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6"/>
  </p:notesMasterIdLst>
  <p:sldIdLst>
    <p:sldId id="256" r:id="rId2"/>
    <p:sldId id="269" r:id="rId3"/>
    <p:sldId id="257" r:id="rId4"/>
    <p:sldId id="258" r:id="rId5"/>
    <p:sldId id="259" r:id="rId6"/>
    <p:sldId id="262" r:id="rId7"/>
    <p:sldId id="263" r:id="rId8"/>
    <p:sldId id="264" r:id="rId9"/>
    <p:sldId id="265" r:id="rId10"/>
    <p:sldId id="267" r:id="rId11"/>
    <p:sldId id="270" r:id="rId12"/>
    <p:sldId id="271" r:id="rId13"/>
    <p:sldId id="273" r:id="rId14"/>
    <p:sldId id="272" r:id="rId15"/>
  </p:sldIdLst>
  <p:sldSz cx="9144000" cy="6858000" type="screen4x3"/>
  <p:notesSz cx="6807200" cy="994568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8B0A84FF-32D1-4B1F-AD46-5E877E8D79FF}">
          <p14:sldIdLst>
            <p14:sldId id="256"/>
            <p14:sldId id="269"/>
            <p14:sldId id="257"/>
            <p14:sldId id="258"/>
            <p14:sldId id="259"/>
            <p14:sldId id="262"/>
            <p14:sldId id="263"/>
            <p14:sldId id="264"/>
            <p14:sldId id="265"/>
            <p14:sldId id="267"/>
            <p14:sldId id="270"/>
            <p14:sldId id="271"/>
            <p14:sldId id="273"/>
            <p14:sldId id="272"/>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2F3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2833802-FEF1-4C79-8D5D-14CF1EAF98D9}" styleName="淡色スタイル 2 - アクセント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0" d="100"/>
          <a:sy n="90" d="100"/>
        </p:scale>
        <p:origin x="-726" y="-3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7284"/>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7284"/>
          </a:xfrm>
          <a:prstGeom prst="rect">
            <a:avLst/>
          </a:prstGeom>
        </p:spPr>
        <p:txBody>
          <a:bodyPr vert="horz" lIns="91440" tIns="45720" rIns="91440" bIns="45720" rtlCol="0"/>
          <a:lstStyle>
            <a:lvl1pPr algn="r">
              <a:defRPr sz="1200"/>
            </a:lvl1pPr>
          </a:lstStyle>
          <a:p>
            <a:fld id="{D85E498D-E95F-4656-95D4-390DB274D2A4}" type="datetimeFigureOut">
              <a:rPr kumimoji="1" lang="ja-JP" altLang="en-US" smtClean="0"/>
              <a:t>2015/2/10</a:t>
            </a:fld>
            <a:endParaRPr kumimoji="1" lang="ja-JP" altLang="en-US"/>
          </a:p>
        </p:txBody>
      </p:sp>
      <p:sp>
        <p:nvSpPr>
          <p:cNvPr id="4" name="スライド イメージ プレースホルダー 3"/>
          <p:cNvSpPr>
            <a:spLocks noGrp="1" noRot="1" noChangeAspect="1"/>
          </p:cNvSpPr>
          <p:nvPr>
            <p:ph type="sldImg" idx="2"/>
          </p:nvPr>
        </p:nvSpPr>
        <p:spPr>
          <a:xfrm>
            <a:off x="917575" y="746125"/>
            <a:ext cx="4972050" cy="3729038"/>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24202"/>
            <a:ext cx="5445760" cy="447556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6678"/>
            <a:ext cx="2949787" cy="497284"/>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6678"/>
            <a:ext cx="2949787" cy="497284"/>
          </a:xfrm>
          <a:prstGeom prst="rect">
            <a:avLst/>
          </a:prstGeom>
        </p:spPr>
        <p:txBody>
          <a:bodyPr vert="horz" lIns="91440" tIns="45720" rIns="91440" bIns="45720" rtlCol="0" anchor="b"/>
          <a:lstStyle>
            <a:lvl1pPr algn="r">
              <a:defRPr sz="1200"/>
            </a:lvl1pPr>
          </a:lstStyle>
          <a:p>
            <a:fld id="{8EE26B01-D15A-4867-BFA0-EF0207DFA68F}" type="slidenum">
              <a:rPr kumimoji="1" lang="ja-JP" altLang="en-US" smtClean="0"/>
              <a:t>‹#›</a:t>
            </a:fld>
            <a:endParaRPr kumimoji="1" lang="ja-JP" altLang="en-US"/>
          </a:p>
        </p:txBody>
      </p:sp>
    </p:spTree>
    <p:extLst>
      <p:ext uri="{BB962C8B-B14F-4D97-AF65-F5344CB8AC3E}">
        <p14:creationId xmlns:p14="http://schemas.microsoft.com/office/powerpoint/2010/main" val="324006084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8EE26B01-D15A-4867-BFA0-EF0207DFA68F}" type="slidenum">
              <a:rPr kumimoji="1" lang="ja-JP" altLang="en-US" smtClean="0"/>
              <a:t>4</a:t>
            </a:fld>
            <a:endParaRPr kumimoji="1" lang="ja-JP" altLang="en-US"/>
          </a:p>
        </p:txBody>
      </p:sp>
    </p:spTree>
    <p:extLst>
      <p:ext uri="{BB962C8B-B14F-4D97-AF65-F5344CB8AC3E}">
        <p14:creationId xmlns:p14="http://schemas.microsoft.com/office/powerpoint/2010/main" val="31550222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smtClean="0"/>
              <a:t>上に黒字</a:t>
            </a:r>
            <a:endParaRPr kumimoji="1" lang="en-US" altLang="ja-JP" dirty="0" smtClean="0"/>
          </a:p>
          <a:p>
            <a:r>
              <a:rPr kumimoji="1" lang="ja-JP" altLang="en-US" dirty="0" smtClean="0"/>
              <a:t>アニメー</a:t>
            </a:r>
            <a:r>
              <a:rPr kumimoji="1" lang="ja-JP" altLang="en-US" dirty="0" err="1" smtClean="0"/>
              <a:t>しょん</a:t>
            </a:r>
            <a:endParaRPr kumimoji="1" lang="ja-JP" altLang="en-US" dirty="0"/>
          </a:p>
        </p:txBody>
      </p:sp>
      <p:sp>
        <p:nvSpPr>
          <p:cNvPr id="4" name="スライド番号プレースホルダー 3"/>
          <p:cNvSpPr>
            <a:spLocks noGrp="1"/>
          </p:cNvSpPr>
          <p:nvPr>
            <p:ph type="sldNum" sz="quarter" idx="10"/>
          </p:nvPr>
        </p:nvSpPr>
        <p:spPr/>
        <p:txBody>
          <a:bodyPr/>
          <a:lstStyle/>
          <a:p>
            <a:fld id="{8EE26B01-D15A-4867-BFA0-EF0207DFA68F}" type="slidenum">
              <a:rPr kumimoji="1" lang="ja-JP" altLang="en-US" smtClean="0"/>
              <a:t>5</a:t>
            </a:fld>
            <a:endParaRPr kumimoji="1" lang="ja-JP" altLang="en-US"/>
          </a:p>
        </p:txBody>
      </p:sp>
    </p:spTree>
    <p:extLst>
      <p:ext uri="{BB962C8B-B14F-4D97-AF65-F5344CB8AC3E}">
        <p14:creationId xmlns:p14="http://schemas.microsoft.com/office/powerpoint/2010/main" val="38286382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EE26B01-D15A-4867-BFA0-EF0207DFA68F}" type="slidenum">
              <a:rPr kumimoji="1" lang="ja-JP" altLang="en-US" smtClean="0"/>
              <a:t>6</a:t>
            </a:fld>
            <a:endParaRPr kumimoji="1" lang="ja-JP" altLang="en-US"/>
          </a:p>
        </p:txBody>
      </p:sp>
    </p:spTree>
    <p:extLst>
      <p:ext uri="{BB962C8B-B14F-4D97-AF65-F5344CB8AC3E}">
        <p14:creationId xmlns:p14="http://schemas.microsoft.com/office/powerpoint/2010/main" val="205921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EE26B01-D15A-4867-BFA0-EF0207DFA68F}" type="slidenum">
              <a:rPr kumimoji="1" lang="ja-JP" altLang="en-US" smtClean="0"/>
              <a:t>7</a:t>
            </a:fld>
            <a:endParaRPr kumimoji="1" lang="ja-JP" altLang="en-US"/>
          </a:p>
        </p:txBody>
      </p:sp>
    </p:spTree>
    <p:extLst>
      <p:ext uri="{BB962C8B-B14F-4D97-AF65-F5344CB8AC3E}">
        <p14:creationId xmlns:p14="http://schemas.microsoft.com/office/powerpoint/2010/main" val="35400798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EE26B01-D15A-4867-BFA0-EF0207DFA68F}" type="slidenum">
              <a:rPr kumimoji="1" lang="ja-JP" altLang="en-US" smtClean="0"/>
              <a:t>9</a:t>
            </a:fld>
            <a:endParaRPr kumimoji="1" lang="ja-JP" altLang="en-US"/>
          </a:p>
        </p:txBody>
      </p:sp>
    </p:spTree>
    <p:extLst>
      <p:ext uri="{BB962C8B-B14F-4D97-AF65-F5344CB8AC3E}">
        <p14:creationId xmlns:p14="http://schemas.microsoft.com/office/powerpoint/2010/main" val="10685031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smtClean="0"/>
              <a:t>Average precision</a:t>
            </a:r>
            <a:r>
              <a:rPr kumimoji="1" lang="en-US" altLang="ja-JP" baseline="0" dirty="0" smtClean="0"/>
              <a:t> </a:t>
            </a:r>
            <a:r>
              <a:rPr kumimoji="1" lang="ja-JP" altLang="en-US" baseline="0" dirty="0" smtClean="0"/>
              <a:t>の説明。　</a:t>
            </a:r>
            <a:r>
              <a:rPr kumimoji="1" lang="en-US" altLang="ja-JP" baseline="0" dirty="0" err="1" smtClean="0"/>
              <a:t>preci</a:t>
            </a:r>
            <a:endParaRPr kumimoji="1" lang="ja-JP" altLang="en-US" dirty="0"/>
          </a:p>
        </p:txBody>
      </p:sp>
      <p:sp>
        <p:nvSpPr>
          <p:cNvPr id="4" name="スライド番号プレースホルダー 3"/>
          <p:cNvSpPr>
            <a:spLocks noGrp="1"/>
          </p:cNvSpPr>
          <p:nvPr>
            <p:ph type="sldNum" sz="quarter" idx="10"/>
          </p:nvPr>
        </p:nvSpPr>
        <p:spPr/>
        <p:txBody>
          <a:bodyPr/>
          <a:lstStyle/>
          <a:p>
            <a:fld id="{8EE26B01-D15A-4867-BFA0-EF0207DFA68F}" type="slidenum">
              <a:rPr kumimoji="1" lang="ja-JP" altLang="en-US" smtClean="0"/>
              <a:t>11</a:t>
            </a:fld>
            <a:endParaRPr kumimoji="1" lang="ja-JP" altLang="en-US"/>
          </a:p>
        </p:txBody>
      </p:sp>
    </p:spTree>
    <p:extLst>
      <p:ext uri="{BB962C8B-B14F-4D97-AF65-F5344CB8AC3E}">
        <p14:creationId xmlns:p14="http://schemas.microsoft.com/office/powerpoint/2010/main" val="14610702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bg>
      <p:bgRef idx="1001">
        <a:schemeClr val="bg1"/>
      </p:bgRef>
    </p:bg>
    <p:spTree>
      <p:nvGrpSpPr>
        <p:cNvPr id="1" name=""/>
        <p:cNvGrpSpPr/>
        <p:nvPr/>
      </p:nvGrpSpPr>
      <p:grpSpPr>
        <a:xfrm>
          <a:off x="0" y="0"/>
          <a:ext cx="0" cy="0"/>
          <a:chOff x="0" y="0"/>
          <a:chExt cx="0" cy="0"/>
        </a:xfrm>
      </p:grpSpPr>
      <p:sp>
        <p:nvSpPr>
          <p:cNvPr id="8" name="タイトル 7"/>
          <p:cNvSpPr>
            <a:spLocks noGrp="1"/>
          </p:cNvSpPr>
          <p:nvPr>
            <p:ph type="ctrTitle"/>
          </p:nvPr>
        </p:nvSpPr>
        <p:spPr>
          <a:xfrm>
            <a:off x="2286000" y="3124200"/>
            <a:ext cx="6172200" cy="1894362"/>
          </a:xfrm>
        </p:spPr>
        <p:txBody>
          <a:bodyPr/>
          <a:lstStyle>
            <a:lvl1pPr>
              <a:defRPr b="1"/>
            </a:lvl1pPr>
          </a:lstStyle>
          <a:p>
            <a:r>
              <a:rPr kumimoji="0" lang="ja-JP" altLang="en-US" smtClean="0"/>
              <a:t>マスター タイトルの書式設定</a:t>
            </a:r>
            <a:endParaRPr kumimoji="0" lang="en-US"/>
          </a:p>
        </p:txBody>
      </p:sp>
      <p:sp>
        <p:nvSpPr>
          <p:cNvPr id="9" name="サブタイトル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ja-JP" altLang="en-US" smtClean="0"/>
              <a:t>マスター サブタイトルの書式設定</a:t>
            </a:r>
            <a:endParaRPr kumimoji="0" lang="en-US"/>
          </a:p>
        </p:txBody>
      </p:sp>
      <p:sp>
        <p:nvSpPr>
          <p:cNvPr id="28" name="日付プレースホルダー 27"/>
          <p:cNvSpPr>
            <a:spLocks noGrp="1"/>
          </p:cNvSpPr>
          <p:nvPr>
            <p:ph type="dt" sz="half" idx="10"/>
          </p:nvPr>
        </p:nvSpPr>
        <p:spPr bwMode="auto">
          <a:xfrm rot="5400000">
            <a:off x="7764621" y="1174097"/>
            <a:ext cx="2286000" cy="381000"/>
          </a:xfrm>
        </p:spPr>
        <p:txBody>
          <a:bodyPr/>
          <a:lstStyle/>
          <a:p>
            <a:fld id="{A3046B97-33E3-472C-8890-3EED0700BBC6}" type="datetimeFigureOut">
              <a:rPr kumimoji="1" lang="ja-JP" altLang="en-US" smtClean="0"/>
              <a:t>2015/2/10</a:t>
            </a:fld>
            <a:endParaRPr kumimoji="1" lang="ja-JP" altLang="en-US"/>
          </a:p>
        </p:txBody>
      </p:sp>
      <p:sp>
        <p:nvSpPr>
          <p:cNvPr id="17" name="フッター プレースホルダー 16"/>
          <p:cNvSpPr>
            <a:spLocks noGrp="1"/>
          </p:cNvSpPr>
          <p:nvPr>
            <p:ph type="ftr" sz="quarter" idx="11"/>
          </p:nvPr>
        </p:nvSpPr>
        <p:spPr bwMode="auto">
          <a:xfrm rot="5400000">
            <a:off x="7077269" y="4181669"/>
            <a:ext cx="3657600" cy="384048"/>
          </a:xfrm>
        </p:spPr>
        <p:txBody>
          <a:bodyPr/>
          <a:lstStyle/>
          <a:p>
            <a:endParaRPr kumimoji="1" lang="ja-JP" altLang="en-US"/>
          </a:p>
        </p:txBody>
      </p:sp>
      <p:sp>
        <p:nvSpPr>
          <p:cNvPr id="10" name="正方形/長方形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正方形/長方形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正方形/長方形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コネクタ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直線コネクタ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直線コネクタ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コネクタ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コネクタ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直線コネクタ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正方形/長方形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円/楕円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円/楕円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円/楕円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円/楕円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円/楕円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スライド番号プレースホルダー 28"/>
          <p:cNvSpPr>
            <a:spLocks noGrp="1"/>
          </p:cNvSpPr>
          <p:nvPr>
            <p:ph type="sldNum" sz="quarter" idx="12"/>
          </p:nvPr>
        </p:nvSpPr>
        <p:spPr bwMode="auto">
          <a:xfrm>
            <a:off x="1325544" y="4928702"/>
            <a:ext cx="609600" cy="517524"/>
          </a:xfrm>
        </p:spPr>
        <p:txBody>
          <a:bodyPr/>
          <a:lstStyle/>
          <a:p>
            <a:fld id="{F97C3079-901C-4E53-8ED9-0457BEE53DC5}" type="slidenum">
              <a:rPr kumimoji="1" lang="ja-JP" altLang="en-US" smtClean="0"/>
              <a:t>‹#›</a:t>
            </a:fld>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A3046B97-33E3-472C-8890-3EED0700BBC6}" type="datetimeFigureOut">
              <a:rPr kumimoji="1" lang="ja-JP" altLang="en-US" smtClean="0"/>
              <a:t>2015/2/10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97C3079-901C-4E53-8ED9-0457BEE53DC5}"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1676400" cy="5851525"/>
          </a:xfrm>
        </p:spPr>
        <p:txBody>
          <a:bodyPr vert="eaVer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p>
            <a:fld id="{A3046B97-33E3-472C-8890-3EED0700BBC6}" type="datetimeFigureOut">
              <a:rPr kumimoji="1" lang="ja-JP" altLang="en-US" smtClean="0"/>
              <a:t>2015/2/10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97C3079-901C-4E53-8ED9-0457BEE53DC5}"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8" name="コンテンツ プレースホルダー 7"/>
          <p:cNvSpPr>
            <a:spLocks noGrp="1"/>
          </p:cNvSpPr>
          <p:nvPr>
            <p:ph sz="quarter" idx="1"/>
          </p:nvPr>
        </p:nvSpPr>
        <p:spPr>
          <a:xfrm>
            <a:off x="457200" y="1600200"/>
            <a:ext cx="7467600" cy="4873752"/>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4"/>
          </p:nvPr>
        </p:nvSpPr>
        <p:spPr/>
        <p:txBody>
          <a:bodyPr rtlCol="0"/>
          <a:lstStyle/>
          <a:p>
            <a:fld id="{A3046B97-33E3-472C-8890-3EED0700BBC6}" type="datetimeFigureOut">
              <a:rPr kumimoji="1" lang="ja-JP" altLang="en-US" smtClean="0"/>
              <a:t>2015/2/10</a:t>
            </a:fld>
            <a:endParaRPr kumimoji="1" lang="ja-JP" altLang="en-US"/>
          </a:p>
        </p:txBody>
      </p:sp>
      <p:sp>
        <p:nvSpPr>
          <p:cNvPr id="9" name="スライド番号プレースホルダー 8"/>
          <p:cNvSpPr>
            <a:spLocks noGrp="1"/>
          </p:cNvSpPr>
          <p:nvPr>
            <p:ph type="sldNum" sz="quarter" idx="15"/>
          </p:nvPr>
        </p:nvSpPr>
        <p:spPr/>
        <p:txBody>
          <a:bodyPr rtlCol="0"/>
          <a:lstStyle/>
          <a:p>
            <a:fld id="{F97C3079-901C-4E53-8ED9-0457BEE53DC5}" type="slidenum">
              <a:rPr kumimoji="1" lang="ja-JP" altLang="en-US" smtClean="0"/>
              <a:t>‹#›</a:t>
            </a:fld>
            <a:endParaRPr kumimoji="1" lang="ja-JP" altLang="en-US"/>
          </a:p>
        </p:txBody>
      </p:sp>
      <p:sp>
        <p:nvSpPr>
          <p:cNvPr id="10" name="フッター プレースホルダー 9"/>
          <p:cNvSpPr>
            <a:spLocks noGrp="1"/>
          </p:cNvSpPr>
          <p:nvPr>
            <p:ph type="ftr" sz="quarter" idx="16"/>
          </p:nvPr>
        </p:nvSpPr>
        <p:spPr/>
        <p:txBody>
          <a:bodyPr rtlCol="0"/>
          <a:lstStyle/>
          <a:p>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Ref idx="1001">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2286000" y="2895600"/>
            <a:ext cx="6172200" cy="2053590"/>
          </a:xfrm>
        </p:spPr>
        <p:txBody>
          <a:bodyPr/>
          <a:lstStyle>
            <a:lvl1pPr algn="l">
              <a:buNone/>
              <a:defRPr sz="3000" b="1" cap="small" baseline="0"/>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bwMode="auto">
          <a:xfrm rot="5400000">
            <a:off x="7763256" y="1170432"/>
            <a:ext cx="2286000" cy="381000"/>
          </a:xfrm>
        </p:spPr>
        <p:txBody>
          <a:bodyPr/>
          <a:lstStyle/>
          <a:p>
            <a:fld id="{A3046B97-33E3-472C-8890-3EED0700BBC6}" type="datetimeFigureOut">
              <a:rPr kumimoji="1" lang="ja-JP" altLang="en-US" smtClean="0"/>
              <a:t>2015/2/10</a:t>
            </a:fld>
            <a:endParaRPr kumimoji="1" lang="ja-JP" altLang="en-US"/>
          </a:p>
        </p:txBody>
      </p:sp>
      <p:sp>
        <p:nvSpPr>
          <p:cNvPr id="5" name="フッター プレースホルダー 4"/>
          <p:cNvSpPr>
            <a:spLocks noGrp="1"/>
          </p:cNvSpPr>
          <p:nvPr>
            <p:ph type="ftr" sz="quarter" idx="11"/>
          </p:nvPr>
        </p:nvSpPr>
        <p:spPr bwMode="auto">
          <a:xfrm rot="5400000">
            <a:off x="7077456" y="4178808"/>
            <a:ext cx="3657600" cy="384048"/>
          </a:xfrm>
        </p:spPr>
        <p:txBody>
          <a:bodyPr/>
          <a:lstStyle/>
          <a:p>
            <a:endParaRPr kumimoji="1" lang="ja-JP" altLang="en-US"/>
          </a:p>
        </p:txBody>
      </p:sp>
      <p:sp>
        <p:nvSpPr>
          <p:cNvPr id="9" name="正方形/長方形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正方形/長方形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正方形/長方形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正方形/長方形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コネクタ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直線コネクタ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直線コネクタ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直線コネクタ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直線コネクタ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正方形/長方形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円/楕円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円/楕円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円/楕円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円/楕円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円/楕円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直線コネクタ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スライド番号プレースホルダー 5"/>
          <p:cNvSpPr>
            <a:spLocks noGrp="1"/>
          </p:cNvSpPr>
          <p:nvPr>
            <p:ph type="sldNum" sz="quarter" idx="12"/>
          </p:nvPr>
        </p:nvSpPr>
        <p:spPr bwMode="auto">
          <a:xfrm>
            <a:off x="1340616" y="4928702"/>
            <a:ext cx="609600" cy="517524"/>
          </a:xfrm>
        </p:spPr>
        <p:txBody>
          <a:bodyPr/>
          <a:lstStyle/>
          <a:p>
            <a:fld id="{F97C3079-901C-4E53-8ED9-0457BEE53DC5}" type="slidenum">
              <a:rPr kumimoji="1" lang="ja-JP" altLang="en-US" smtClean="0"/>
              <a:t>‹#›</a:t>
            </a:fld>
            <a:endParaRPr kumimoji="1" lang="ja-JP"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5" name="日付プレースホルダー 4"/>
          <p:cNvSpPr>
            <a:spLocks noGrp="1"/>
          </p:cNvSpPr>
          <p:nvPr>
            <p:ph type="dt" sz="half" idx="10"/>
          </p:nvPr>
        </p:nvSpPr>
        <p:spPr/>
        <p:txBody>
          <a:bodyPr/>
          <a:lstStyle/>
          <a:p>
            <a:fld id="{A3046B97-33E3-472C-8890-3EED0700BBC6}" type="datetimeFigureOut">
              <a:rPr kumimoji="1" lang="ja-JP" altLang="en-US" smtClean="0"/>
              <a:t>2015/2/10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97C3079-901C-4E53-8ED9-0457BEE53DC5}" type="slidenum">
              <a:rPr kumimoji="1" lang="ja-JP" altLang="en-US" smtClean="0"/>
              <a:t>‹#›</a:t>
            </a:fld>
            <a:endParaRPr kumimoji="1" lang="ja-JP" altLang="en-US"/>
          </a:p>
        </p:txBody>
      </p:sp>
      <p:sp>
        <p:nvSpPr>
          <p:cNvPr id="9" name="コンテンツ プレースホルダー 8"/>
          <p:cNvSpPr>
            <a:spLocks noGrp="1"/>
          </p:cNvSpPr>
          <p:nvPr>
            <p:ph sz="quarter" idx="1"/>
          </p:nvPr>
        </p:nvSpPr>
        <p:spPr>
          <a:xfrm>
            <a:off x="457200" y="1600200"/>
            <a:ext cx="3657600" cy="45720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1" name="コンテンツ プレースホルダー 10"/>
          <p:cNvSpPr>
            <a:spLocks noGrp="1"/>
          </p:cNvSpPr>
          <p:nvPr>
            <p:ph sz="quarter" idx="2"/>
          </p:nvPr>
        </p:nvSpPr>
        <p:spPr>
          <a:xfrm>
            <a:off x="4270248" y="1600200"/>
            <a:ext cx="3657600" cy="45720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7543800" cy="1143000"/>
          </a:xfrm>
        </p:spPr>
        <p:txBody>
          <a:bodyPr anchor="b"/>
          <a:lstStyle>
            <a:lvl1pPr>
              <a:defRPr/>
            </a:lvl1pPr>
          </a:lstStyle>
          <a:p>
            <a:r>
              <a:rPr kumimoji="0" lang="ja-JP" altLang="en-US" smtClean="0"/>
              <a:t>マスター タイトルの書式設定</a:t>
            </a:r>
            <a:endParaRPr kumimoji="0" lang="en-US"/>
          </a:p>
        </p:txBody>
      </p:sp>
      <p:sp>
        <p:nvSpPr>
          <p:cNvPr id="7" name="日付プレースホルダー 6"/>
          <p:cNvSpPr>
            <a:spLocks noGrp="1"/>
          </p:cNvSpPr>
          <p:nvPr>
            <p:ph type="dt" sz="half" idx="10"/>
          </p:nvPr>
        </p:nvSpPr>
        <p:spPr/>
        <p:txBody>
          <a:bodyPr/>
          <a:lstStyle/>
          <a:p>
            <a:fld id="{A3046B97-33E3-472C-8890-3EED0700BBC6}" type="datetimeFigureOut">
              <a:rPr kumimoji="1" lang="ja-JP" altLang="en-US" smtClean="0"/>
              <a:t>2015/2/10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97C3079-901C-4E53-8ED9-0457BEE53DC5}" type="slidenum">
              <a:rPr kumimoji="1" lang="ja-JP" altLang="en-US" smtClean="0"/>
              <a:t>‹#›</a:t>
            </a:fld>
            <a:endParaRPr kumimoji="1" lang="ja-JP" altLang="en-US"/>
          </a:p>
        </p:txBody>
      </p:sp>
      <p:sp>
        <p:nvSpPr>
          <p:cNvPr id="11" name="コンテンツ プレースホルダー 10"/>
          <p:cNvSpPr>
            <a:spLocks noGrp="1"/>
          </p:cNvSpPr>
          <p:nvPr>
            <p:ph sz="quarter" idx="2"/>
          </p:nvPr>
        </p:nvSpPr>
        <p:spPr>
          <a:xfrm>
            <a:off x="457200" y="2362200"/>
            <a:ext cx="3657600" cy="38862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3" name="コンテンツ プレースホルダー 12"/>
          <p:cNvSpPr>
            <a:spLocks noGrp="1"/>
          </p:cNvSpPr>
          <p:nvPr>
            <p:ph sz="quarter" idx="4"/>
          </p:nvPr>
        </p:nvSpPr>
        <p:spPr>
          <a:xfrm>
            <a:off x="4371975" y="2362200"/>
            <a:ext cx="3657600" cy="38862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12" name="テキスト プレースホルダー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smtClean="0"/>
              <a:t>マスター テキストの書式設定</a:t>
            </a:r>
          </a:p>
        </p:txBody>
      </p:sp>
      <p:sp>
        <p:nvSpPr>
          <p:cNvPr id="14" name="テキスト プレースホルダー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ja-JP" altLang="en-US" smtClean="0"/>
              <a:t>マスター テキストの書式設定</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マスター タイトルの書式設定</a:t>
            </a:r>
            <a:endParaRPr kumimoji="0" lang="en-US"/>
          </a:p>
        </p:txBody>
      </p:sp>
      <p:sp>
        <p:nvSpPr>
          <p:cNvPr id="6" name="日付プレースホルダー 5"/>
          <p:cNvSpPr>
            <a:spLocks noGrp="1"/>
          </p:cNvSpPr>
          <p:nvPr>
            <p:ph type="dt" sz="half" idx="10"/>
          </p:nvPr>
        </p:nvSpPr>
        <p:spPr/>
        <p:txBody>
          <a:bodyPr rtlCol="0"/>
          <a:lstStyle/>
          <a:p>
            <a:fld id="{A3046B97-33E3-472C-8890-3EED0700BBC6}" type="datetimeFigureOut">
              <a:rPr kumimoji="1" lang="ja-JP" altLang="en-US" smtClean="0"/>
              <a:t>2015/2/10</a:t>
            </a:fld>
            <a:endParaRPr kumimoji="1" lang="ja-JP" altLang="en-US"/>
          </a:p>
        </p:txBody>
      </p:sp>
      <p:sp>
        <p:nvSpPr>
          <p:cNvPr id="7" name="スライド番号プレースホルダー 6"/>
          <p:cNvSpPr>
            <a:spLocks noGrp="1"/>
          </p:cNvSpPr>
          <p:nvPr>
            <p:ph type="sldNum" sz="quarter" idx="11"/>
          </p:nvPr>
        </p:nvSpPr>
        <p:spPr/>
        <p:txBody>
          <a:bodyPr rtlCol="0"/>
          <a:lstStyle/>
          <a:p>
            <a:fld id="{F97C3079-901C-4E53-8ED9-0457BEE53DC5}" type="slidenum">
              <a:rPr kumimoji="1" lang="ja-JP" altLang="en-US" smtClean="0"/>
              <a:t>‹#›</a:t>
            </a:fld>
            <a:endParaRPr kumimoji="1" lang="ja-JP" altLang="en-US"/>
          </a:p>
        </p:txBody>
      </p:sp>
      <p:sp>
        <p:nvSpPr>
          <p:cNvPr id="8" name="フッター プレースホルダー 7"/>
          <p:cNvSpPr>
            <a:spLocks noGrp="1"/>
          </p:cNvSpPr>
          <p:nvPr>
            <p:ph type="ftr" sz="quarter" idx="12"/>
          </p:nvPr>
        </p:nvSpPr>
        <p:spPr/>
        <p:txBody>
          <a:bodyPr rtlCol="0"/>
          <a:lstStyle/>
          <a:p>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3046B97-33E3-472C-8890-3EED0700BBC6}" type="datetimeFigureOut">
              <a:rPr kumimoji="1" lang="ja-JP" altLang="en-US" smtClean="0"/>
              <a:t>2015/2/10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97C3079-901C-4E53-8ED9-0457BEE53DC5}"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10;コンテンツ">
    <p:bg>
      <p:bgRef idx="1001">
        <a:schemeClr val="bg1"/>
      </p:bgRef>
    </p:bg>
    <p:spTree>
      <p:nvGrpSpPr>
        <p:cNvPr id="1" name=""/>
        <p:cNvGrpSpPr/>
        <p:nvPr/>
      </p:nvGrpSpPr>
      <p:grpSpPr>
        <a:xfrm>
          <a:off x="0" y="0"/>
          <a:ext cx="0" cy="0"/>
          <a:chOff x="0" y="0"/>
          <a:chExt cx="0" cy="0"/>
        </a:xfrm>
      </p:grpSpPr>
      <p:sp>
        <p:nvSpPr>
          <p:cNvPr id="10" name="直線コネクタ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タイトル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ja-JP" altLang="en-US" smtClean="0"/>
              <a:t>マスター テキストの書式設定</a:t>
            </a:r>
          </a:p>
        </p:txBody>
      </p:sp>
      <p:sp>
        <p:nvSpPr>
          <p:cNvPr id="8" name="直線コネクタ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直線コネクタ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直線コネクタ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正方形/長方形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直線コネクタ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円/楕円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コンテンツ プレースホルダー 17"/>
          <p:cNvSpPr>
            <a:spLocks noGrp="1"/>
          </p:cNvSpPr>
          <p:nvPr>
            <p:ph sz="quarter" idx="1"/>
          </p:nvPr>
        </p:nvSpPr>
        <p:spPr>
          <a:xfrm>
            <a:off x="304800" y="274320"/>
            <a:ext cx="5638800" cy="6327648"/>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1" name="日付プレースホルダー 20"/>
          <p:cNvSpPr>
            <a:spLocks noGrp="1"/>
          </p:cNvSpPr>
          <p:nvPr>
            <p:ph type="dt" sz="half" idx="14"/>
          </p:nvPr>
        </p:nvSpPr>
        <p:spPr/>
        <p:txBody>
          <a:bodyPr rtlCol="0"/>
          <a:lstStyle/>
          <a:p>
            <a:fld id="{A3046B97-33E3-472C-8890-3EED0700BBC6}" type="datetimeFigureOut">
              <a:rPr kumimoji="1" lang="ja-JP" altLang="en-US" smtClean="0"/>
              <a:t>2015/2/10</a:t>
            </a:fld>
            <a:endParaRPr kumimoji="1" lang="ja-JP" altLang="en-US"/>
          </a:p>
        </p:txBody>
      </p:sp>
      <p:sp>
        <p:nvSpPr>
          <p:cNvPr id="22" name="スライド番号プレースホルダー 21"/>
          <p:cNvSpPr>
            <a:spLocks noGrp="1"/>
          </p:cNvSpPr>
          <p:nvPr>
            <p:ph type="sldNum" sz="quarter" idx="15"/>
          </p:nvPr>
        </p:nvSpPr>
        <p:spPr/>
        <p:txBody>
          <a:bodyPr rtlCol="0"/>
          <a:lstStyle/>
          <a:p>
            <a:fld id="{F97C3079-901C-4E53-8ED9-0457BEE53DC5}" type="slidenum">
              <a:rPr kumimoji="1" lang="ja-JP" altLang="en-US" smtClean="0"/>
              <a:t>‹#›</a:t>
            </a:fld>
            <a:endParaRPr kumimoji="1" lang="ja-JP" altLang="en-US"/>
          </a:p>
        </p:txBody>
      </p:sp>
      <p:sp>
        <p:nvSpPr>
          <p:cNvPr id="23" name="フッター プレースホルダー 22"/>
          <p:cNvSpPr>
            <a:spLocks noGrp="1"/>
          </p:cNvSpPr>
          <p:nvPr>
            <p:ph type="ftr" sz="quarter" idx="16"/>
          </p:nvPr>
        </p:nvSpPr>
        <p:spPr/>
        <p:txBody>
          <a:bodyPr rtlCol="0"/>
          <a:lstStyle/>
          <a:p>
            <a:endParaRPr kumimoji="1" lang="ja-JP"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9" name="直線コネクタ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円/楕円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タイトル 1"/>
          <p:cNvSpPr>
            <a:spLocks noGrp="1"/>
          </p:cNvSpPr>
          <p:nvPr>
            <p:ph type="title"/>
          </p:nvPr>
        </p:nvSpPr>
        <p:spPr>
          <a:xfrm rot="5400000">
            <a:off x="3350133" y="3200400"/>
            <a:ext cx="6309360" cy="457200"/>
          </a:xfrm>
        </p:spPr>
        <p:txBody>
          <a:bodyPr anchor="b"/>
          <a:lstStyle>
            <a:lvl1pPr algn="l">
              <a:buNone/>
              <a:defRPr sz="2000" b="1"/>
            </a:lvl1pPr>
          </a:lstStyle>
          <a:p>
            <a:r>
              <a:rPr kumimoji="0" lang="ja-JP" altLang="en-US" smtClean="0"/>
              <a:t>マスター タイトルの書式設定</a:t>
            </a:r>
            <a:endParaRPr kumimoji="0" lang="en-US"/>
          </a:p>
        </p:txBody>
      </p:sp>
      <p:sp>
        <p:nvSpPr>
          <p:cNvPr id="3" name="図プレースホルダー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ja-JP" altLang="en-US" smtClean="0"/>
              <a:t>アイコンをクリックして図を追加</a:t>
            </a:r>
            <a:endParaRPr kumimoji="0" lang="en-US" dirty="0"/>
          </a:p>
        </p:txBody>
      </p:sp>
      <p:sp>
        <p:nvSpPr>
          <p:cNvPr id="4" name="テキスト プレースホルダー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ja-JP" altLang="en-US" smtClean="0"/>
              <a:t>マスター テキストの書式設定</a:t>
            </a:r>
          </a:p>
        </p:txBody>
      </p:sp>
      <p:sp>
        <p:nvSpPr>
          <p:cNvPr id="10" name="直線コネクタ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正方形/長方形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直線コネクタ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直線コネクタ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直線コネクタ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日付プレースホルダー 16"/>
          <p:cNvSpPr>
            <a:spLocks noGrp="1"/>
          </p:cNvSpPr>
          <p:nvPr>
            <p:ph type="dt" sz="half" idx="10"/>
          </p:nvPr>
        </p:nvSpPr>
        <p:spPr/>
        <p:txBody>
          <a:bodyPr rtlCol="0"/>
          <a:lstStyle/>
          <a:p>
            <a:fld id="{A3046B97-33E3-472C-8890-3EED0700BBC6}" type="datetimeFigureOut">
              <a:rPr kumimoji="1" lang="ja-JP" altLang="en-US" smtClean="0"/>
              <a:t>2015/2/10</a:t>
            </a:fld>
            <a:endParaRPr kumimoji="1" lang="ja-JP" altLang="en-US"/>
          </a:p>
        </p:txBody>
      </p:sp>
      <p:sp>
        <p:nvSpPr>
          <p:cNvPr id="18" name="スライド番号プレースホルダー 17"/>
          <p:cNvSpPr>
            <a:spLocks noGrp="1"/>
          </p:cNvSpPr>
          <p:nvPr>
            <p:ph type="sldNum" sz="quarter" idx="11"/>
          </p:nvPr>
        </p:nvSpPr>
        <p:spPr/>
        <p:txBody>
          <a:bodyPr rtlCol="0"/>
          <a:lstStyle/>
          <a:p>
            <a:fld id="{F97C3079-901C-4E53-8ED9-0457BEE53DC5}" type="slidenum">
              <a:rPr kumimoji="1" lang="ja-JP" altLang="en-US" smtClean="0"/>
              <a:t>‹#›</a:t>
            </a:fld>
            <a:endParaRPr kumimoji="1" lang="ja-JP" altLang="en-US"/>
          </a:p>
        </p:txBody>
      </p:sp>
      <p:sp>
        <p:nvSpPr>
          <p:cNvPr id="21" name="フッター プレースホルダー 20"/>
          <p:cNvSpPr>
            <a:spLocks noGrp="1"/>
          </p:cNvSpPr>
          <p:nvPr>
            <p:ph type="ftr" sz="quarter" idx="12"/>
          </p:nvPr>
        </p:nvSpPr>
        <p:spPr/>
        <p:txBody>
          <a:bodyPr rtlCol="0"/>
          <a:lstStyle/>
          <a:p>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直線コネクタ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タイトル プレースホルダー 21"/>
          <p:cNvSpPr>
            <a:spLocks noGrp="1"/>
          </p:cNvSpPr>
          <p:nvPr>
            <p:ph type="title"/>
          </p:nvPr>
        </p:nvSpPr>
        <p:spPr>
          <a:xfrm>
            <a:off x="457200" y="274638"/>
            <a:ext cx="7467600" cy="1143000"/>
          </a:xfrm>
          <a:prstGeom prst="rect">
            <a:avLst/>
          </a:prstGeom>
        </p:spPr>
        <p:txBody>
          <a:bodyPr vert="horz" anchor="b">
            <a:normAutofit/>
          </a:bodyPr>
          <a:lstStyle/>
          <a:p>
            <a:r>
              <a:rPr kumimoji="0" lang="ja-JP" altLang="en-US" smtClean="0"/>
              <a:t>マスター タイトルの書式設定</a:t>
            </a:r>
            <a:endParaRPr kumimoji="0" lang="en-US"/>
          </a:p>
        </p:txBody>
      </p:sp>
      <p:sp>
        <p:nvSpPr>
          <p:cNvPr id="13" name="テキスト プレースホルダー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ー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3046B97-33E3-472C-8890-3EED0700BBC6}" type="datetimeFigureOut">
              <a:rPr kumimoji="1" lang="ja-JP" altLang="en-US" smtClean="0"/>
              <a:t>2015/2/10</a:t>
            </a:fld>
            <a:endParaRPr kumimoji="1" lang="ja-JP" altLang="en-US"/>
          </a:p>
        </p:txBody>
      </p:sp>
      <p:sp>
        <p:nvSpPr>
          <p:cNvPr id="3" name="フッター プレースホルダー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kumimoji="1" lang="ja-JP" altLang="en-US"/>
          </a:p>
        </p:txBody>
      </p:sp>
      <p:sp>
        <p:nvSpPr>
          <p:cNvPr id="7" name="直線コネクタ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直線コネクタ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正方形/長方形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直線コネクタ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円/楕円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スライド番号プレースホルダー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97C3079-901C-4E53-8ED9-0457BEE53DC5}"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1"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1"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1"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1"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1"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1"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1"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1"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1"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1" sz="1400" kern="1200" baseline="0">
          <a:solidFill>
            <a:schemeClr val="tx2"/>
          </a:solidFill>
          <a:latin typeface="+mn-lt"/>
          <a:ea typeface="+mn-ea"/>
          <a:cs typeface="+mn-cs"/>
        </a:defRPr>
      </a:lvl9pPr>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1907704" y="3645024"/>
            <a:ext cx="6840760" cy="1656184"/>
          </a:xfrm>
        </p:spPr>
        <p:txBody>
          <a:bodyPr>
            <a:noAutofit/>
          </a:bodyPr>
          <a:lstStyle/>
          <a:p>
            <a:pPr algn="r"/>
            <a:r>
              <a:rPr kumimoji="1" lang="ja-JP" altLang="en-US" sz="2800" dirty="0" smtClean="0">
                <a:solidFill>
                  <a:schemeClr val="tx1"/>
                </a:solidFill>
              </a:rPr>
              <a:t>日本大学文理学部</a:t>
            </a:r>
            <a:r>
              <a:rPr lang="en-US" altLang="ja-JP" sz="2800" dirty="0" smtClean="0">
                <a:solidFill>
                  <a:schemeClr val="tx1"/>
                </a:solidFill>
              </a:rPr>
              <a:t> </a:t>
            </a:r>
            <a:r>
              <a:rPr lang="en-US" altLang="ja-JP" sz="2800" dirty="0">
                <a:solidFill>
                  <a:schemeClr val="tx1"/>
                </a:solidFill>
              </a:rPr>
              <a:t> </a:t>
            </a:r>
            <a:r>
              <a:rPr lang="ja-JP" altLang="en-US" sz="2800" dirty="0" smtClean="0">
                <a:solidFill>
                  <a:schemeClr val="tx1"/>
                </a:solidFill>
              </a:rPr>
              <a:t>情報システム解析学科</a:t>
            </a:r>
            <a:endParaRPr lang="en-US" altLang="ja-JP" dirty="0" smtClean="0">
              <a:solidFill>
                <a:schemeClr val="tx1"/>
              </a:solidFill>
            </a:endParaRPr>
          </a:p>
          <a:p>
            <a:pPr algn="r"/>
            <a:endParaRPr lang="en-US" altLang="ja-JP" sz="1400" dirty="0" smtClean="0">
              <a:solidFill>
                <a:schemeClr val="tx1"/>
              </a:solidFill>
            </a:endParaRPr>
          </a:p>
          <a:p>
            <a:pPr algn="r"/>
            <a:r>
              <a:rPr kumimoji="1" lang="ja-JP" altLang="en-US" sz="3600" dirty="0" smtClean="0">
                <a:solidFill>
                  <a:schemeClr val="tx1"/>
                </a:solidFill>
              </a:rPr>
              <a:t>山本広大</a:t>
            </a:r>
            <a:endParaRPr kumimoji="1" lang="ja-JP" altLang="en-US" sz="3600" dirty="0">
              <a:solidFill>
                <a:schemeClr val="tx1"/>
              </a:solidFill>
            </a:endParaRPr>
          </a:p>
        </p:txBody>
      </p:sp>
      <p:sp>
        <p:nvSpPr>
          <p:cNvPr id="4" name="角丸四角形 3"/>
          <p:cNvSpPr/>
          <p:nvPr/>
        </p:nvSpPr>
        <p:spPr>
          <a:xfrm>
            <a:off x="323528" y="836712"/>
            <a:ext cx="8496944" cy="2232248"/>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4000" dirty="0">
                <a:solidFill>
                  <a:schemeClr val="tx1"/>
                </a:solidFill>
                <a:latin typeface="HGS創英角ﾎﾟｯﾌﾟ体" panose="040B0A00000000000000" pitchFamily="50" charset="-128"/>
                <a:ea typeface="HGS創英角ﾎﾟｯﾌﾟ体" panose="040B0A00000000000000" pitchFamily="50" charset="-128"/>
              </a:rPr>
              <a:t>意外語発見</a:t>
            </a:r>
            <a:r>
              <a:rPr lang="ja-JP" altLang="en-US" sz="4000" dirty="0" smtClean="0">
                <a:solidFill>
                  <a:schemeClr val="tx1"/>
                </a:solidFill>
                <a:latin typeface="HGS創英角ﾎﾟｯﾌﾟ体" panose="040B0A00000000000000" pitchFamily="50" charset="-128"/>
                <a:ea typeface="HGS創英角ﾎﾟｯﾌﾟ体" panose="040B0A00000000000000" pitchFamily="50" charset="-128"/>
              </a:rPr>
              <a:t>手法</a:t>
            </a:r>
            <a:endParaRPr lang="en-US" altLang="ja-JP" sz="4000" dirty="0" smtClean="0">
              <a:solidFill>
                <a:schemeClr val="tx1"/>
              </a:solidFill>
              <a:latin typeface="HGS創英角ﾎﾟｯﾌﾟ体" panose="040B0A00000000000000" pitchFamily="50" charset="-128"/>
              <a:ea typeface="HGS創英角ﾎﾟｯﾌﾟ体" panose="040B0A00000000000000" pitchFamily="50" charset="-128"/>
            </a:endParaRPr>
          </a:p>
          <a:p>
            <a:pPr algn="ctr"/>
            <a:r>
              <a:rPr lang="ja-JP" altLang="en-US" sz="2800" dirty="0" smtClean="0">
                <a:solidFill>
                  <a:schemeClr val="tx1"/>
                </a:solidFill>
                <a:latin typeface="HGS創英角ﾎﾟｯﾌﾟ体" panose="040B0A00000000000000" pitchFamily="50" charset="-128"/>
                <a:ea typeface="HGS創英角ﾎﾟｯﾌﾟ体" panose="040B0A00000000000000" pitchFamily="50" charset="-128"/>
              </a:rPr>
              <a:t>の</a:t>
            </a:r>
            <a:endParaRPr lang="en-US" altLang="ja-JP" sz="4000" dirty="0" smtClean="0">
              <a:solidFill>
                <a:schemeClr val="tx1"/>
              </a:solidFill>
              <a:latin typeface="HGS創英角ﾎﾟｯﾌﾟ体" panose="040B0A00000000000000" pitchFamily="50" charset="-128"/>
              <a:ea typeface="HGS創英角ﾎﾟｯﾌﾟ体" panose="040B0A00000000000000" pitchFamily="50" charset="-128"/>
            </a:endParaRPr>
          </a:p>
          <a:p>
            <a:pPr algn="ctr"/>
            <a:r>
              <a:rPr lang="ja-JP" altLang="en-US" sz="4000" dirty="0" smtClean="0">
                <a:solidFill>
                  <a:schemeClr val="tx1"/>
                </a:solidFill>
                <a:latin typeface="HGS創英角ﾎﾟｯﾌﾟ体" panose="040B0A00000000000000" pitchFamily="50" charset="-128"/>
                <a:ea typeface="HGS創英角ﾎﾟｯﾌﾟ体" panose="040B0A00000000000000" pitchFamily="50" charset="-128"/>
              </a:rPr>
              <a:t>動画</a:t>
            </a:r>
            <a:r>
              <a:rPr lang="ja-JP" altLang="en-US" sz="4000" dirty="0">
                <a:solidFill>
                  <a:schemeClr val="tx1"/>
                </a:solidFill>
                <a:latin typeface="HGS創英角ﾎﾟｯﾌﾟ体" panose="040B0A00000000000000" pitchFamily="50" charset="-128"/>
                <a:ea typeface="HGS創英角ﾎﾟｯﾌﾟ体" panose="040B0A00000000000000" pitchFamily="50" charset="-128"/>
              </a:rPr>
              <a:t>検索への拡張</a:t>
            </a:r>
            <a:endParaRPr kumimoji="1" lang="ja-JP" altLang="en-US" dirty="0">
              <a:solidFill>
                <a:schemeClr val="tx1"/>
              </a:solidFill>
              <a:latin typeface="HGS創英角ﾎﾟｯﾌﾟ体" panose="040B0A00000000000000" pitchFamily="50" charset="-128"/>
              <a:ea typeface="HGS創英角ﾎﾟｯﾌﾟ体" panose="040B0A00000000000000" pitchFamily="50" charset="-128"/>
            </a:endParaRPr>
          </a:p>
        </p:txBody>
      </p:sp>
    </p:spTree>
    <p:extLst>
      <p:ext uri="{BB962C8B-B14F-4D97-AF65-F5344CB8AC3E}">
        <p14:creationId xmlns:p14="http://schemas.microsoft.com/office/powerpoint/2010/main" val="29384085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7467600" cy="634082"/>
          </a:xfrm>
        </p:spPr>
        <p:txBody>
          <a:bodyPr/>
          <a:lstStyle/>
          <a:p>
            <a:r>
              <a:rPr lang="ja-JP" altLang="en-US" dirty="0"/>
              <a:t>評価実験</a:t>
            </a:r>
            <a:endParaRPr kumimoji="1" lang="ja-JP" altLang="en-US" dirty="0"/>
          </a:p>
        </p:txBody>
      </p:sp>
      <p:grpSp>
        <p:nvGrpSpPr>
          <p:cNvPr id="5" name="グループ化 4"/>
          <p:cNvGrpSpPr/>
          <p:nvPr/>
        </p:nvGrpSpPr>
        <p:grpSpPr>
          <a:xfrm>
            <a:off x="827583" y="5103186"/>
            <a:ext cx="2992866" cy="1548172"/>
            <a:chOff x="4099414" y="4941168"/>
            <a:chExt cx="2992866" cy="1548172"/>
          </a:xfrm>
        </p:grpSpPr>
        <p:sp>
          <p:nvSpPr>
            <p:cNvPr id="6" name="角丸四角形 5"/>
            <p:cNvSpPr/>
            <p:nvPr/>
          </p:nvSpPr>
          <p:spPr>
            <a:xfrm>
              <a:off x="4099415" y="5841268"/>
              <a:ext cx="2992865" cy="64807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dirty="0"/>
                <a:t>グラフ</a:t>
              </a:r>
              <a:r>
                <a:rPr lang="ja-JP" altLang="en-US" dirty="0" smtClean="0"/>
                <a:t>合成</a:t>
              </a:r>
              <a:r>
                <a:rPr lang="ja-JP" altLang="en-US" dirty="0"/>
                <a:t>手法：</a:t>
              </a:r>
              <a:r>
                <a:rPr lang="ja-JP" altLang="en-US" dirty="0" smtClean="0"/>
                <a:t>手法②</a:t>
              </a:r>
              <a:endParaRPr lang="ja-JP" altLang="en-US" dirty="0"/>
            </a:p>
          </p:txBody>
        </p:sp>
        <p:sp>
          <p:nvSpPr>
            <p:cNvPr id="7" name="角丸四角形 6"/>
            <p:cNvSpPr/>
            <p:nvPr/>
          </p:nvSpPr>
          <p:spPr>
            <a:xfrm>
              <a:off x="4099414" y="4941168"/>
              <a:ext cx="2992865" cy="64807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dirty="0"/>
                <a:t>意外度合成手法：手法①</a:t>
              </a:r>
            </a:p>
          </p:txBody>
        </p:sp>
      </p:grpSp>
      <p:cxnSp>
        <p:nvCxnSpPr>
          <p:cNvPr id="11" name="カギ線コネクタ 10"/>
          <p:cNvCxnSpPr>
            <a:endCxn id="7" idx="1"/>
          </p:cNvCxnSpPr>
          <p:nvPr/>
        </p:nvCxnSpPr>
        <p:spPr>
          <a:xfrm rot="16200000" flipH="1">
            <a:off x="-448750" y="4150889"/>
            <a:ext cx="2023408" cy="529258"/>
          </a:xfrm>
          <a:prstGeom prst="bentConnector2">
            <a:avLst/>
          </a:prstGeom>
          <a:ln>
            <a:tailEnd type="arrow"/>
          </a:ln>
        </p:spPr>
        <p:style>
          <a:lnRef idx="3">
            <a:schemeClr val="accent2"/>
          </a:lnRef>
          <a:fillRef idx="0">
            <a:schemeClr val="accent2"/>
          </a:fillRef>
          <a:effectRef idx="2">
            <a:schemeClr val="accent2"/>
          </a:effectRef>
          <a:fontRef idx="minor">
            <a:schemeClr val="tx1"/>
          </a:fontRef>
        </p:style>
      </p:cxnSp>
      <p:cxnSp>
        <p:nvCxnSpPr>
          <p:cNvPr id="13" name="カギ線コネクタ 12"/>
          <p:cNvCxnSpPr/>
          <p:nvPr/>
        </p:nvCxnSpPr>
        <p:spPr>
          <a:xfrm rot="16200000" flipH="1">
            <a:off x="-886198" y="4588337"/>
            <a:ext cx="2923509" cy="554462"/>
          </a:xfrm>
          <a:prstGeom prst="bentConnector2">
            <a:avLst/>
          </a:prstGeom>
          <a:ln>
            <a:tailEnd type="arrow"/>
          </a:ln>
        </p:spPr>
        <p:style>
          <a:lnRef idx="3">
            <a:schemeClr val="accent2"/>
          </a:lnRef>
          <a:fillRef idx="0">
            <a:schemeClr val="accent2"/>
          </a:fillRef>
          <a:effectRef idx="2">
            <a:schemeClr val="accent2"/>
          </a:effectRef>
          <a:fontRef idx="minor">
            <a:schemeClr val="tx1"/>
          </a:fontRef>
        </p:style>
      </p:cxnSp>
      <p:sp>
        <p:nvSpPr>
          <p:cNvPr id="20" name="爆発 2 19"/>
          <p:cNvSpPr/>
          <p:nvPr/>
        </p:nvSpPr>
        <p:spPr>
          <a:xfrm>
            <a:off x="5002837" y="5049180"/>
            <a:ext cx="3703530" cy="1548172"/>
          </a:xfrm>
          <a:prstGeom prst="irregularSeal2">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sz="4800" dirty="0" smtClean="0"/>
              <a:t>評価</a:t>
            </a:r>
            <a:endParaRPr kumimoji="1" lang="ja-JP" altLang="en-US" sz="4800" dirty="0"/>
          </a:p>
        </p:txBody>
      </p:sp>
      <p:grpSp>
        <p:nvGrpSpPr>
          <p:cNvPr id="27" name="グループ化 26"/>
          <p:cNvGrpSpPr/>
          <p:nvPr/>
        </p:nvGrpSpPr>
        <p:grpSpPr>
          <a:xfrm>
            <a:off x="539552" y="980729"/>
            <a:ext cx="3984929" cy="1717095"/>
            <a:chOff x="107504" y="1359260"/>
            <a:chExt cx="4608512" cy="1903426"/>
          </a:xfrm>
        </p:grpSpPr>
        <p:sp>
          <p:nvSpPr>
            <p:cNvPr id="9" name="正方形/長方形 8"/>
            <p:cNvSpPr/>
            <p:nvPr/>
          </p:nvSpPr>
          <p:spPr>
            <a:xfrm>
              <a:off x="107504" y="1359260"/>
              <a:ext cx="4608512" cy="163769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24" name="テキスト ボックス 23"/>
            <p:cNvSpPr txBox="1"/>
            <p:nvPr/>
          </p:nvSpPr>
          <p:spPr>
            <a:xfrm>
              <a:off x="175936" y="1420341"/>
              <a:ext cx="4394853" cy="1842345"/>
            </a:xfrm>
            <a:prstGeom prst="rect">
              <a:avLst/>
            </a:prstGeom>
            <a:noFill/>
          </p:spPr>
          <p:txBody>
            <a:bodyPr wrap="square" rtlCol="0">
              <a:spAutoFit/>
            </a:bodyPr>
            <a:lstStyle/>
            <a:p>
              <a:r>
                <a:rPr lang="ja-JP" altLang="en-US" sz="1600" dirty="0" smtClean="0"/>
                <a:t>①ケンドーコバヤシ</a:t>
              </a:r>
              <a:r>
                <a:rPr lang="en-US" altLang="ja-JP" sz="1600" dirty="0"/>
                <a:t>, </a:t>
              </a:r>
              <a:r>
                <a:rPr lang="ja-JP" altLang="en-US" sz="1600" dirty="0"/>
                <a:t>アントニオ猪木</a:t>
              </a:r>
              <a:endParaRPr lang="en-US" altLang="ja-JP" sz="1600" dirty="0"/>
            </a:p>
            <a:p>
              <a:r>
                <a:rPr lang="ja-JP" altLang="en-US" sz="1600" dirty="0" smtClean="0"/>
                <a:t>②</a:t>
              </a:r>
              <a:r>
                <a:rPr lang="zh-TW" altLang="en-US" sz="1600" dirty="0" smtClean="0"/>
                <a:t>毛利</a:t>
              </a:r>
              <a:r>
                <a:rPr lang="zh-TW" altLang="en-US" sz="1600" dirty="0"/>
                <a:t>小五郎</a:t>
              </a:r>
              <a:r>
                <a:rPr lang="en-US" altLang="zh-TW" sz="1600" dirty="0"/>
                <a:t>, </a:t>
              </a:r>
              <a:r>
                <a:rPr lang="zh-TW" altLang="en-US" sz="1600" dirty="0"/>
                <a:t>毛利蘭</a:t>
              </a:r>
              <a:endParaRPr lang="en-US" altLang="zh-TW" sz="1600" dirty="0"/>
            </a:p>
            <a:p>
              <a:r>
                <a:rPr lang="ja-JP" altLang="en-US" sz="1600" dirty="0" smtClean="0"/>
                <a:t>③ドラゴンクエスト</a:t>
              </a:r>
              <a:r>
                <a:rPr lang="en-US" altLang="ja-JP" sz="1600" dirty="0"/>
                <a:t>, </a:t>
              </a:r>
              <a:r>
                <a:rPr lang="ja-JP" altLang="en-US" sz="1600" dirty="0"/>
                <a:t>ファイナルファンタジー</a:t>
              </a:r>
              <a:endParaRPr lang="en-US" altLang="ja-JP" sz="1600" dirty="0"/>
            </a:p>
            <a:p>
              <a:r>
                <a:rPr lang="ja-JP" altLang="en-US" sz="1600" dirty="0" smtClean="0"/>
                <a:t>④スパイダーマン</a:t>
              </a:r>
              <a:r>
                <a:rPr lang="en-US" altLang="ja-JP" sz="1600" dirty="0"/>
                <a:t>, </a:t>
              </a:r>
              <a:r>
                <a:rPr lang="ja-JP" altLang="en-US" sz="1600" dirty="0"/>
                <a:t>バットマン</a:t>
              </a:r>
              <a:endParaRPr lang="en-US" altLang="ja-JP" sz="1600" dirty="0"/>
            </a:p>
            <a:p>
              <a:r>
                <a:rPr lang="ja-JP" altLang="en-US" sz="1600" dirty="0" smtClean="0"/>
                <a:t>⑤</a:t>
              </a:r>
              <a:r>
                <a:rPr lang="en-US" altLang="ja-JP" sz="1600" dirty="0" smtClean="0"/>
                <a:t>AKB48</a:t>
              </a:r>
              <a:r>
                <a:rPr lang="ja-JP" altLang="en-US" sz="1600" dirty="0" err="1"/>
                <a:t>，</a:t>
              </a:r>
              <a:r>
                <a:rPr lang="en-US" altLang="ja-JP" sz="1600" dirty="0"/>
                <a:t>TOKIO</a:t>
              </a:r>
            </a:p>
            <a:p>
              <a:endParaRPr kumimoji="1" lang="ja-JP" altLang="en-US" dirty="0"/>
            </a:p>
          </p:txBody>
        </p:sp>
      </p:grpSp>
      <p:sp>
        <p:nvSpPr>
          <p:cNvPr id="32" name="右矢印 31"/>
          <p:cNvSpPr/>
          <p:nvPr/>
        </p:nvSpPr>
        <p:spPr>
          <a:xfrm>
            <a:off x="3995936" y="5751258"/>
            <a:ext cx="1006901" cy="5760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5" name="表 34"/>
          <p:cNvGraphicFramePr>
            <a:graphicFrameLocks noGrp="1"/>
          </p:cNvGraphicFramePr>
          <p:nvPr>
            <p:extLst>
              <p:ext uri="{D42A27DB-BD31-4B8C-83A1-F6EECF244321}">
                <p14:modId xmlns:p14="http://schemas.microsoft.com/office/powerpoint/2010/main" val="1818955730"/>
              </p:ext>
            </p:extLst>
          </p:nvPr>
        </p:nvGraphicFramePr>
        <p:xfrm>
          <a:off x="4673918" y="2537418"/>
          <a:ext cx="4032449" cy="1886660"/>
        </p:xfrm>
        <a:graphic>
          <a:graphicData uri="http://schemas.openxmlformats.org/drawingml/2006/table">
            <a:tbl>
              <a:tblPr firstRow="1" bandRow="1">
                <a:tableStyleId>{5C22544A-7EE6-4342-B048-85BDC9FD1C3A}</a:tableStyleId>
              </a:tblPr>
              <a:tblGrid>
                <a:gridCol w="1098314"/>
                <a:gridCol w="586827"/>
                <a:gridCol w="586827"/>
                <a:gridCol w="586827"/>
                <a:gridCol w="586827"/>
                <a:gridCol w="586827"/>
              </a:tblGrid>
              <a:tr h="377332">
                <a:tc>
                  <a:txBody>
                    <a:bodyPr/>
                    <a:lstStyle/>
                    <a:p>
                      <a:endParaRPr kumimoji="1" lang="ja-JP" altLang="en-US" dirty="0"/>
                    </a:p>
                  </a:txBody>
                  <a:tcPr/>
                </a:tc>
                <a:tc>
                  <a:txBody>
                    <a:bodyPr/>
                    <a:lstStyle/>
                    <a:p>
                      <a:pPr algn="ctr"/>
                      <a:r>
                        <a:rPr kumimoji="1" lang="ja-JP" altLang="en-US" dirty="0" smtClean="0">
                          <a:solidFill>
                            <a:schemeClr val="tx1"/>
                          </a:solidFill>
                        </a:rPr>
                        <a:t>①</a:t>
                      </a:r>
                      <a:endParaRPr kumimoji="1" lang="ja-JP" altLang="en-US" dirty="0">
                        <a:solidFill>
                          <a:schemeClr val="tx1"/>
                        </a:solidFill>
                      </a:endParaRPr>
                    </a:p>
                  </a:txBody>
                  <a:tcPr/>
                </a:tc>
                <a:tc>
                  <a:txBody>
                    <a:bodyPr/>
                    <a:lstStyle/>
                    <a:p>
                      <a:pPr algn="ctr"/>
                      <a:r>
                        <a:rPr kumimoji="1" lang="ja-JP" altLang="en-US" dirty="0" smtClean="0">
                          <a:solidFill>
                            <a:schemeClr val="tx1"/>
                          </a:solidFill>
                        </a:rPr>
                        <a:t>②</a:t>
                      </a:r>
                      <a:endParaRPr kumimoji="1" lang="ja-JP" altLang="en-US" dirty="0">
                        <a:solidFill>
                          <a:schemeClr val="tx1"/>
                        </a:solidFill>
                      </a:endParaRPr>
                    </a:p>
                  </a:txBody>
                  <a:tcPr/>
                </a:tc>
                <a:tc>
                  <a:txBody>
                    <a:bodyPr/>
                    <a:lstStyle/>
                    <a:p>
                      <a:pPr algn="ctr"/>
                      <a:r>
                        <a:rPr kumimoji="1" lang="ja-JP" altLang="en-US" dirty="0" smtClean="0">
                          <a:solidFill>
                            <a:schemeClr val="tx1"/>
                          </a:solidFill>
                        </a:rPr>
                        <a:t>③</a:t>
                      </a:r>
                      <a:endParaRPr kumimoji="1" lang="ja-JP" altLang="en-US" dirty="0">
                        <a:solidFill>
                          <a:schemeClr val="tx1"/>
                        </a:solidFill>
                      </a:endParaRPr>
                    </a:p>
                  </a:txBody>
                  <a:tcPr/>
                </a:tc>
                <a:tc>
                  <a:txBody>
                    <a:bodyPr/>
                    <a:lstStyle/>
                    <a:p>
                      <a:pPr algn="ctr"/>
                      <a:r>
                        <a:rPr kumimoji="1" lang="ja-JP" altLang="en-US" dirty="0" smtClean="0">
                          <a:solidFill>
                            <a:schemeClr val="tx1"/>
                          </a:solidFill>
                        </a:rPr>
                        <a:t>④</a:t>
                      </a:r>
                      <a:endParaRPr kumimoji="1" lang="ja-JP" altLang="en-US" dirty="0">
                        <a:solidFill>
                          <a:schemeClr val="tx1"/>
                        </a:solidFill>
                      </a:endParaRPr>
                    </a:p>
                  </a:txBody>
                  <a:tcPr/>
                </a:tc>
                <a:tc>
                  <a:txBody>
                    <a:bodyPr/>
                    <a:lstStyle/>
                    <a:p>
                      <a:pPr algn="ctr"/>
                      <a:r>
                        <a:rPr kumimoji="1" lang="ja-JP" altLang="en-US" dirty="0" smtClean="0">
                          <a:solidFill>
                            <a:schemeClr val="tx1"/>
                          </a:solidFill>
                        </a:rPr>
                        <a:t>⑤</a:t>
                      </a:r>
                      <a:endParaRPr kumimoji="1" lang="ja-JP" altLang="en-US" dirty="0">
                        <a:solidFill>
                          <a:schemeClr val="tx1"/>
                        </a:solidFill>
                      </a:endParaRPr>
                    </a:p>
                  </a:txBody>
                  <a:tcPr/>
                </a:tc>
              </a:tr>
              <a:tr h="377332">
                <a:tc>
                  <a:txBody>
                    <a:bodyPr/>
                    <a:lstStyle/>
                    <a:p>
                      <a:pPr algn="l" fontAlgn="ctr"/>
                      <a:r>
                        <a:rPr lang="ja-JP" altLang="en-US" sz="1400" b="1" i="0" u="none" strike="noStrike" dirty="0">
                          <a:solidFill>
                            <a:srgbClr val="000000"/>
                          </a:solidFill>
                          <a:effectLst/>
                          <a:latin typeface="ＭＳ Ｐゴシック"/>
                        </a:rPr>
                        <a:t>意外度</a:t>
                      </a:r>
                      <a:r>
                        <a:rPr lang="en-US" altLang="ja-JP" sz="1400" b="1" i="0" u="none" strike="noStrike" dirty="0">
                          <a:solidFill>
                            <a:srgbClr val="000000"/>
                          </a:solidFill>
                          <a:effectLst/>
                          <a:latin typeface="ＭＳ Ｐゴシック"/>
                        </a:rPr>
                        <a:t>1 </a:t>
                      </a:r>
                      <a:r>
                        <a:rPr lang="ja-JP" altLang="en-US" sz="1400" b="1" i="0" u="none" strike="noStrike" dirty="0">
                          <a:solidFill>
                            <a:srgbClr val="000000"/>
                          </a:solidFill>
                          <a:effectLst/>
                          <a:latin typeface="ＭＳ Ｐゴシック"/>
                        </a:rPr>
                        <a:t>の数</a:t>
                      </a:r>
                    </a:p>
                  </a:txBody>
                  <a:tcPr marL="9525" marR="9525" marT="9525" marB="0" anchor="ctr"/>
                </a:tc>
                <a:tc>
                  <a:txBody>
                    <a:bodyPr/>
                    <a:lstStyle/>
                    <a:p>
                      <a:pPr algn="ctr" fontAlgn="ctr"/>
                      <a:r>
                        <a:rPr lang="en-US" altLang="ja-JP" sz="1800" b="1" i="0" u="none" strike="noStrike" dirty="0">
                          <a:solidFill>
                            <a:srgbClr val="000000"/>
                          </a:solidFill>
                          <a:effectLst/>
                          <a:latin typeface="ＭＳ Ｐゴシック"/>
                        </a:rPr>
                        <a:t>209</a:t>
                      </a:r>
                    </a:p>
                  </a:txBody>
                  <a:tcPr marL="9525" marR="9525" marT="9525" marB="0" anchor="ctr"/>
                </a:tc>
                <a:tc>
                  <a:txBody>
                    <a:bodyPr/>
                    <a:lstStyle/>
                    <a:p>
                      <a:pPr algn="ctr" fontAlgn="ctr"/>
                      <a:r>
                        <a:rPr lang="en-US" altLang="ja-JP" sz="1800" b="1" i="0" u="none" strike="noStrike" dirty="0">
                          <a:solidFill>
                            <a:srgbClr val="000000"/>
                          </a:solidFill>
                          <a:effectLst/>
                          <a:latin typeface="ＭＳ Ｐゴシック"/>
                        </a:rPr>
                        <a:t>49</a:t>
                      </a:r>
                    </a:p>
                  </a:txBody>
                  <a:tcPr marL="9525" marR="9525" marT="9525" marB="0" anchor="ctr"/>
                </a:tc>
                <a:tc>
                  <a:txBody>
                    <a:bodyPr/>
                    <a:lstStyle/>
                    <a:p>
                      <a:pPr algn="ctr" fontAlgn="ctr"/>
                      <a:r>
                        <a:rPr lang="en-US" altLang="ja-JP" sz="1800" b="1" i="0" u="none" strike="noStrike" dirty="0">
                          <a:solidFill>
                            <a:srgbClr val="000000"/>
                          </a:solidFill>
                          <a:effectLst/>
                          <a:latin typeface="ＭＳ Ｐゴシック"/>
                        </a:rPr>
                        <a:t>72</a:t>
                      </a:r>
                    </a:p>
                  </a:txBody>
                  <a:tcPr marL="9525" marR="9525" marT="9525" marB="0" anchor="ctr"/>
                </a:tc>
                <a:tc>
                  <a:txBody>
                    <a:bodyPr/>
                    <a:lstStyle/>
                    <a:p>
                      <a:pPr algn="ctr" fontAlgn="ctr"/>
                      <a:r>
                        <a:rPr lang="en-US" altLang="ja-JP" sz="1800" b="1" i="0" u="none" strike="noStrike" dirty="0">
                          <a:solidFill>
                            <a:srgbClr val="000000"/>
                          </a:solidFill>
                          <a:effectLst/>
                          <a:latin typeface="ＭＳ Ｐゴシック"/>
                        </a:rPr>
                        <a:t>111</a:t>
                      </a:r>
                    </a:p>
                  </a:txBody>
                  <a:tcPr marL="9525" marR="9525" marT="9525" marB="0" anchor="ctr"/>
                </a:tc>
                <a:tc>
                  <a:txBody>
                    <a:bodyPr/>
                    <a:lstStyle/>
                    <a:p>
                      <a:pPr algn="ctr" fontAlgn="ctr"/>
                      <a:r>
                        <a:rPr lang="en-US" altLang="ja-JP" sz="1800" b="1" i="0" u="none" strike="noStrike" dirty="0">
                          <a:solidFill>
                            <a:srgbClr val="000000"/>
                          </a:solidFill>
                          <a:effectLst/>
                          <a:latin typeface="ＭＳ Ｐゴシック"/>
                        </a:rPr>
                        <a:t>255</a:t>
                      </a:r>
                    </a:p>
                  </a:txBody>
                  <a:tcPr marL="9525" marR="9525" marT="9525" marB="0" anchor="ctr"/>
                </a:tc>
              </a:tr>
              <a:tr h="377332">
                <a:tc>
                  <a:txBody>
                    <a:bodyPr/>
                    <a:lstStyle/>
                    <a:p>
                      <a:pPr algn="l" fontAlgn="ctr"/>
                      <a:r>
                        <a:rPr lang="ja-JP" altLang="en-US" sz="1400" b="1" i="0" u="none" strike="noStrike" dirty="0">
                          <a:solidFill>
                            <a:srgbClr val="000000"/>
                          </a:solidFill>
                          <a:effectLst/>
                          <a:latin typeface="ＭＳ Ｐゴシック"/>
                        </a:rPr>
                        <a:t>意外度</a:t>
                      </a:r>
                      <a:r>
                        <a:rPr lang="en-US" altLang="ja-JP" sz="1400" b="1" i="0" u="none" strike="noStrike" dirty="0">
                          <a:solidFill>
                            <a:srgbClr val="000000"/>
                          </a:solidFill>
                          <a:effectLst/>
                          <a:latin typeface="ＭＳ Ｐゴシック"/>
                        </a:rPr>
                        <a:t>2 </a:t>
                      </a:r>
                      <a:r>
                        <a:rPr lang="ja-JP" altLang="en-US" sz="1400" b="1" i="0" u="none" strike="noStrike" dirty="0">
                          <a:solidFill>
                            <a:srgbClr val="000000"/>
                          </a:solidFill>
                          <a:effectLst/>
                          <a:latin typeface="ＭＳ Ｐゴシック"/>
                        </a:rPr>
                        <a:t>の数</a:t>
                      </a:r>
                    </a:p>
                  </a:txBody>
                  <a:tcPr marL="9525" marR="9525" marT="9525" marB="0" anchor="ctr"/>
                </a:tc>
                <a:tc>
                  <a:txBody>
                    <a:bodyPr/>
                    <a:lstStyle/>
                    <a:p>
                      <a:pPr algn="ctr" fontAlgn="ctr"/>
                      <a:r>
                        <a:rPr lang="en-US" altLang="ja-JP" sz="1800" b="1" i="0" u="none" strike="noStrike">
                          <a:solidFill>
                            <a:srgbClr val="000000"/>
                          </a:solidFill>
                          <a:effectLst/>
                          <a:latin typeface="ＭＳ Ｐゴシック"/>
                        </a:rPr>
                        <a:t>87</a:t>
                      </a:r>
                    </a:p>
                  </a:txBody>
                  <a:tcPr marL="9525" marR="9525" marT="9525" marB="0" anchor="ctr"/>
                </a:tc>
                <a:tc>
                  <a:txBody>
                    <a:bodyPr/>
                    <a:lstStyle/>
                    <a:p>
                      <a:pPr algn="ctr" fontAlgn="ctr"/>
                      <a:r>
                        <a:rPr lang="en-US" altLang="ja-JP" sz="1800" b="1" i="0" u="none" strike="noStrike" dirty="0">
                          <a:solidFill>
                            <a:srgbClr val="000000"/>
                          </a:solidFill>
                          <a:effectLst/>
                          <a:latin typeface="ＭＳ Ｐゴシック"/>
                        </a:rPr>
                        <a:t>17</a:t>
                      </a:r>
                    </a:p>
                  </a:txBody>
                  <a:tcPr marL="9525" marR="9525" marT="9525" marB="0" anchor="ctr"/>
                </a:tc>
                <a:tc>
                  <a:txBody>
                    <a:bodyPr/>
                    <a:lstStyle/>
                    <a:p>
                      <a:pPr algn="ctr" fontAlgn="ctr"/>
                      <a:r>
                        <a:rPr lang="en-US" altLang="ja-JP" sz="1800" b="1" i="0" u="none" strike="noStrike" dirty="0">
                          <a:solidFill>
                            <a:srgbClr val="000000"/>
                          </a:solidFill>
                          <a:effectLst/>
                          <a:latin typeface="ＭＳ Ｐゴシック"/>
                        </a:rPr>
                        <a:t>44</a:t>
                      </a:r>
                    </a:p>
                  </a:txBody>
                  <a:tcPr marL="9525" marR="9525" marT="9525" marB="0" anchor="ctr"/>
                </a:tc>
                <a:tc>
                  <a:txBody>
                    <a:bodyPr/>
                    <a:lstStyle/>
                    <a:p>
                      <a:pPr algn="ctr" fontAlgn="ctr"/>
                      <a:r>
                        <a:rPr lang="en-US" altLang="ja-JP" sz="1800" b="1" i="0" u="none" strike="noStrike" dirty="0">
                          <a:solidFill>
                            <a:srgbClr val="000000"/>
                          </a:solidFill>
                          <a:effectLst/>
                          <a:latin typeface="ＭＳ Ｐゴシック"/>
                        </a:rPr>
                        <a:t>31</a:t>
                      </a:r>
                    </a:p>
                  </a:txBody>
                  <a:tcPr marL="9525" marR="9525" marT="9525" marB="0" anchor="ctr"/>
                </a:tc>
                <a:tc>
                  <a:txBody>
                    <a:bodyPr/>
                    <a:lstStyle/>
                    <a:p>
                      <a:pPr algn="ctr" fontAlgn="ctr"/>
                      <a:r>
                        <a:rPr lang="en-US" altLang="ja-JP" sz="1800" b="1" i="0" u="none" strike="noStrike" dirty="0">
                          <a:solidFill>
                            <a:srgbClr val="000000"/>
                          </a:solidFill>
                          <a:effectLst/>
                          <a:latin typeface="ＭＳ Ｐゴシック"/>
                        </a:rPr>
                        <a:t>72</a:t>
                      </a:r>
                    </a:p>
                  </a:txBody>
                  <a:tcPr marL="9525" marR="9525" marT="9525" marB="0" anchor="ctr"/>
                </a:tc>
              </a:tr>
              <a:tr h="377332">
                <a:tc>
                  <a:txBody>
                    <a:bodyPr/>
                    <a:lstStyle/>
                    <a:p>
                      <a:pPr algn="l" fontAlgn="ctr"/>
                      <a:r>
                        <a:rPr lang="ja-JP" altLang="en-US" sz="1400" b="1" i="0" u="none" strike="noStrike" dirty="0">
                          <a:solidFill>
                            <a:srgbClr val="000000"/>
                          </a:solidFill>
                          <a:effectLst/>
                          <a:latin typeface="ＭＳ Ｐゴシック"/>
                        </a:rPr>
                        <a:t>意外度</a:t>
                      </a:r>
                      <a:r>
                        <a:rPr lang="en-US" altLang="ja-JP" sz="1400" b="1" i="0" u="none" strike="noStrike" dirty="0">
                          <a:solidFill>
                            <a:srgbClr val="000000"/>
                          </a:solidFill>
                          <a:effectLst/>
                          <a:latin typeface="ＭＳ Ｐゴシック"/>
                        </a:rPr>
                        <a:t>3 </a:t>
                      </a:r>
                      <a:r>
                        <a:rPr lang="ja-JP" altLang="en-US" sz="1400" b="1" i="0" u="none" strike="noStrike" dirty="0">
                          <a:solidFill>
                            <a:srgbClr val="000000"/>
                          </a:solidFill>
                          <a:effectLst/>
                          <a:latin typeface="ＭＳ Ｐゴシック"/>
                        </a:rPr>
                        <a:t>の数</a:t>
                      </a:r>
                    </a:p>
                  </a:txBody>
                  <a:tcPr marL="9525" marR="9525" marT="9525" marB="0" anchor="ctr"/>
                </a:tc>
                <a:tc>
                  <a:txBody>
                    <a:bodyPr/>
                    <a:lstStyle/>
                    <a:p>
                      <a:pPr algn="ctr" fontAlgn="ctr"/>
                      <a:r>
                        <a:rPr lang="en-US" altLang="ja-JP" sz="1800" b="1" i="0" u="none" strike="noStrike">
                          <a:solidFill>
                            <a:srgbClr val="000000"/>
                          </a:solidFill>
                          <a:effectLst/>
                          <a:latin typeface="ＭＳ Ｐゴシック"/>
                        </a:rPr>
                        <a:t>67</a:t>
                      </a:r>
                    </a:p>
                  </a:txBody>
                  <a:tcPr marL="9525" marR="9525" marT="9525" marB="0" anchor="ctr"/>
                </a:tc>
                <a:tc>
                  <a:txBody>
                    <a:bodyPr/>
                    <a:lstStyle/>
                    <a:p>
                      <a:pPr algn="ctr" fontAlgn="ctr"/>
                      <a:r>
                        <a:rPr lang="en-US" altLang="ja-JP" sz="1800" b="1" i="0" u="none" strike="noStrike">
                          <a:solidFill>
                            <a:srgbClr val="000000"/>
                          </a:solidFill>
                          <a:effectLst/>
                          <a:latin typeface="ＭＳ Ｐゴシック"/>
                        </a:rPr>
                        <a:t>18</a:t>
                      </a:r>
                    </a:p>
                  </a:txBody>
                  <a:tcPr marL="9525" marR="9525" marT="9525" marB="0" anchor="ctr"/>
                </a:tc>
                <a:tc>
                  <a:txBody>
                    <a:bodyPr/>
                    <a:lstStyle/>
                    <a:p>
                      <a:pPr algn="ctr" fontAlgn="ctr"/>
                      <a:r>
                        <a:rPr lang="en-US" altLang="ja-JP" sz="1800" b="1" i="0" u="none" strike="noStrike" dirty="0">
                          <a:solidFill>
                            <a:srgbClr val="000000"/>
                          </a:solidFill>
                          <a:effectLst/>
                          <a:latin typeface="ＭＳ Ｐゴシック"/>
                        </a:rPr>
                        <a:t>9</a:t>
                      </a:r>
                    </a:p>
                  </a:txBody>
                  <a:tcPr marL="9525" marR="9525" marT="9525" marB="0" anchor="ctr"/>
                </a:tc>
                <a:tc>
                  <a:txBody>
                    <a:bodyPr/>
                    <a:lstStyle/>
                    <a:p>
                      <a:pPr algn="ctr" fontAlgn="ctr"/>
                      <a:r>
                        <a:rPr lang="en-US" altLang="ja-JP" sz="1800" b="1" i="0" u="none" strike="noStrike" dirty="0">
                          <a:solidFill>
                            <a:srgbClr val="000000"/>
                          </a:solidFill>
                          <a:effectLst/>
                          <a:latin typeface="ＭＳ Ｐゴシック"/>
                        </a:rPr>
                        <a:t>17</a:t>
                      </a:r>
                    </a:p>
                  </a:txBody>
                  <a:tcPr marL="9525" marR="9525" marT="9525" marB="0" anchor="ctr"/>
                </a:tc>
                <a:tc>
                  <a:txBody>
                    <a:bodyPr/>
                    <a:lstStyle/>
                    <a:p>
                      <a:pPr algn="ctr" fontAlgn="ctr"/>
                      <a:r>
                        <a:rPr lang="en-US" altLang="ja-JP" sz="1800" b="1" i="0" u="none" strike="noStrike" dirty="0">
                          <a:solidFill>
                            <a:srgbClr val="000000"/>
                          </a:solidFill>
                          <a:effectLst/>
                          <a:latin typeface="ＭＳ Ｐゴシック"/>
                        </a:rPr>
                        <a:t>59</a:t>
                      </a:r>
                    </a:p>
                  </a:txBody>
                  <a:tcPr marL="9525" marR="9525" marT="9525" marB="0" anchor="ctr"/>
                </a:tc>
              </a:tr>
              <a:tr h="377332">
                <a:tc>
                  <a:txBody>
                    <a:bodyPr/>
                    <a:lstStyle/>
                    <a:p>
                      <a:pPr algn="l" fontAlgn="ctr"/>
                      <a:r>
                        <a:rPr lang="ja-JP" altLang="en-US" sz="1400" b="1" i="0" u="none" strike="noStrike" dirty="0">
                          <a:solidFill>
                            <a:srgbClr val="000000"/>
                          </a:solidFill>
                          <a:effectLst/>
                          <a:latin typeface="ＭＳ Ｐゴシック"/>
                        </a:rPr>
                        <a:t>意外度</a:t>
                      </a:r>
                      <a:r>
                        <a:rPr lang="en-US" altLang="ja-JP" sz="1400" b="1" i="0" u="none" strike="noStrike" dirty="0">
                          <a:solidFill>
                            <a:srgbClr val="000000"/>
                          </a:solidFill>
                          <a:effectLst/>
                          <a:latin typeface="ＭＳ Ｐゴシック"/>
                        </a:rPr>
                        <a:t>4 </a:t>
                      </a:r>
                      <a:r>
                        <a:rPr lang="ja-JP" altLang="en-US" sz="1400" b="1" i="0" u="none" strike="noStrike" dirty="0">
                          <a:solidFill>
                            <a:srgbClr val="000000"/>
                          </a:solidFill>
                          <a:effectLst/>
                          <a:latin typeface="ＭＳ Ｐゴシック"/>
                        </a:rPr>
                        <a:t>の数</a:t>
                      </a:r>
                    </a:p>
                  </a:txBody>
                  <a:tcPr marL="9525" marR="9525" marT="9525" marB="0" anchor="ctr"/>
                </a:tc>
                <a:tc>
                  <a:txBody>
                    <a:bodyPr/>
                    <a:lstStyle/>
                    <a:p>
                      <a:pPr algn="ctr" fontAlgn="ctr"/>
                      <a:r>
                        <a:rPr lang="en-US" altLang="ja-JP" sz="1800" b="1" i="0" u="none" strike="noStrike">
                          <a:solidFill>
                            <a:srgbClr val="000000"/>
                          </a:solidFill>
                          <a:effectLst/>
                          <a:latin typeface="ＭＳ Ｐゴシック"/>
                        </a:rPr>
                        <a:t>90</a:t>
                      </a:r>
                    </a:p>
                  </a:txBody>
                  <a:tcPr marL="9525" marR="9525" marT="9525" marB="0" anchor="ctr"/>
                </a:tc>
                <a:tc>
                  <a:txBody>
                    <a:bodyPr/>
                    <a:lstStyle/>
                    <a:p>
                      <a:pPr algn="ctr" fontAlgn="ctr"/>
                      <a:r>
                        <a:rPr lang="en-US" altLang="ja-JP" sz="1800" b="1" i="0" u="none" strike="noStrike">
                          <a:solidFill>
                            <a:srgbClr val="000000"/>
                          </a:solidFill>
                          <a:effectLst/>
                          <a:latin typeface="ＭＳ Ｐゴシック"/>
                        </a:rPr>
                        <a:t>19</a:t>
                      </a:r>
                    </a:p>
                  </a:txBody>
                  <a:tcPr marL="9525" marR="9525" marT="9525" marB="0" anchor="ctr"/>
                </a:tc>
                <a:tc>
                  <a:txBody>
                    <a:bodyPr/>
                    <a:lstStyle/>
                    <a:p>
                      <a:pPr algn="ctr" fontAlgn="ctr"/>
                      <a:r>
                        <a:rPr lang="en-US" altLang="ja-JP" sz="1800" b="1" i="0" u="none" strike="noStrike">
                          <a:solidFill>
                            <a:srgbClr val="000000"/>
                          </a:solidFill>
                          <a:effectLst/>
                          <a:latin typeface="ＭＳ Ｐゴシック"/>
                        </a:rPr>
                        <a:t>14</a:t>
                      </a:r>
                    </a:p>
                  </a:txBody>
                  <a:tcPr marL="9525" marR="9525" marT="9525" marB="0" anchor="ctr"/>
                </a:tc>
                <a:tc>
                  <a:txBody>
                    <a:bodyPr/>
                    <a:lstStyle/>
                    <a:p>
                      <a:pPr algn="ctr" fontAlgn="ctr"/>
                      <a:r>
                        <a:rPr lang="en-US" altLang="ja-JP" sz="1800" b="1" i="0" u="none" strike="noStrike" dirty="0">
                          <a:solidFill>
                            <a:srgbClr val="000000"/>
                          </a:solidFill>
                          <a:effectLst/>
                          <a:latin typeface="ＭＳ Ｐゴシック"/>
                        </a:rPr>
                        <a:t>29</a:t>
                      </a:r>
                    </a:p>
                  </a:txBody>
                  <a:tcPr marL="9525" marR="9525" marT="9525" marB="0" anchor="ctr"/>
                </a:tc>
                <a:tc>
                  <a:txBody>
                    <a:bodyPr/>
                    <a:lstStyle/>
                    <a:p>
                      <a:pPr algn="ctr" fontAlgn="ctr"/>
                      <a:r>
                        <a:rPr lang="en-US" altLang="ja-JP" sz="1800" b="1" i="0" u="none" strike="noStrike" dirty="0">
                          <a:solidFill>
                            <a:srgbClr val="000000"/>
                          </a:solidFill>
                          <a:effectLst/>
                          <a:latin typeface="ＭＳ Ｐゴシック"/>
                        </a:rPr>
                        <a:t>44</a:t>
                      </a:r>
                    </a:p>
                  </a:txBody>
                  <a:tcPr marL="9525" marR="9525" marT="9525" marB="0" anchor="ctr"/>
                </a:tc>
              </a:tr>
            </a:tbl>
          </a:graphicData>
        </a:graphic>
      </p:graphicFrame>
      <p:sp>
        <p:nvSpPr>
          <p:cNvPr id="38" name="下矢印 37"/>
          <p:cNvSpPr/>
          <p:nvPr/>
        </p:nvSpPr>
        <p:spPr>
          <a:xfrm>
            <a:off x="5940152" y="4688294"/>
            <a:ext cx="576064" cy="61291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9" name="表 38"/>
          <p:cNvGraphicFramePr>
            <a:graphicFrameLocks noGrp="1"/>
          </p:cNvGraphicFramePr>
          <p:nvPr>
            <p:extLst>
              <p:ext uri="{D42A27DB-BD31-4B8C-83A1-F6EECF244321}">
                <p14:modId xmlns:p14="http://schemas.microsoft.com/office/powerpoint/2010/main" val="3170092315"/>
              </p:ext>
            </p:extLst>
          </p:nvPr>
        </p:nvGraphicFramePr>
        <p:xfrm>
          <a:off x="179512" y="2649151"/>
          <a:ext cx="4032449" cy="754664"/>
        </p:xfrm>
        <a:graphic>
          <a:graphicData uri="http://schemas.openxmlformats.org/drawingml/2006/table">
            <a:tbl>
              <a:tblPr firstRow="1" bandRow="1">
                <a:tableStyleId>{5C22544A-7EE6-4342-B048-85BDC9FD1C3A}</a:tableStyleId>
              </a:tblPr>
              <a:tblGrid>
                <a:gridCol w="1098314"/>
                <a:gridCol w="586827"/>
                <a:gridCol w="586827"/>
                <a:gridCol w="586827"/>
                <a:gridCol w="586827"/>
                <a:gridCol w="586827"/>
              </a:tblGrid>
              <a:tr h="377332">
                <a:tc>
                  <a:txBody>
                    <a:bodyPr/>
                    <a:lstStyle/>
                    <a:p>
                      <a:endParaRPr kumimoji="1" lang="ja-JP" altLang="en-US" dirty="0"/>
                    </a:p>
                  </a:txBody>
                  <a:tcPr/>
                </a:tc>
                <a:tc>
                  <a:txBody>
                    <a:bodyPr/>
                    <a:lstStyle/>
                    <a:p>
                      <a:pPr algn="ctr"/>
                      <a:r>
                        <a:rPr kumimoji="1" lang="ja-JP" altLang="en-US" dirty="0" smtClean="0">
                          <a:solidFill>
                            <a:schemeClr val="tx1"/>
                          </a:solidFill>
                        </a:rPr>
                        <a:t>①</a:t>
                      </a:r>
                      <a:endParaRPr kumimoji="1" lang="ja-JP" altLang="en-US" dirty="0">
                        <a:solidFill>
                          <a:schemeClr val="tx1"/>
                        </a:solidFill>
                      </a:endParaRPr>
                    </a:p>
                  </a:txBody>
                  <a:tcPr/>
                </a:tc>
                <a:tc>
                  <a:txBody>
                    <a:bodyPr/>
                    <a:lstStyle/>
                    <a:p>
                      <a:pPr algn="ctr"/>
                      <a:r>
                        <a:rPr kumimoji="1" lang="ja-JP" altLang="en-US" dirty="0" smtClean="0">
                          <a:solidFill>
                            <a:schemeClr val="tx1"/>
                          </a:solidFill>
                        </a:rPr>
                        <a:t>②</a:t>
                      </a:r>
                      <a:endParaRPr kumimoji="1" lang="ja-JP" altLang="en-US" dirty="0">
                        <a:solidFill>
                          <a:schemeClr val="tx1"/>
                        </a:solidFill>
                      </a:endParaRPr>
                    </a:p>
                  </a:txBody>
                  <a:tcPr/>
                </a:tc>
                <a:tc>
                  <a:txBody>
                    <a:bodyPr/>
                    <a:lstStyle/>
                    <a:p>
                      <a:pPr algn="ctr"/>
                      <a:r>
                        <a:rPr kumimoji="1" lang="ja-JP" altLang="en-US" dirty="0" smtClean="0">
                          <a:solidFill>
                            <a:schemeClr val="tx1"/>
                          </a:solidFill>
                        </a:rPr>
                        <a:t>③</a:t>
                      </a:r>
                      <a:endParaRPr kumimoji="1" lang="ja-JP" altLang="en-US" dirty="0">
                        <a:solidFill>
                          <a:schemeClr val="tx1"/>
                        </a:solidFill>
                      </a:endParaRPr>
                    </a:p>
                  </a:txBody>
                  <a:tcPr/>
                </a:tc>
                <a:tc>
                  <a:txBody>
                    <a:bodyPr/>
                    <a:lstStyle/>
                    <a:p>
                      <a:pPr algn="ctr"/>
                      <a:r>
                        <a:rPr kumimoji="1" lang="ja-JP" altLang="en-US" dirty="0" smtClean="0">
                          <a:solidFill>
                            <a:schemeClr val="tx1"/>
                          </a:solidFill>
                        </a:rPr>
                        <a:t>④</a:t>
                      </a:r>
                      <a:endParaRPr kumimoji="1" lang="ja-JP" altLang="en-US" dirty="0">
                        <a:solidFill>
                          <a:schemeClr val="tx1"/>
                        </a:solidFill>
                      </a:endParaRPr>
                    </a:p>
                  </a:txBody>
                  <a:tcPr/>
                </a:tc>
                <a:tc>
                  <a:txBody>
                    <a:bodyPr/>
                    <a:lstStyle/>
                    <a:p>
                      <a:pPr algn="ctr"/>
                      <a:r>
                        <a:rPr kumimoji="1" lang="ja-JP" altLang="en-US" dirty="0" smtClean="0">
                          <a:solidFill>
                            <a:schemeClr val="tx1"/>
                          </a:solidFill>
                        </a:rPr>
                        <a:t>⑤</a:t>
                      </a:r>
                      <a:endParaRPr kumimoji="1" lang="ja-JP" altLang="en-US" dirty="0">
                        <a:solidFill>
                          <a:schemeClr val="tx1"/>
                        </a:solidFill>
                      </a:endParaRPr>
                    </a:p>
                  </a:txBody>
                  <a:tcPr/>
                </a:tc>
              </a:tr>
              <a:tr h="377332">
                <a:tc>
                  <a:txBody>
                    <a:bodyPr/>
                    <a:lstStyle/>
                    <a:p>
                      <a:pPr algn="l" fontAlgn="ctr"/>
                      <a:r>
                        <a:rPr lang="ja-JP" altLang="en-US" sz="1400" b="1" i="0" u="none" strike="noStrike" dirty="0">
                          <a:solidFill>
                            <a:srgbClr val="000000"/>
                          </a:solidFill>
                          <a:effectLst/>
                          <a:latin typeface="ＭＳ Ｐゴシック"/>
                        </a:rPr>
                        <a:t>総関連語数</a:t>
                      </a:r>
                    </a:p>
                  </a:txBody>
                  <a:tcPr marL="9525" marR="9525" marT="9525" marB="0" anchor="ctr"/>
                </a:tc>
                <a:tc>
                  <a:txBody>
                    <a:bodyPr/>
                    <a:lstStyle/>
                    <a:p>
                      <a:pPr algn="ctr" fontAlgn="ctr"/>
                      <a:r>
                        <a:rPr lang="en-US" altLang="ja-JP" sz="1800" b="1" i="0" u="none" strike="noStrike" dirty="0">
                          <a:solidFill>
                            <a:srgbClr val="000000"/>
                          </a:solidFill>
                          <a:effectLst/>
                          <a:latin typeface="ＭＳ Ｐゴシック"/>
                        </a:rPr>
                        <a:t>453</a:t>
                      </a:r>
                    </a:p>
                  </a:txBody>
                  <a:tcPr marL="9525" marR="9525" marT="9525" marB="0" anchor="ctr"/>
                </a:tc>
                <a:tc>
                  <a:txBody>
                    <a:bodyPr/>
                    <a:lstStyle/>
                    <a:p>
                      <a:pPr algn="ctr" fontAlgn="ctr"/>
                      <a:r>
                        <a:rPr lang="en-US" altLang="ja-JP" sz="1800" b="1" i="0" u="none" strike="noStrike" dirty="0">
                          <a:solidFill>
                            <a:srgbClr val="000000"/>
                          </a:solidFill>
                          <a:effectLst/>
                          <a:latin typeface="ＭＳ Ｐゴシック"/>
                        </a:rPr>
                        <a:t>103</a:t>
                      </a:r>
                    </a:p>
                  </a:txBody>
                  <a:tcPr marL="9525" marR="9525" marT="9525" marB="0" anchor="ctr"/>
                </a:tc>
                <a:tc>
                  <a:txBody>
                    <a:bodyPr/>
                    <a:lstStyle/>
                    <a:p>
                      <a:pPr algn="ctr" fontAlgn="ctr"/>
                      <a:r>
                        <a:rPr lang="en-US" altLang="ja-JP" sz="1800" b="1" i="0" u="none" strike="noStrike" dirty="0">
                          <a:solidFill>
                            <a:srgbClr val="000000"/>
                          </a:solidFill>
                          <a:effectLst/>
                          <a:latin typeface="ＭＳ Ｐゴシック"/>
                        </a:rPr>
                        <a:t>139</a:t>
                      </a:r>
                    </a:p>
                  </a:txBody>
                  <a:tcPr marL="9525" marR="9525" marT="9525" marB="0" anchor="ctr"/>
                </a:tc>
                <a:tc>
                  <a:txBody>
                    <a:bodyPr/>
                    <a:lstStyle/>
                    <a:p>
                      <a:pPr algn="ctr" fontAlgn="ctr"/>
                      <a:r>
                        <a:rPr lang="en-US" altLang="ja-JP" sz="1800" b="1" i="0" u="none" strike="noStrike" dirty="0">
                          <a:solidFill>
                            <a:srgbClr val="000000"/>
                          </a:solidFill>
                          <a:effectLst/>
                          <a:latin typeface="ＭＳ Ｐゴシック"/>
                        </a:rPr>
                        <a:t>188</a:t>
                      </a:r>
                    </a:p>
                  </a:txBody>
                  <a:tcPr marL="9525" marR="9525" marT="9525" marB="0" anchor="ctr"/>
                </a:tc>
                <a:tc>
                  <a:txBody>
                    <a:bodyPr/>
                    <a:lstStyle/>
                    <a:p>
                      <a:pPr algn="ctr" fontAlgn="ctr"/>
                      <a:r>
                        <a:rPr lang="en-US" altLang="ja-JP" sz="1800" b="1" i="0" u="none" strike="noStrike" dirty="0">
                          <a:solidFill>
                            <a:srgbClr val="000000"/>
                          </a:solidFill>
                          <a:effectLst/>
                          <a:latin typeface="ＭＳ Ｐゴシック"/>
                        </a:rPr>
                        <a:t>430</a:t>
                      </a:r>
                    </a:p>
                  </a:txBody>
                  <a:tcPr marL="9525" marR="9525" marT="9525" marB="0" anchor="ctr"/>
                </a:tc>
              </a:tr>
            </a:tbl>
          </a:graphicData>
        </a:graphic>
      </p:graphicFrame>
      <p:cxnSp>
        <p:nvCxnSpPr>
          <p:cNvPr id="41" name="カギ線コネクタ 40"/>
          <p:cNvCxnSpPr>
            <a:stCxn id="39" idx="2"/>
          </p:cNvCxnSpPr>
          <p:nvPr/>
        </p:nvCxnSpPr>
        <p:spPr>
          <a:xfrm rot="16200000" flipH="1">
            <a:off x="3110095" y="2489456"/>
            <a:ext cx="619554" cy="2448272"/>
          </a:xfrm>
          <a:prstGeom prst="bentConnector2">
            <a:avLst/>
          </a:prstGeom>
          <a:ln>
            <a:tailEnd type="arrow"/>
          </a:ln>
        </p:spPr>
        <p:style>
          <a:lnRef idx="3">
            <a:schemeClr val="accent2"/>
          </a:lnRef>
          <a:fillRef idx="0">
            <a:schemeClr val="accent2"/>
          </a:fillRef>
          <a:effectRef idx="2">
            <a:schemeClr val="accent2"/>
          </a:effectRef>
          <a:fontRef idx="minor">
            <a:schemeClr val="tx1"/>
          </a:fontRef>
        </p:style>
      </p:cxnSp>
      <p:cxnSp>
        <p:nvCxnSpPr>
          <p:cNvPr id="51" name="カギ線コネクタ 50"/>
          <p:cNvCxnSpPr/>
          <p:nvPr/>
        </p:nvCxnSpPr>
        <p:spPr>
          <a:xfrm rot="5400000">
            <a:off x="-187581" y="1970691"/>
            <a:ext cx="1213041" cy="241228"/>
          </a:xfrm>
          <a:prstGeom prst="bentConnector3">
            <a:avLst>
              <a:gd name="adj1" fmla="val 888"/>
            </a:avLst>
          </a:prstGeom>
          <a:ln>
            <a:tailEnd type="arrow"/>
          </a:ln>
        </p:spPr>
        <p:style>
          <a:lnRef idx="3">
            <a:schemeClr val="accent2"/>
          </a:lnRef>
          <a:fillRef idx="0">
            <a:schemeClr val="accent2"/>
          </a:fillRef>
          <a:effectRef idx="2">
            <a:schemeClr val="accent2"/>
          </a:effectRef>
          <a:fontRef idx="minor">
            <a:schemeClr val="tx1"/>
          </a:fontRef>
        </p:style>
      </p:cxnSp>
      <p:sp>
        <p:nvSpPr>
          <p:cNvPr id="56" name="角丸四角形吹き出し 55"/>
          <p:cNvSpPr/>
          <p:nvPr/>
        </p:nvSpPr>
        <p:spPr>
          <a:xfrm>
            <a:off x="5002837" y="836712"/>
            <a:ext cx="3097555" cy="792088"/>
          </a:xfrm>
          <a:prstGeom prst="wedgeRoundRectCallout">
            <a:avLst>
              <a:gd name="adj1" fmla="val -64219"/>
              <a:gd name="adj2" fmla="val 90486"/>
              <a:gd name="adj3" fmla="val 16667"/>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en-US" altLang="ja-JP" dirty="0" smtClean="0"/>
              <a:t>Wikipedia</a:t>
            </a:r>
            <a:r>
              <a:rPr kumimoji="1" lang="ja-JP" altLang="en-US" dirty="0" smtClean="0"/>
              <a:t>オントロジーに含まれている語より。</a:t>
            </a:r>
            <a:endParaRPr kumimoji="1" lang="ja-JP" altLang="en-US" dirty="0"/>
          </a:p>
        </p:txBody>
      </p:sp>
    </p:spTree>
    <p:extLst>
      <p:ext uri="{BB962C8B-B14F-4D97-AF65-F5344CB8AC3E}">
        <p14:creationId xmlns:p14="http://schemas.microsoft.com/office/powerpoint/2010/main" val="215987382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a:xfrm>
            <a:off x="457200" y="274638"/>
            <a:ext cx="7467600" cy="634082"/>
          </a:xfrm>
        </p:spPr>
        <p:txBody>
          <a:bodyPr/>
          <a:lstStyle/>
          <a:p>
            <a:r>
              <a:rPr kumimoji="1" lang="ja-JP" altLang="en-US" dirty="0" smtClean="0"/>
              <a:t>評価方法</a:t>
            </a:r>
            <a:endParaRPr kumimoji="1" lang="ja-JP" altLang="en-US" dirty="0"/>
          </a:p>
        </p:txBody>
      </p:sp>
      <p:graphicFrame>
        <p:nvGraphicFramePr>
          <p:cNvPr id="5" name="表 4"/>
          <p:cNvGraphicFramePr>
            <a:graphicFrameLocks noGrp="1"/>
          </p:cNvGraphicFramePr>
          <p:nvPr>
            <p:extLst>
              <p:ext uri="{D42A27DB-BD31-4B8C-83A1-F6EECF244321}">
                <p14:modId xmlns:p14="http://schemas.microsoft.com/office/powerpoint/2010/main" val="3896798795"/>
              </p:ext>
            </p:extLst>
          </p:nvPr>
        </p:nvGraphicFramePr>
        <p:xfrm>
          <a:off x="199455" y="2328283"/>
          <a:ext cx="1581672" cy="3332480"/>
        </p:xfrm>
        <a:graphic>
          <a:graphicData uri="http://schemas.openxmlformats.org/drawingml/2006/table">
            <a:tbl>
              <a:tblPr firstRow="1" bandRow="1">
                <a:tableStyleId>{5C22544A-7EE6-4342-B048-85BDC9FD1C3A}</a:tableStyleId>
              </a:tblPr>
              <a:tblGrid>
                <a:gridCol w="822470"/>
                <a:gridCol w="759202"/>
              </a:tblGrid>
              <a:tr h="370840">
                <a:tc>
                  <a:txBody>
                    <a:bodyPr/>
                    <a:lstStyle/>
                    <a:p>
                      <a:pPr algn="ctr"/>
                      <a:r>
                        <a:rPr kumimoji="1" lang="ja-JP" altLang="en-US" sz="1400" dirty="0" smtClean="0"/>
                        <a:t>関連語</a:t>
                      </a:r>
                      <a:endParaRPr kumimoji="1" lang="ja-JP" altLang="en-US" sz="1400" dirty="0"/>
                    </a:p>
                  </a:txBody>
                  <a:tcPr/>
                </a:tc>
                <a:tc>
                  <a:txBody>
                    <a:bodyPr/>
                    <a:lstStyle/>
                    <a:p>
                      <a:pPr algn="ctr"/>
                      <a:r>
                        <a:rPr kumimoji="1" lang="ja-JP" altLang="en-US" sz="1400" dirty="0" smtClean="0"/>
                        <a:t>予想値</a:t>
                      </a:r>
                      <a:endParaRPr kumimoji="1" lang="ja-JP" altLang="en-US" sz="1400" dirty="0"/>
                    </a:p>
                  </a:txBody>
                  <a:tcPr/>
                </a:tc>
              </a:tr>
              <a:tr h="370840">
                <a:tc>
                  <a:txBody>
                    <a:bodyPr/>
                    <a:lstStyle/>
                    <a:p>
                      <a:pPr algn="ctr"/>
                      <a:r>
                        <a:rPr kumimoji="1" lang="en-US" altLang="ja-JP" dirty="0" smtClean="0"/>
                        <a:t>A</a:t>
                      </a:r>
                      <a:endParaRPr kumimoji="1" lang="ja-JP" altLang="en-US" dirty="0"/>
                    </a:p>
                  </a:txBody>
                  <a:tcPr/>
                </a:tc>
                <a:tc>
                  <a:txBody>
                    <a:bodyPr/>
                    <a:lstStyle/>
                    <a:p>
                      <a:pPr algn="ctr"/>
                      <a:r>
                        <a:rPr kumimoji="1" lang="en-US" altLang="ja-JP" dirty="0" smtClean="0"/>
                        <a:t>3</a:t>
                      </a:r>
                      <a:endParaRPr kumimoji="1" lang="ja-JP" altLang="en-US" dirty="0"/>
                    </a:p>
                  </a:txBody>
                  <a:tcPr/>
                </a:tc>
              </a:tr>
              <a:tr h="370840">
                <a:tc>
                  <a:txBody>
                    <a:bodyPr/>
                    <a:lstStyle/>
                    <a:p>
                      <a:pPr algn="ctr"/>
                      <a:r>
                        <a:rPr kumimoji="1" lang="en-US" altLang="ja-JP" dirty="0" smtClean="0"/>
                        <a:t>B</a:t>
                      </a:r>
                      <a:endParaRPr kumimoji="1" lang="ja-JP" altLang="en-US" dirty="0"/>
                    </a:p>
                  </a:txBody>
                  <a:tcPr/>
                </a:tc>
                <a:tc>
                  <a:txBody>
                    <a:bodyPr/>
                    <a:lstStyle/>
                    <a:p>
                      <a:pPr algn="ctr"/>
                      <a:r>
                        <a:rPr kumimoji="1" lang="en-US" altLang="ja-JP" dirty="0" smtClean="0"/>
                        <a:t>4</a:t>
                      </a:r>
                      <a:endParaRPr kumimoji="1" lang="ja-JP" altLang="en-US" dirty="0"/>
                    </a:p>
                  </a:txBody>
                  <a:tcPr/>
                </a:tc>
              </a:tr>
              <a:tr h="370840">
                <a:tc>
                  <a:txBody>
                    <a:bodyPr/>
                    <a:lstStyle/>
                    <a:p>
                      <a:pPr algn="ctr"/>
                      <a:r>
                        <a:rPr kumimoji="1" lang="en-US" altLang="ja-JP" dirty="0" smtClean="0"/>
                        <a:t>C</a:t>
                      </a:r>
                      <a:endParaRPr kumimoji="1" lang="ja-JP" altLang="en-US" dirty="0"/>
                    </a:p>
                  </a:txBody>
                  <a:tcPr/>
                </a:tc>
                <a:tc>
                  <a:txBody>
                    <a:bodyPr/>
                    <a:lstStyle/>
                    <a:p>
                      <a:pPr algn="ctr"/>
                      <a:r>
                        <a:rPr kumimoji="1" lang="en-US" altLang="ja-JP" dirty="0" smtClean="0"/>
                        <a:t>1</a:t>
                      </a:r>
                      <a:endParaRPr kumimoji="1" lang="ja-JP" altLang="en-US" dirty="0"/>
                    </a:p>
                  </a:txBody>
                  <a:tcPr/>
                </a:tc>
              </a:tr>
              <a:tr h="370840">
                <a:tc>
                  <a:txBody>
                    <a:bodyPr/>
                    <a:lstStyle/>
                    <a:p>
                      <a:pPr algn="ctr"/>
                      <a:r>
                        <a:rPr kumimoji="1" lang="en-US" altLang="ja-JP" dirty="0" smtClean="0"/>
                        <a:t>D</a:t>
                      </a:r>
                      <a:endParaRPr kumimoji="1" lang="ja-JP" altLang="en-US" dirty="0"/>
                    </a:p>
                  </a:txBody>
                  <a:tcPr/>
                </a:tc>
                <a:tc>
                  <a:txBody>
                    <a:bodyPr/>
                    <a:lstStyle/>
                    <a:p>
                      <a:pPr algn="ctr"/>
                      <a:r>
                        <a:rPr kumimoji="1" lang="en-US" altLang="ja-JP" dirty="0" smtClean="0"/>
                        <a:t>2</a:t>
                      </a:r>
                      <a:endParaRPr kumimoji="1" lang="ja-JP" altLang="en-US" dirty="0"/>
                    </a:p>
                  </a:txBody>
                  <a:tcPr/>
                </a:tc>
              </a:tr>
              <a:tr h="370840">
                <a:tc>
                  <a:txBody>
                    <a:bodyPr/>
                    <a:lstStyle/>
                    <a:p>
                      <a:pPr algn="ctr"/>
                      <a:r>
                        <a:rPr kumimoji="1" lang="en-US" altLang="ja-JP" dirty="0" smtClean="0"/>
                        <a:t>E</a:t>
                      </a:r>
                      <a:endParaRPr kumimoji="1" lang="ja-JP" altLang="en-US" dirty="0"/>
                    </a:p>
                  </a:txBody>
                  <a:tcPr/>
                </a:tc>
                <a:tc>
                  <a:txBody>
                    <a:bodyPr/>
                    <a:lstStyle/>
                    <a:p>
                      <a:pPr algn="ctr"/>
                      <a:r>
                        <a:rPr kumimoji="1" lang="en-US" altLang="ja-JP" dirty="0" smtClean="0"/>
                        <a:t>4</a:t>
                      </a:r>
                      <a:endParaRPr kumimoji="1" lang="ja-JP" altLang="en-US" dirty="0"/>
                    </a:p>
                  </a:txBody>
                  <a:tcPr/>
                </a:tc>
              </a:tr>
              <a:tr h="370840">
                <a:tc>
                  <a:txBody>
                    <a:bodyPr/>
                    <a:lstStyle/>
                    <a:p>
                      <a:pPr algn="ctr"/>
                      <a:r>
                        <a:rPr kumimoji="1" lang="en-US" altLang="ja-JP" dirty="0" smtClean="0"/>
                        <a:t>F</a:t>
                      </a:r>
                      <a:endParaRPr kumimoji="1" lang="ja-JP" altLang="en-US" dirty="0"/>
                    </a:p>
                  </a:txBody>
                  <a:tcPr/>
                </a:tc>
                <a:tc>
                  <a:txBody>
                    <a:bodyPr/>
                    <a:lstStyle/>
                    <a:p>
                      <a:pPr algn="ctr"/>
                      <a:r>
                        <a:rPr kumimoji="1" lang="en-US" altLang="ja-JP" dirty="0" smtClean="0"/>
                        <a:t>4</a:t>
                      </a:r>
                      <a:endParaRPr kumimoji="1" lang="ja-JP" altLang="en-US" dirty="0"/>
                    </a:p>
                  </a:txBody>
                  <a:tcPr/>
                </a:tc>
              </a:tr>
              <a:tr h="370840">
                <a:tc>
                  <a:txBody>
                    <a:bodyPr/>
                    <a:lstStyle/>
                    <a:p>
                      <a:pPr algn="ctr"/>
                      <a:r>
                        <a:rPr kumimoji="1" lang="en-US" altLang="ja-JP" dirty="0" smtClean="0"/>
                        <a:t>G</a:t>
                      </a:r>
                      <a:endParaRPr kumimoji="1" lang="ja-JP" altLang="en-US" dirty="0"/>
                    </a:p>
                  </a:txBody>
                  <a:tcPr/>
                </a:tc>
                <a:tc>
                  <a:txBody>
                    <a:bodyPr/>
                    <a:lstStyle/>
                    <a:p>
                      <a:pPr algn="ctr"/>
                      <a:r>
                        <a:rPr kumimoji="1" lang="en-US" altLang="ja-JP" dirty="0" smtClean="0"/>
                        <a:t>4</a:t>
                      </a:r>
                      <a:endParaRPr kumimoji="1" lang="ja-JP" altLang="en-US" dirty="0"/>
                    </a:p>
                  </a:txBody>
                  <a:tcPr/>
                </a:tc>
              </a:tr>
              <a:tr h="273640">
                <a:tc>
                  <a:txBody>
                    <a:bodyPr/>
                    <a:lstStyle/>
                    <a:p>
                      <a:pPr algn="ctr"/>
                      <a:r>
                        <a:rPr kumimoji="1" lang="en-US" altLang="ja-JP" dirty="0" smtClean="0"/>
                        <a:t>H</a:t>
                      </a:r>
                      <a:endParaRPr kumimoji="1" lang="ja-JP" altLang="en-US" dirty="0"/>
                    </a:p>
                  </a:txBody>
                  <a:tcPr/>
                </a:tc>
                <a:tc>
                  <a:txBody>
                    <a:bodyPr/>
                    <a:lstStyle/>
                    <a:p>
                      <a:pPr algn="ctr"/>
                      <a:r>
                        <a:rPr kumimoji="1" lang="en-US" altLang="ja-JP" dirty="0" smtClean="0"/>
                        <a:t>3</a:t>
                      </a:r>
                      <a:endParaRPr kumimoji="1" lang="ja-JP" altLang="en-US" dirty="0"/>
                    </a:p>
                  </a:txBody>
                  <a:tcPr/>
                </a:tc>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245858480"/>
              </p:ext>
            </p:extLst>
          </p:nvPr>
        </p:nvGraphicFramePr>
        <p:xfrm>
          <a:off x="2647727" y="2304057"/>
          <a:ext cx="2572345" cy="3501207"/>
        </p:xfrm>
        <a:graphic>
          <a:graphicData uri="http://schemas.openxmlformats.org/drawingml/2006/table">
            <a:tbl>
              <a:tblPr firstRow="1" bandRow="1">
                <a:tableStyleId>{5C22544A-7EE6-4342-B048-85BDC9FD1C3A}</a:tableStyleId>
              </a:tblPr>
              <a:tblGrid>
                <a:gridCol w="880013"/>
                <a:gridCol w="880013"/>
                <a:gridCol w="812319"/>
              </a:tblGrid>
              <a:tr h="389023">
                <a:tc>
                  <a:txBody>
                    <a:bodyPr/>
                    <a:lstStyle/>
                    <a:p>
                      <a:pPr algn="ctr"/>
                      <a:r>
                        <a:rPr kumimoji="1" lang="ja-JP" altLang="en-US" sz="1400" dirty="0" smtClean="0"/>
                        <a:t>意外度</a:t>
                      </a:r>
                      <a:endParaRPr kumimoji="1" lang="ja-JP" altLang="en-US" sz="1400" dirty="0"/>
                    </a:p>
                  </a:txBody>
                  <a:tcPr/>
                </a:tc>
                <a:tc>
                  <a:txBody>
                    <a:bodyPr/>
                    <a:lstStyle/>
                    <a:p>
                      <a:pPr algn="ctr"/>
                      <a:r>
                        <a:rPr kumimoji="1" lang="ja-JP" altLang="en-US" sz="1400" dirty="0" smtClean="0"/>
                        <a:t>関連語</a:t>
                      </a:r>
                      <a:endParaRPr kumimoji="1" lang="ja-JP" altLang="en-US" sz="1400" dirty="0"/>
                    </a:p>
                  </a:txBody>
                  <a:tcPr/>
                </a:tc>
                <a:tc>
                  <a:txBody>
                    <a:bodyPr/>
                    <a:lstStyle/>
                    <a:p>
                      <a:pPr algn="ctr"/>
                      <a:r>
                        <a:rPr kumimoji="1" lang="ja-JP" altLang="en-US" sz="1400" dirty="0" smtClean="0"/>
                        <a:t>予想値</a:t>
                      </a:r>
                      <a:endParaRPr kumimoji="1" lang="ja-JP" altLang="en-US" sz="1400" dirty="0"/>
                    </a:p>
                  </a:txBody>
                  <a:tcPr/>
                </a:tc>
              </a:tr>
              <a:tr h="389023">
                <a:tc>
                  <a:txBody>
                    <a:bodyPr/>
                    <a:lstStyle/>
                    <a:p>
                      <a:pPr algn="ctr" fontAlgn="ctr"/>
                      <a:r>
                        <a:rPr lang="en-US" altLang="ja-JP" sz="1100" b="0" i="0" u="none" strike="noStrike" dirty="0">
                          <a:solidFill>
                            <a:srgbClr val="000000"/>
                          </a:solidFill>
                          <a:effectLst/>
                          <a:latin typeface="ＭＳ Ｐゴシック"/>
                        </a:rPr>
                        <a:t>22.07845</a:t>
                      </a:r>
                    </a:p>
                  </a:txBody>
                  <a:tcPr marL="9525" marR="9525" marT="9525" marB="0" anchor="ctr"/>
                </a:tc>
                <a:tc>
                  <a:txBody>
                    <a:bodyPr/>
                    <a:lstStyle/>
                    <a:p>
                      <a:pPr algn="ctr"/>
                      <a:r>
                        <a:rPr kumimoji="1" lang="en-US" altLang="ja-JP" dirty="0" smtClean="0"/>
                        <a:t>A</a:t>
                      </a:r>
                      <a:endParaRPr kumimoji="1" lang="ja-JP" altLang="en-US" dirty="0"/>
                    </a:p>
                  </a:txBody>
                  <a:tcPr/>
                </a:tc>
                <a:tc>
                  <a:txBody>
                    <a:bodyPr/>
                    <a:lstStyle/>
                    <a:p>
                      <a:pPr algn="ctr"/>
                      <a:r>
                        <a:rPr kumimoji="1" lang="en-US" altLang="ja-JP" dirty="0" smtClean="0"/>
                        <a:t>2</a:t>
                      </a:r>
                      <a:endParaRPr kumimoji="1" lang="ja-JP" altLang="en-US" dirty="0"/>
                    </a:p>
                  </a:txBody>
                  <a:tcPr/>
                </a:tc>
              </a:tr>
              <a:tr h="389023">
                <a:tc>
                  <a:txBody>
                    <a:bodyPr/>
                    <a:lstStyle/>
                    <a:p>
                      <a:pPr algn="ctr" fontAlgn="ctr"/>
                      <a:r>
                        <a:rPr lang="en-US" altLang="ja-JP" sz="1100" b="0" i="0" u="none" strike="noStrike" dirty="0">
                          <a:solidFill>
                            <a:srgbClr val="000000"/>
                          </a:solidFill>
                          <a:effectLst/>
                          <a:latin typeface="ＭＳ Ｐゴシック"/>
                        </a:rPr>
                        <a:t>8.675918</a:t>
                      </a:r>
                    </a:p>
                  </a:txBody>
                  <a:tcPr marL="9525" marR="9525" marT="9525" marB="0" anchor="ctr"/>
                </a:tc>
                <a:tc>
                  <a:txBody>
                    <a:bodyPr/>
                    <a:lstStyle/>
                    <a:p>
                      <a:pPr algn="ctr"/>
                      <a:r>
                        <a:rPr kumimoji="1" lang="en-US" altLang="ja-JP" dirty="0" smtClean="0"/>
                        <a:t>B</a:t>
                      </a:r>
                      <a:endParaRPr kumimoji="1" lang="ja-JP" altLang="en-US" dirty="0"/>
                    </a:p>
                  </a:txBody>
                  <a:tcPr/>
                </a:tc>
                <a:tc>
                  <a:txBody>
                    <a:bodyPr/>
                    <a:lstStyle/>
                    <a:p>
                      <a:pPr algn="ctr"/>
                      <a:r>
                        <a:rPr kumimoji="1" lang="en-US" altLang="ja-JP" dirty="0" smtClean="0"/>
                        <a:t>4</a:t>
                      </a:r>
                      <a:endParaRPr kumimoji="1" lang="ja-JP" altLang="en-US" dirty="0"/>
                    </a:p>
                  </a:txBody>
                  <a:tcPr/>
                </a:tc>
              </a:tr>
              <a:tr h="389023">
                <a:tc>
                  <a:txBody>
                    <a:bodyPr/>
                    <a:lstStyle/>
                    <a:p>
                      <a:pPr algn="ctr" fontAlgn="ctr"/>
                      <a:r>
                        <a:rPr lang="en-US" altLang="ja-JP" sz="1100" b="0" i="0" u="none" strike="noStrike" dirty="0">
                          <a:solidFill>
                            <a:srgbClr val="000000"/>
                          </a:solidFill>
                          <a:effectLst/>
                          <a:latin typeface="ＭＳ Ｐゴシック"/>
                        </a:rPr>
                        <a:t>22.95586</a:t>
                      </a:r>
                    </a:p>
                  </a:txBody>
                  <a:tcPr marL="9525" marR="9525" marT="9525" marB="0" anchor="ctr"/>
                </a:tc>
                <a:tc>
                  <a:txBody>
                    <a:bodyPr/>
                    <a:lstStyle/>
                    <a:p>
                      <a:pPr algn="ctr"/>
                      <a:r>
                        <a:rPr kumimoji="1" lang="en-US" altLang="ja-JP" dirty="0" smtClean="0"/>
                        <a:t>C</a:t>
                      </a:r>
                      <a:endParaRPr kumimoji="1" lang="ja-JP" altLang="en-US" dirty="0"/>
                    </a:p>
                  </a:txBody>
                  <a:tcPr/>
                </a:tc>
                <a:tc>
                  <a:txBody>
                    <a:bodyPr/>
                    <a:lstStyle/>
                    <a:p>
                      <a:pPr algn="ctr"/>
                      <a:r>
                        <a:rPr kumimoji="1" lang="en-US" altLang="ja-JP" dirty="0" smtClean="0"/>
                        <a:t>3</a:t>
                      </a:r>
                      <a:endParaRPr kumimoji="1" lang="ja-JP" altLang="en-US" dirty="0"/>
                    </a:p>
                  </a:txBody>
                  <a:tcPr/>
                </a:tc>
              </a:tr>
              <a:tr h="389023">
                <a:tc>
                  <a:txBody>
                    <a:bodyPr/>
                    <a:lstStyle/>
                    <a:p>
                      <a:pPr algn="ctr" fontAlgn="ctr"/>
                      <a:r>
                        <a:rPr lang="en-US" altLang="ja-JP" sz="1100" b="0" i="0" u="none" strike="noStrike" dirty="0">
                          <a:solidFill>
                            <a:srgbClr val="000000"/>
                          </a:solidFill>
                          <a:effectLst/>
                          <a:latin typeface="ＭＳ Ｐゴシック"/>
                        </a:rPr>
                        <a:t>14.94621</a:t>
                      </a:r>
                    </a:p>
                  </a:txBody>
                  <a:tcPr marL="9525" marR="9525" marT="9525" marB="0" anchor="ctr"/>
                </a:tc>
                <a:tc>
                  <a:txBody>
                    <a:bodyPr/>
                    <a:lstStyle/>
                    <a:p>
                      <a:pPr algn="ctr"/>
                      <a:r>
                        <a:rPr kumimoji="1" lang="en-US" altLang="ja-JP" dirty="0" smtClean="0"/>
                        <a:t>D</a:t>
                      </a:r>
                      <a:endParaRPr kumimoji="1" lang="ja-JP" altLang="en-US" dirty="0"/>
                    </a:p>
                  </a:txBody>
                  <a:tcPr/>
                </a:tc>
                <a:tc>
                  <a:txBody>
                    <a:bodyPr/>
                    <a:lstStyle/>
                    <a:p>
                      <a:pPr algn="ctr"/>
                      <a:r>
                        <a:rPr kumimoji="1" lang="en-US" altLang="ja-JP" dirty="0" smtClean="0"/>
                        <a:t>2</a:t>
                      </a:r>
                      <a:endParaRPr kumimoji="1" lang="ja-JP" altLang="en-US" dirty="0"/>
                    </a:p>
                  </a:txBody>
                  <a:tcPr/>
                </a:tc>
              </a:tr>
              <a:tr h="389023">
                <a:tc>
                  <a:txBody>
                    <a:bodyPr/>
                    <a:lstStyle/>
                    <a:p>
                      <a:pPr algn="ctr" fontAlgn="ctr"/>
                      <a:r>
                        <a:rPr lang="en-US" altLang="ja-JP" sz="1100" b="0" i="0" u="none" strike="noStrike" dirty="0">
                          <a:solidFill>
                            <a:srgbClr val="000000"/>
                          </a:solidFill>
                          <a:effectLst/>
                          <a:latin typeface="ＭＳ Ｐゴシック"/>
                        </a:rPr>
                        <a:t>18.04504</a:t>
                      </a:r>
                    </a:p>
                  </a:txBody>
                  <a:tcPr marL="9525" marR="9525" marT="9525" marB="0" anchor="ctr"/>
                </a:tc>
                <a:tc>
                  <a:txBody>
                    <a:bodyPr/>
                    <a:lstStyle/>
                    <a:p>
                      <a:pPr algn="ctr"/>
                      <a:r>
                        <a:rPr kumimoji="1" lang="en-US" altLang="ja-JP" dirty="0" smtClean="0"/>
                        <a:t>E</a:t>
                      </a:r>
                      <a:endParaRPr kumimoji="1" lang="ja-JP" altLang="en-US" dirty="0"/>
                    </a:p>
                  </a:txBody>
                  <a:tcPr/>
                </a:tc>
                <a:tc>
                  <a:txBody>
                    <a:bodyPr/>
                    <a:lstStyle/>
                    <a:p>
                      <a:pPr algn="ctr"/>
                      <a:r>
                        <a:rPr kumimoji="1" lang="en-US" altLang="ja-JP" dirty="0" smtClean="0"/>
                        <a:t>1</a:t>
                      </a:r>
                      <a:endParaRPr kumimoji="1" lang="ja-JP" altLang="en-US" dirty="0"/>
                    </a:p>
                  </a:txBody>
                  <a:tcPr/>
                </a:tc>
              </a:tr>
              <a:tr h="389023">
                <a:tc>
                  <a:txBody>
                    <a:bodyPr/>
                    <a:lstStyle/>
                    <a:p>
                      <a:pPr algn="ctr" fontAlgn="ctr"/>
                      <a:r>
                        <a:rPr lang="en-US" altLang="ja-JP" sz="1100" b="0" i="0" u="none" strike="noStrike" dirty="0">
                          <a:solidFill>
                            <a:srgbClr val="000000"/>
                          </a:solidFill>
                          <a:effectLst/>
                          <a:latin typeface="ＭＳ Ｐゴシック"/>
                        </a:rPr>
                        <a:t>22.62594</a:t>
                      </a:r>
                    </a:p>
                  </a:txBody>
                  <a:tcPr marL="9525" marR="9525" marT="9525" marB="0" anchor="ctr"/>
                </a:tc>
                <a:tc>
                  <a:txBody>
                    <a:bodyPr/>
                    <a:lstStyle/>
                    <a:p>
                      <a:pPr algn="ctr"/>
                      <a:r>
                        <a:rPr kumimoji="1" lang="en-US" altLang="ja-JP" dirty="0" smtClean="0"/>
                        <a:t>F</a:t>
                      </a:r>
                      <a:endParaRPr kumimoji="1" lang="ja-JP" altLang="en-US" dirty="0"/>
                    </a:p>
                  </a:txBody>
                  <a:tcPr/>
                </a:tc>
                <a:tc>
                  <a:txBody>
                    <a:bodyPr/>
                    <a:lstStyle/>
                    <a:p>
                      <a:pPr algn="ctr"/>
                      <a:r>
                        <a:rPr kumimoji="1" lang="en-US" altLang="ja-JP" dirty="0" smtClean="0"/>
                        <a:t>4</a:t>
                      </a:r>
                      <a:endParaRPr kumimoji="1" lang="ja-JP" altLang="en-US" dirty="0"/>
                    </a:p>
                  </a:txBody>
                  <a:tcPr/>
                </a:tc>
              </a:tr>
              <a:tr h="389023">
                <a:tc>
                  <a:txBody>
                    <a:bodyPr/>
                    <a:lstStyle/>
                    <a:p>
                      <a:pPr algn="ctr" fontAlgn="ctr"/>
                      <a:r>
                        <a:rPr lang="en-US" altLang="ja-JP" sz="1100" b="0" i="0" u="none" strike="noStrike" dirty="0">
                          <a:solidFill>
                            <a:srgbClr val="000000"/>
                          </a:solidFill>
                          <a:effectLst/>
                          <a:latin typeface="ＭＳ Ｐゴシック"/>
                        </a:rPr>
                        <a:t>9.963881</a:t>
                      </a:r>
                    </a:p>
                  </a:txBody>
                  <a:tcPr marL="9525" marR="9525" marT="9525" marB="0" anchor="ctr"/>
                </a:tc>
                <a:tc>
                  <a:txBody>
                    <a:bodyPr/>
                    <a:lstStyle/>
                    <a:p>
                      <a:pPr algn="ctr"/>
                      <a:r>
                        <a:rPr kumimoji="1" lang="en-US" altLang="ja-JP" dirty="0" smtClean="0"/>
                        <a:t>G</a:t>
                      </a:r>
                      <a:endParaRPr kumimoji="1" lang="ja-JP" altLang="en-US" dirty="0"/>
                    </a:p>
                  </a:txBody>
                  <a:tcPr/>
                </a:tc>
                <a:tc>
                  <a:txBody>
                    <a:bodyPr/>
                    <a:lstStyle/>
                    <a:p>
                      <a:pPr algn="ctr"/>
                      <a:r>
                        <a:rPr kumimoji="1" lang="en-US" altLang="ja-JP" dirty="0" smtClean="0"/>
                        <a:t>1</a:t>
                      </a:r>
                      <a:endParaRPr kumimoji="1" lang="ja-JP" altLang="en-US" dirty="0"/>
                    </a:p>
                  </a:txBody>
                  <a:tcPr/>
                </a:tc>
              </a:tr>
              <a:tr h="389023">
                <a:tc>
                  <a:txBody>
                    <a:bodyPr/>
                    <a:lstStyle/>
                    <a:p>
                      <a:pPr algn="ctr" fontAlgn="ctr"/>
                      <a:r>
                        <a:rPr lang="en-US" altLang="ja-JP" sz="1100" b="0" i="0" u="none" strike="noStrike" dirty="0">
                          <a:solidFill>
                            <a:srgbClr val="000000"/>
                          </a:solidFill>
                          <a:effectLst/>
                          <a:latin typeface="ＭＳ Ｐゴシック"/>
                        </a:rPr>
                        <a:t>8.437681</a:t>
                      </a:r>
                    </a:p>
                  </a:txBody>
                  <a:tcPr marL="9525" marR="9525" marT="9525" marB="0" anchor="ctr"/>
                </a:tc>
                <a:tc>
                  <a:txBody>
                    <a:bodyPr/>
                    <a:lstStyle/>
                    <a:p>
                      <a:pPr algn="ctr"/>
                      <a:r>
                        <a:rPr kumimoji="1" lang="en-US" altLang="ja-JP" dirty="0" smtClean="0"/>
                        <a:t>H</a:t>
                      </a:r>
                      <a:endParaRPr kumimoji="1" lang="ja-JP" altLang="en-US" dirty="0"/>
                    </a:p>
                  </a:txBody>
                  <a:tcPr/>
                </a:tc>
                <a:tc>
                  <a:txBody>
                    <a:bodyPr/>
                    <a:lstStyle/>
                    <a:p>
                      <a:pPr algn="ctr"/>
                      <a:r>
                        <a:rPr kumimoji="1" lang="en-US" altLang="ja-JP" dirty="0" smtClean="0"/>
                        <a:t>3</a:t>
                      </a:r>
                      <a:endParaRPr kumimoji="1" lang="ja-JP" altLang="en-US" dirty="0"/>
                    </a:p>
                  </a:txBody>
                  <a:tcPr/>
                </a:tc>
              </a:tr>
            </a:tbl>
          </a:graphicData>
        </a:graphic>
      </p:graphicFrame>
      <p:sp>
        <p:nvSpPr>
          <p:cNvPr id="11" name="角丸四角形吹き出し 10"/>
          <p:cNvSpPr/>
          <p:nvPr/>
        </p:nvSpPr>
        <p:spPr>
          <a:xfrm>
            <a:off x="395536" y="1446066"/>
            <a:ext cx="3258650" cy="548680"/>
          </a:xfrm>
          <a:prstGeom prst="wedgeRoundRectCallout">
            <a:avLst>
              <a:gd name="adj1" fmla="val -36443"/>
              <a:gd name="adj2" fmla="val 105426"/>
              <a:gd name="adj3" fmla="val 16667"/>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smtClean="0"/>
              <a:t>手動で関連語に予想値を付与</a:t>
            </a:r>
            <a:endParaRPr kumimoji="1" lang="ja-JP" altLang="en-US" dirty="0"/>
          </a:p>
        </p:txBody>
      </p:sp>
      <p:sp>
        <p:nvSpPr>
          <p:cNvPr id="12" name="角丸四角形吹き出し 11"/>
          <p:cNvSpPr/>
          <p:nvPr/>
        </p:nvSpPr>
        <p:spPr>
          <a:xfrm>
            <a:off x="2111187" y="6165304"/>
            <a:ext cx="2962409" cy="548680"/>
          </a:xfrm>
          <a:prstGeom prst="wedgeRoundRectCallout">
            <a:avLst>
              <a:gd name="adj1" fmla="val -8808"/>
              <a:gd name="adj2" fmla="val -116780"/>
              <a:gd name="adj3" fmla="val 16667"/>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提案手法で意外度を付与</a:t>
            </a:r>
            <a:endParaRPr kumimoji="1" lang="ja-JP" altLang="en-US" dirty="0"/>
          </a:p>
        </p:txBody>
      </p:sp>
      <p:sp>
        <p:nvSpPr>
          <p:cNvPr id="13" name="右矢印 12"/>
          <p:cNvSpPr/>
          <p:nvPr/>
        </p:nvSpPr>
        <p:spPr>
          <a:xfrm>
            <a:off x="1852284" y="3727357"/>
            <a:ext cx="792088" cy="7920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円形吹き出し 14"/>
          <p:cNvSpPr/>
          <p:nvPr/>
        </p:nvSpPr>
        <p:spPr>
          <a:xfrm>
            <a:off x="5347452" y="712294"/>
            <a:ext cx="3600400" cy="1008112"/>
          </a:xfrm>
          <a:prstGeom prst="wedgeEllipseCallout">
            <a:avLst>
              <a:gd name="adj1" fmla="val -7468"/>
              <a:gd name="adj2" fmla="val 105104"/>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altLang="ja-JP" sz="1600" dirty="0" err="1" smtClean="0"/>
              <a:t>precision@k</a:t>
            </a:r>
            <a:endParaRPr lang="en-US" altLang="ja-JP" sz="1600" dirty="0" smtClean="0"/>
          </a:p>
          <a:p>
            <a:pPr algn="ctr"/>
            <a:r>
              <a:rPr lang="en-US" altLang="ja-JP" sz="1600" dirty="0" smtClean="0"/>
              <a:t>k</a:t>
            </a:r>
            <a:r>
              <a:rPr lang="ja-JP" altLang="en-US" sz="1600" dirty="0" smtClean="0"/>
              <a:t>位以内での正解率</a:t>
            </a:r>
            <a:endParaRPr lang="en-US" altLang="ja-JP" sz="1600" dirty="0" smtClean="0"/>
          </a:p>
          <a:p>
            <a:pPr algn="ctr"/>
            <a:r>
              <a:rPr lang="en-US" altLang="ja-JP" sz="1600" dirty="0" smtClean="0"/>
              <a:t>average precision</a:t>
            </a:r>
          </a:p>
          <a:p>
            <a:pPr algn="ctr"/>
            <a:r>
              <a:rPr kumimoji="1" lang="ja-JP" altLang="en-US" sz="1600" dirty="0" smtClean="0"/>
              <a:t>で評価</a:t>
            </a:r>
            <a:endParaRPr kumimoji="1" lang="ja-JP" altLang="en-US" sz="1600" dirty="0"/>
          </a:p>
        </p:txBody>
      </p:sp>
      <p:graphicFrame>
        <p:nvGraphicFramePr>
          <p:cNvPr id="17" name="表 16"/>
          <p:cNvGraphicFramePr>
            <a:graphicFrameLocks noGrp="1"/>
          </p:cNvGraphicFramePr>
          <p:nvPr>
            <p:extLst>
              <p:ext uri="{D42A27DB-BD31-4B8C-83A1-F6EECF244321}">
                <p14:modId xmlns:p14="http://schemas.microsoft.com/office/powerpoint/2010/main" val="4108055563"/>
              </p:ext>
            </p:extLst>
          </p:nvPr>
        </p:nvGraphicFramePr>
        <p:xfrm>
          <a:off x="6228184" y="2297840"/>
          <a:ext cx="2572345" cy="3501207"/>
        </p:xfrm>
        <a:graphic>
          <a:graphicData uri="http://schemas.openxmlformats.org/drawingml/2006/table">
            <a:tbl>
              <a:tblPr firstRow="1" bandRow="1">
                <a:tableStyleId>{5C22544A-7EE6-4342-B048-85BDC9FD1C3A}</a:tableStyleId>
              </a:tblPr>
              <a:tblGrid>
                <a:gridCol w="880013"/>
                <a:gridCol w="880013"/>
                <a:gridCol w="812319"/>
              </a:tblGrid>
              <a:tr h="389023">
                <a:tc>
                  <a:txBody>
                    <a:bodyPr/>
                    <a:lstStyle/>
                    <a:p>
                      <a:pPr algn="ctr"/>
                      <a:r>
                        <a:rPr kumimoji="1" lang="ja-JP" altLang="en-US" sz="1400" dirty="0" smtClean="0"/>
                        <a:t>意外度</a:t>
                      </a:r>
                      <a:endParaRPr kumimoji="1" lang="ja-JP" altLang="en-US" sz="1400" dirty="0"/>
                    </a:p>
                  </a:txBody>
                  <a:tcPr/>
                </a:tc>
                <a:tc>
                  <a:txBody>
                    <a:bodyPr/>
                    <a:lstStyle/>
                    <a:p>
                      <a:pPr algn="ctr"/>
                      <a:r>
                        <a:rPr kumimoji="1" lang="ja-JP" altLang="en-US" sz="1400" dirty="0" smtClean="0"/>
                        <a:t>関連語</a:t>
                      </a:r>
                      <a:endParaRPr kumimoji="1" lang="ja-JP" altLang="en-US" sz="1400" dirty="0"/>
                    </a:p>
                  </a:txBody>
                  <a:tcPr/>
                </a:tc>
                <a:tc>
                  <a:txBody>
                    <a:bodyPr/>
                    <a:lstStyle/>
                    <a:p>
                      <a:pPr algn="ctr"/>
                      <a:r>
                        <a:rPr kumimoji="1" lang="ja-JP" altLang="en-US" sz="1400" dirty="0" smtClean="0"/>
                        <a:t>予想値</a:t>
                      </a:r>
                      <a:endParaRPr kumimoji="1" lang="ja-JP" altLang="en-US" sz="1400" dirty="0"/>
                    </a:p>
                  </a:txBody>
                  <a:tcPr/>
                </a:tc>
              </a:tr>
              <a:tr h="389023">
                <a:tc>
                  <a:txBody>
                    <a:bodyPr/>
                    <a:lstStyle/>
                    <a:p>
                      <a:pPr algn="ctr" fontAlgn="ctr"/>
                      <a:r>
                        <a:rPr lang="en-US" altLang="ja-JP" sz="1100" b="0" i="0" u="none" strike="noStrike">
                          <a:solidFill>
                            <a:srgbClr val="000000"/>
                          </a:solidFill>
                          <a:effectLst/>
                          <a:latin typeface="ＭＳ Ｐゴシック"/>
                        </a:rPr>
                        <a:t>22.95586</a:t>
                      </a:r>
                    </a:p>
                  </a:txBody>
                  <a:tcPr marL="9525" marR="9525" marT="9525" marB="0" anchor="ctr"/>
                </a:tc>
                <a:tc>
                  <a:txBody>
                    <a:bodyPr/>
                    <a:lstStyle/>
                    <a:p>
                      <a:pPr algn="ctr"/>
                      <a:r>
                        <a:rPr kumimoji="1" lang="en-US" altLang="ja-JP" dirty="0" smtClean="0"/>
                        <a:t>A</a:t>
                      </a:r>
                      <a:endParaRPr kumimoji="1" lang="ja-JP" altLang="en-US" dirty="0"/>
                    </a:p>
                  </a:txBody>
                  <a:tcPr/>
                </a:tc>
                <a:tc>
                  <a:txBody>
                    <a:bodyPr/>
                    <a:lstStyle/>
                    <a:p>
                      <a:pPr algn="ctr" fontAlgn="ctr"/>
                      <a:r>
                        <a:rPr lang="en-US" altLang="ja-JP" sz="1800" b="0" i="0" u="none" strike="noStrike" dirty="0">
                          <a:solidFill>
                            <a:srgbClr val="000000"/>
                          </a:solidFill>
                          <a:effectLst/>
                          <a:latin typeface="+mj-lt"/>
                        </a:rPr>
                        <a:t>3</a:t>
                      </a:r>
                    </a:p>
                  </a:txBody>
                  <a:tcPr marL="9525" marR="9525" marT="9525" marB="0" anchor="ctr"/>
                </a:tc>
              </a:tr>
              <a:tr h="389023">
                <a:tc>
                  <a:txBody>
                    <a:bodyPr/>
                    <a:lstStyle/>
                    <a:p>
                      <a:pPr algn="ctr" fontAlgn="ctr"/>
                      <a:r>
                        <a:rPr lang="en-US" altLang="ja-JP" sz="1100" b="0" i="0" u="none" strike="noStrike">
                          <a:solidFill>
                            <a:srgbClr val="000000"/>
                          </a:solidFill>
                          <a:effectLst/>
                          <a:latin typeface="ＭＳ Ｐゴシック"/>
                        </a:rPr>
                        <a:t>22.62594</a:t>
                      </a:r>
                    </a:p>
                  </a:txBody>
                  <a:tcPr marL="9525" marR="9525" marT="9525" marB="0" anchor="ctr"/>
                </a:tc>
                <a:tc>
                  <a:txBody>
                    <a:bodyPr/>
                    <a:lstStyle/>
                    <a:p>
                      <a:pPr algn="ctr"/>
                      <a:r>
                        <a:rPr kumimoji="1" lang="en-US" altLang="ja-JP" dirty="0" smtClean="0"/>
                        <a:t>B</a:t>
                      </a:r>
                      <a:endParaRPr kumimoji="1" lang="ja-JP" altLang="en-US" dirty="0"/>
                    </a:p>
                  </a:txBody>
                  <a:tcPr/>
                </a:tc>
                <a:tc>
                  <a:txBody>
                    <a:bodyPr/>
                    <a:lstStyle/>
                    <a:p>
                      <a:pPr algn="ctr" fontAlgn="ctr"/>
                      <a:r>
                        <a:rPr lang="en-US" altLang="ja-JP" sz="1800" b="0" i="0" u="none" strike="noStrike" dirty="0">
                          <a:solidFill>
                            <a:srgbClr val="000000"/>
                          </a:solidFill>
                          <a:effectLst/>
                          <a:latin typeface="+mj-lt"/>
                        </a:rPr>
                        <a:t>4</a:t>
                      </a:r>
                    </a:p>
                  </a:txBody>
                  <a:tcPr marL="9525" marR="9525" marT="9525" marB="0" anchor="ctr"/>
                </a:tc>
              </a:tr>
              <a:tr h="389023">
                <a:tc>
                  <a:txBody>
                    <a:bodyPr/>
                    <a:lstStyle/>
                    <a:p>
                      <a:pPr algn="ctr" fontAlgn="ctr"/>
                      <a:r>
                        <a:rPr lang="en-US" altLang="ja-JP" sz="1100" b="0" i="0" u="none" strike="noStrike">
                          <a:solidFill>
                            <a:srgbClr val="000000"/>
                          </a:solidFill>
                          <a:effectLst/>
                          <a:latin typeface="ＭＳ Ｐゴシック"/>
                        </a:rPr>
                        <a:t>22.07845</a:t>
                      </a:r>
                    </a:p>
                  </a:txBody>
                  <a:tcPr marL="9525" marR="9525" marT="9525" marB="0" anchor="ctr"/>
                </a:tc>
                <a:tc>
                  <a:txBody>
                    <a:bodyPr/>
                    <a:lstStyle/>
                    <a:p>
                      <a:pPr algn="ctr"/>
                      <a:r>
                        <a:rPr kumimoji="1" lang="en-US" altLang="ja-JP" dirty="0" smtClean="0"/>
                        <a:t>C</a:t>
                      </a:r>
                      <a:endParaRPr kumimoji="1" lang="ja-JP" altLang="en-US" dirty="0"/>
                    </a:p>
                  </a:txBody>
                  <a:tcPr/>
                </a:tc>
                <a:tc>
                  <a:txBody>
                    <a:bodyPr/>
                    <a:lstStyle/>
                    <a:p>
                      <a:pPr algn="ctr" fontAlgn="ctr"/>
                      <a:r>
                        <a:rPr lang="en-US" altLang="ja-JP" sz="1800" b="0" i="0" u="none" strike="noStrike" dirty="0">
                          <a:solidFill>
                            <a:srgbClr val="000000"/>
                          </a:solidFill>
                          <a:effectLst/>
                          <a:latin typeface="+mj-lt"/>
                        </a:rPr>
                        <a:t>2</a:t>
                      </a:r>
                    </a:p>
                  </a:txBody>
                  <a:tcPr marL="9525" marR="9525" marT="9525" marB="0" anchor="ctr"/>
                </a:tc>
              </a:tr>
              <a:tr h="389023">
                <a:tc>
                  <a:txBody>
                    <a:bodyPr/>
                    <a:lstStyle/>
                    <a:p>
                      <a:pPr algn="ctr" fontAlgn="ctr"/>
                      <a:r>
                        <a:rPr lang="en-US" altLang="ja-JP" sz="1100" b="0" i="0" u="none" strike="noStrike">
                          <a:solidFill>
                            <a:srgbClr val="000000"/>
                          </a:solidFill>
                          <a:effectLst/>
                          <a:latin typeface="ＭＳ Ｐゴシック"/>
                        </a:rPr>
                        <a:t>18.04504</a:t>
                      </a:r>
                    </a:p>
                  </a:txBody>
                  <a:tcPr marL="9525" marR="9525" marT="9525" marB="0" anchor="ctr"/>
                </a:tc>
                <a:tc>
                  <a:txBody>
                    <a:bodyPr/>
                    <a:lstStyle/>
                    <a:p>
                      <a:pPr algn="ctr"/>
                      <a:r>
                        <a:rPr kumimoji="1" lang="en-US" altLang="ja-JP" dirty="0" smtClean="0"/>
                        <a:t>D</a:t>
                      </a:r>
                      <a:endParaRPr kumimoji="1" lang="ja-JP" altLang="en-US" dirty="0"/>
                    </a:p>
                  </a:txBody>
                  <a:tcPr/>
                </a:tc>
                <a:tc>
                  <a:txBody>
                    <a:bodyPr/>
                    <a:lstStyle/>
                    <a:p>
                      <a:pPr algn="ctr" fontAlgn="ctr"/>
                      <a:r>
                        <a:rPr lang="en-US" altLang="ja-JP" sz="1800" b="0" i="0" u="none" strike="noStrike" dirty="0">
                          <a:solidFill>
                            <a:srgbClr val="000000"/>
                          </a:solidFill>
                          <a:effectLst/>
                          <a:latin typeface="+mj-lt"/>
                        </a:rPr>
                        <a:t>1</a:t>
                      </a:r>
                    </a:p>
                  </a:txBody>
                  <a:tcPr marL="9525" marR="9525" marT="9525" marB="0" anchor="ctr"/>
                </a:tc>
              </a:tr>
              <a:tr h="389023">
                <a:tc>
                  <a:txBody>
                    <a:bodyPr/>
                    <a:lstStyle/>
                    <a:p>
                      <a:pPr algn="ctr" fontAlgn="ctr"/>
                      <a:r>
                        <a:rPr lang="en-US" altLang="ja-JP" sz="1100" b="0" i="0" u="none" strike="noStrike">
                          <a:solidFill>
                            <a:srgbClr val="000000"/>
                          </a:solidFill>
                          <a:effectLst/>
                          <a:latin typeface="ＭＳ Ｐゴシック"/>
                        </a:rPr>
                        <a:t>14.94621</a:t>
                      </a:r>
                    </a:p>
                  </a:txBody>
                  <a:tcPr marL="9525" marR="9525" marT="9525" marB="0" anchor="ctr"/>
                </a:tc>
                <a:tc>
                  <a:txBody>
                    <a:bodyPr/>
                    <a:lstStyle/>
                    <a:p>
                      <a:pPr algn="ctr"/>
                      <a:r>
                        <a:rPr kumimoji="1" lang="en-US" altLang="ja-JP" dirty="0" smtClean="0"/>
                        <a:t>E</a:t>
                      </a:r>
                      <a:endParaRPr kumimoji="1" lang="ja-JP" altLang="en-US" dirty="0"/>
                    </a:p>
                  </a:txBody>
                  <a:tcPr/>
                </a:tc>
                <a:tc>
                  <a:txBody>
                    <a:bodyPr/>
                    <a:lstStyle/>
                    <a:p>
                      <a:pPr algn="ctr" fontAlgn="ctr"/>
                      <a:r>
                        <a:rPr lang="en-US" altLang="ja-JP" sz="1800" b="0" i="0" u="none" strike="noStrike" dirty="0">
                          <a:solidFill>
                            <a:srgbClr val="000000"/>
                          </a:solidFill>
                          <a:effectLst/>
                          <a:latin typeface="+mj-lt"/>
                        </a:rPr>
                        <a:t>2</a:t>
                      </a:r>
                    </a:p>
                  </a:txBody>
                  <a:tcPr marL="9525" marR="9525" marT="9525" marB="0" anchor="ctr"/>
                </a:tc>
              </a:tr>
              <a:tr h="389023">
                <a:tc>
                  <a:txBody>
                    <a:bodyPr/>
                    <a:lstStyle/>
                    <a:p>
                      <a:pPr algn="ctr" fontAlgn="ctr"/>
                      <a:r>
                        <a:rPr lang="en-US" altLang="ja-JP" sz="1100" b="0" i="0" u="none" strike="noStrike">
                          <a:solidFill>
                            <a:srgbClr val="000000"/>
                          </a:solidFill>
                          <a:effectLst/>
                          <a:latin typeface="ＭＳ Ｐゴシック"/>
                        </a:rPr>
                        <a:t>9.963881</a:t>
                      </a:r>
                    </a:p>
                  </a:txBody>
                  <a:tcPr marL="9525" marR="9525" marT="9525" marB="0" anchor="ctr"/>
                </a:tc>
                <a:tc>
                  <a:txBody>
                    <a:bodyPr/>
                    <a:lstStyle/>
                    <a:p>
                      <a:pPr algn="ctr"/>
                      <a:r>
                        <a:rPr kumimoji="1" lang="en-US" altLang="ja-JP" dirty="0" smtClean="0"/>
                        <a:t>F</a:t>
                      </a:r>
                      <a:endParaRPr kumimoji="1" lang="ja-JP" altLang="en-US" dirty="0"/>
                    </a:p>
                  </a:txBody>
                  <a:tcPr/>
                </a:tc>
                <a:tc>
                  <a:txBody>
                    <a:bodyPr/>
                    <a:lstStyle/>
                    <a:p>
                      <a:pPr algn="ctr" fontAlgn="ctr"/>
                      <a:r>
                        <a:rPr lang="en-US" altLang="ja-JP" sz="1800" b="0" i="0" u="none" strike="noStrike" dirty="0">
                          <a:solidFill>
                            <a:srgbClr val="000000"/>
                          </a:solidFill>
                          <a:effectLst/>
                          <a:latin typeface="+mj-lt"/>
                        </a:rPr>
                        <a:t>1</a:t>
                      </a:r>
                    </a:p>
                  </a:txBody>
                  <a:tcPr marL="9525" marR="9525" marT="9525" marB="0" anchor="ctr"/>
                </a:tc>
              </a:tr>
              <a:tr h="389023">
                <a:tc>
                  <a:txBody>
                    <a:bodyPr/>
                    <a:lstStyle/>
                    <a:p>
                      <a:pPr algn="ctr" fontAlgn="ctr"/>
                      <a:r>
                        <a:rPr lang="en-US" altLang="ja-JP" sz="1100" b="0" i="0" u="none" strike="noStrike">
                          <a:solidFill>
                            <a:srgbClr val="000000"/>
                          </a:solidFill>
                          <a:effectLst/>
                          <a:latin typeface="ＭＳ Ｐゴシック"/>
                        </a:rPr>
                        <a:t>8.675918</a:t>
                      </a:r>
                    </a:p>
                  </a:txBody>
                  <a:tcPr marL="9525" marR="9525" marT="9525" marB="0" anchor="ctr"/>
                </a:tc>
                <a:tc>
                  <a:txBody>
                    <a:bodyPr/>
                    <a:lstStyle/>
                    <a:p>
                      <a:pPr algn="ctr"/>
                      <a:r>
                        <a:rPr kumimoji="1" lang="en-US" altLang="ja-JP" dirty="0" smtClean="0"/>
                        <a:t>G</a:t>
                      </a:r>
                      <a:endParaRPr kumimoji="1" lang="ja-JP" altLang="en-US" dirty="0"/>
                    </a:p>
                  </a:txBody>
                  <a:tcPr/>
                </a:tc>
                <a:tc>
                  <a:txBody>
                    <a:bodyPr/>
                    <a:lstStyle/>
                    <a:p>
                      <a:pPr algn="ctr" fontAlgn="ctr"/>
                      <a:r>
                        <a:rPr lang="en-US" altLang="ja-JP" sz="1800" b="0" i="0" u="none" strike="noStrike" dirty="0">
                          <a:solidFill>
                            <a:srgbClr val="000000"/>
                          </a:solidFill>
                          <a:effectLst/>
                          <a:latin typeface="+mj-lt"/>
                        </a:rPr>
                        <a:t>4</a:t>
                      </a:r>
                    </a:p>
                  </a:txBody>
                  <a:tcPr marL="9525" marR="9525" marT="9525" marB="0" anchor="ctr"/>
                </a:tc>
              </a:tr>
              <a:tr h="389023">
                <a:tc>
                  <a:txBody>
                    <a:bodyPr/>
                    <a:lstStyle/>
                    <a:p>
                      <a:pPr algn="ctr" fontAlgn="ctr"/>
                      <a:r>
                        <a:rPr lang="en-US" altLang="ja-JP" sz="1100" b="0" i="0" u="none" strike="noStrike" dirty="0">
                          <a:solidFill>
                            <a:srgbClr val="000000"/>
                          </a:solidFill>
                          <a:effectLst/>
                          <a:latin typeface="ＭＳ Ｐゴシック"/>
                        </a:rPr>
                        <a:t>8.437681</a:t>
                      </a:r>
                    </a:p>
                  </a:txBody>
                  <a:tcPr marL="9525" marR="9525" marT="9525" marB="0" anchor="ctr"/>
                </a:tc>
                <a:tc>
                  <a:txBody>
                    <a:bodyPr/>
                    <a:lstStyle/>
                    <a:p>
                      <a:pPr algn="ctr"/>
                      <a:r>
                        <a:rPr kumimoji="1" lang="en-US" altLang="ja-JP" dirty="0" smtClean="0"/>
                        <a:t>H</a:t>
                      </a:r>
                      <a:endParaRPr kumimoji="1" lang="ja-JP" altLang="en-US" dirty="0"/>
                    </a:p>
                  </a:txBody>
                  <a:tcPr/>
                </a:tc>
                <a:tc>
                  <a:txBody>
                    <a:bodyPr/>
                    <a:lstStyle/>
                    <a:p>
                      <a:pPr algn="ctr" fontAlgn="ctr"/>
                      <a:r>
                        <a:rPr lang="en-US" altLang="ja-JP" sz="1800" b="0" i="0" u="none" strike="noStrike" dirty="0">
                          <a:solidFill>
                            <a:srgbClr val="000000"/>
                          </a:solidFill>
                          <a:effectLst/>
                          <a:latin typeface="+mj-lt"/>
                        </a:rPr>
                        <a:t>3</a:t>
                      </a:r>
                    </a:p>
                  </a:txBody>
                  <a:tcPr marL="9525" marR="9525" marT="9525" marB="0" anchor="ctr"/>
                </a:tc>
              </a:tr>
            </a:tbl>
          </a:graphicData>
        </a:graphic>
      </p:graphicFrame>
      <p:sp>
        <p:nvSpPr>
          <p:cNvPr id="18" name="右矢印 17"/>
          <p:cNvSpPr/>
          <p:nvPr/>
        </p:nvSpPr>
        <p:spPr>
          <a:xfrm>
            <a:off x="5347452" y="3727357"/>
            <a:ext cx="792088" cy="7920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p:cNvSpPr txBox="1"/>
          <p:nvPr/>
        </p:nvSpPr>
        <p:spPr>
          <a:xfrm>
            <a:off x="5201691" y="3251457"/>
            <a:ext cx="1172255" cy="523220"/>
          </a:xfrm>
          <a:prstGeom prst="rect">
            <a:avLst/>
          </a:prstGeom>
          <a:noFill/>
        </p:spPr>
        <p:txBody>
          <a:bodyPr wrap="square" rtlCol="0">
            <a:spAutoFit/>
          </a:bodyPr>
          <a:lstStyle/>
          <a:p>
            <a:r>
              <a:rPr kumimoji="1" lang="ja-JP" altLang="en-US" sz="2800" b="1" dirty="0" smtClean="0"/>
              <a:t>ソート</a:t>
            </a:r>
            <a:endParaRPr kumimoji="1" lang="ja-JP" altLang="en-US" b="1" dirty="0"/>
          </a:p>
        </p:txBody>
      </p:sp>
    </p:spTree>
    <p:extLst>
      <p:ext uri="{BB962C8B-B14F-4D97-AF65-F5344CB8AC3E}">
        <p14:creationId xmlns:p14="http://schemas.microsoft.com/office/powerpoint/2010/main" val="381671904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0"/>
            <a:ext cx="7467600" cy="706090"/>
          </a:xfrm>
        </p:spPr>
        <p:txBody>
          <a:bodyPr/>
          <a:lstStyle/>
          <a:p>
            <a:r>
              <a:rPr kumimoji="1" lang="ja-JP" altLang="en-US" dirty="0" smtClean="0"/>
              <a:t>実験結果</a:t>
            </a:r>
            <a:endParaRPr kumimoji="1" lang="ja-JP" altLang="en-US" dirty="0"/>
          </a:p>
        </p:txBody>
      </p:sp>
      <p:graphicFrame>
        <p:nvGraphicFramePr>
          <p:cNvPr id="4" name="表 3"/>
          <p:cNvGraphicFramePr>
            <a:graphicFrameLocks noGrp="1"/>
          </p:cNvGraphicFramePr>
          <p:nvPr>
            <p:extLst>
              <p:ext uri="{D42A27DB-BD31-4B8C-83A1-F6EECF244321}">
                <p14:modId xmlns:p14="http://schemas.microsoft.com/office/powerpoint/2010/main" val="3443874141"/>
              </p:ext>
            </p:extLst>
          </p:nvPr>
        </p:nvGraphicFramePr>
        <p:xfrm>
          <a:off x="179512" y="2104844"/>
          <a:ext cx="8568954" cy="2044236"/>
        </p:xfrm>
        <a:graphic>
          <a:graphicData uri="http://schemas.openxmlformats.org/drawingml/2006/table">
            <a:tbl>
              <a:tblPr firstRow="1" bandRow="1">
                <a:tableStyleId>{85BE263C-DBD7-4A20-BB59-AAB30ACAA65A}</a:tableStyleId>
              </a:tblPr>
              <a:tblGrid>
                <a:gridCol w="1296144"/>
                <a:gridCol w="1512168"/>
                <a:gridCol w="1368152"/>
                <a:gridCol w="1872208"/>
                <a:gridCol w="1368152"/>
                <a:gridCol w="1152130"/>
              </a:tblGrid>
              <a:tr h="468052">
                <a:tc>
                  <a:txBody>
                    <a:bodyPr/>
                    <a:lstStyle/>
                    <a:p>
                      <a:endParaRPr kumimoji="1" lang="en-US" altLang="ja-JP" dirty="0" smtClean="0"/>
                    </a:p>
                  </a:txBody>
                  <a:tcPr/>
                </a:tc>
                <a:tc>
                  <a:txBody>
                    <a:bodyPr/>
                    <a:lstStyle/>
                    <a:p>
                      <a:pPr algn="ctr"/>
                      <a:r>
                        <a:rPr lang="ja-JP" altLang="en-US" sz="1400" dirty="0" smtClean="0"/>
                        <a:t>ケンドーコバヤシ</a:t>
                      </a:r>
                      <a:r>
                        <a:rPr lang="en-US" altLang="ja-JP" sz="1400" dirty="0" smtClean="0"/>
                        <a:t> </a:t>
                      </a:r>
                    </a:p>
                    <a:p>
                      <a:pPr algn="ctr"/>
                      <a:r>
                        <a:rPr lang="ja-JP" altLang="en-US" sz="1400" dirty="0" smtClean="0"/>
                        <a:t>アントニオ猪木</a:t>
                      </a:r>
                      <a:endParaRPr kumimoji="1" lang="ja-JP" alt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1800" dirty="0" smtClean="0"/>
                        <a:t>毛利小五郎</a:t>
                      </a:r>
                      <a:r>
                        <a:rPr lang="en-US" altLang="zh-TW" sz="1800" dirty="0" smtClean="0"/>
                        <a:t> </a:t>
                      </a:r>
                      <a:r>
                        <a:rPr lang="zh-TW" altLang="en-US" sz="1800" dirty="0" smtClean="0"/>
                        <a:t>毛利蘭</a:t>
                      </a:r>
                      <a:endParaRPr kumimoji="1" lang="ja-JP" altLang="en-US" dirty="0"/>
                    </a:p>
                  </a:txBody>
                  <a:tcPr/>
                </a:tc>
                <a:tc>
                  <a:txBody>
                    <a:bodyPr/>
                    <a:lstStyle/>
                    <a:p>
                      <a:pPr algn="ctr"/>
                      <a:r>
                        <a:rPr lang="ja-JP" altLang="en-US" sz="1400" baseline="0" dirty="0" smtClean="0"/>
                        <a:t>ドラゴンクエスト</a:t>
                      </a:r>
                      <a:endParaRPr lang="en-US" altLang="ja-JP" sz="1400" baseline="0" dirty="0" smtClean="0"/>
                    </a:p>
                    <a:p>
                      <a:pPr algn="ctr"/>
                      <a:r>
                        <a:rPr lang="ja-JP" altLang="en-US" sz="1400" baseline="0" dirty="0" smtClean="0"/>
                        <a:t>ファイナルファンタジー</a:t>
                      </a:r>
                      <a:endParaRPr kumimoji="1" lang="ja-JP" altLang="en-US" sz="1400" baseline="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400" dirty="0" smtClean="0"/>
                        <a:t>スパイダーマン</a:t>
                      </a:r>
                      <a:endParaRPr lang="en-US" altLang="ja-JP" sz="14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1400" dirty="0" smtClean="0"/>
                        <a:t> </a:t>
                      </a:r>
                      <a:r>
                        <a:rPr lang="ja-JP" altLang="en-US" sz="1400" dirty="0" smtClean="0"/>
                        <a:t>バットマン</a:t>
                      </a:r>
                      <a:endParaRPr lang="en-US" altLang="ja-JP" sz="140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1800" dirty="0" smtClean="0"/>
                        <a:t>AKB48</a:t>
                      </a:r>
                    </a:p>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1800" dirty="0" smtClean="0"/>
                        <a:t>TOKIO</a:t>
                      </a:r>
                    </a:p>
                  </a:txBody>
                  <a:tcPr/>
                </a:tc>
              </a:tr>
              <a:tr h="4680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t>グラフ合成手法</a:t>
                      </a:r>
                    </a:p>
                  </a:txBody>
                  <a:tcPr/>
                </a:tc>
                <a:tc>
                  <a:txBody>
                    <a:bodyPr/>
                    <a:lstStyle/>
                    <a:p>
                      <a:pPr algn="ctr"/>
                      <a:r>
                        <a:rPr kumimoji="1" lang="en-US" altLang="ja-JP" dirty="0" smtClean="0"/>
                        <a:t>0.2</a:t>
                      </a:r>
                      <a:endParaRPr kumimoji="1" lang="ja-JP" altLang="en-US" dirty="0"/>
                    </a:p>
                  </a:txBody>
                  <a:tcPr/>
                </a:tc>
                <a:tc>
                  <a:txBody>
                    <a:bodyPr/>
                    <a:lstStyle/>
                    <a:p>
                      <a:pPr algn="ctr"/>
                      <a:r>
                        <a:rPr kumimoji="1" lang="en-US" altLang="ja-JP" dirty="0" smtClean="0"/>
                        <a:t>0.5</a:t>
                      </a:r>
                      <a:endParaRPr kumimoji="1" lang="ja-JP" altLang="en-US" dirty="0"/>
                    </a:p>
                  </a:txBody>
                  <a:tcPr/>
                </a:tc>
                <a:tc>
                  <a:txBody>
                    <a:bodyPr/>
                    <a:lstStyle/>
                    <a:p>
                      <a:pPr algn="ctr"/>
                      <a:r>
                        <a:rPr kumimoji="1" lang="en-US" altLang="ja-JP" dirty="0" smtClean="0"/>
                        <a:t>0.3</a:t>
                      </a:r>
                      <a:endParaRPr kumimoji="1" lang="ja-JP" altLang="en-US" dirty="0"/>
                    </a:p>
                  </a:txBody>
                  <a:tcPr/>
                </a:tc>
                <a:tc>
                  <a:txBody>
                    <a:bodyPr/>
                    <a:lstStyle/>
                    <a:p>
                      <a:pPr algn="ctr"/>
                      <a:r>
                        <a:rPr kumimoji="1" lang="en-US" altLang="ja-JP" dirty="0" smtClean="0"/>
                        <a:t>0.3</a:t>
                      </a:r>
                      <a:endParaRPr kumimoji="1" lang="ja-JP" altLang="en-US" dirty="0"/>
                    </a:p>
                  </a:txBody>
                  <a:tcPr/>
                </a:tc>
                <a:tc>
                  <a:txBody>
                    <a:bodyPr/>
                    <a:lstStyle/>
                    <a:p>
                      <a:pPr algn="ctr"/>
                      <a:r>
                        <a:rPr kumimoji="1" lang="en-US" altLang="ja-JP" dirty="0" smtClean="0"/>
                        <a:t>0.0</a:t>
                      </a:r>
                      <a:endParaRPr kumimoji="1" lang="ja-JP" altLang="en-US" dirty="0"/>
                    </a:p>
                  </a:txBody>
                  <a:tcPr/>
                </a:tc>
              </a:tr>
              <a:tr h="4680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t>意外度合成手法</a:t>
                      </a:r>
                      <a:r>
                        <a:rPr kumimoji="1" lang="en-US" altLang="ja-JP" sz="1200" b="1" dirty="0" err="1" smtClean="0"/>
                        <a:t>avg</a:t>
                      </a:r>
                      <a:endParaRPr kumimoji="1" lang="ja-JP" altLang="en-US" sz="1200" b="1" dirty="0" smtClean="0"/>
                    </a:p>
                  </a:txBody>
                  <a:tcPr/>
                </a:tc>
                <a:tc>
                  <a:txBody>
                    <a:bodyPr/>
                    <a:lstStyle/>
                    <a:p>
                      <a:pPr algn="ctr"/>
                      <a:r>
                        <a:rPr kumimoji="1" lang="en-US" altLang="ja-JP" dirty="0" smtClean="0"/>
                        <a:t>0.2</a:t>
                      </a:r>
                      <a:endParaRPr kumimoji="1" lang="ja-JP" altLang="en-US" dirty="0"/>
                    </a:p>
                  </a:txBody>
                  <a:tcPr/>
                </a:tc>
                <a:tc>
                  <a:txBody>
                    <a:bodyPr/>
                    <a:lstStyle/>
                    <a:p>
                      <a:pPr algn="ctr"/>
                      <a:r>
                        <a:rPr kumimoji="1" lang="en-US" altLang="ja-JP" dirty="0" smtClean="0"/>
                        <a:t>0.4</a:t>
                      </a:r>
                      <a:endParaRPr kumimoji="1" lang="ja-JP" altLang="en-US" dirty="0"/>
                    </a:p>
                  </a:txBody>
                  <a:tcPr/>
                </a:tc>
                <a:tc>
                  <a:txBody>
                    <a:bodyPr/>
                    <a:lstStyle/>
                    <a:p>
                      <a:pPr algn="ctr"/>
                      <a:r>
                        <a:rPr kumimoji="1" lang="en-US" altLang="ja-JP" dirty="0" smtClean="0"/>
                        <a:t>0.1</a:t>
                      </a:r>
                      <a:endParaRPr kumimoji="1" lang="ja-JP" altLang="en-US" dirty="0"/>
                    </a:p>
                  </a:txBody>
                  <a:tcPr/>
                </a:tc>
                <a:tc>
                  <a:txBody>
                    <a:bodyPr/>
                    <a:lstStyle/>
                    <a:p>
                      <a:pPr algn="ctr"/>
                      <a:r>
                        <a:rPr kumimoji="1" lang="en-US" altLang="ja-JP" dirty="0" smtClean="0"/>
                        <a:t>0.2</a:t>
                      </a:r>
                      <a:endParaRPr kumimoji="1" lang="ja-JP" altLang="en-US" dirty="0"/>
                    </a:p>
                  </a:txBody>
                  <a:tcPr/>
                </a:tc>
                <a:tc>
                  <a:txBody>
                    <a:bodyPr/>
                    <a:lstStyle/>
                    <a:p>
                      <a:pPr algn="ctr"/>
                      <a:r>
                        <a:rPr kumimoji="1" lang="en-US" altLang="ja-JP" dirty="0" smtClean="0"/>
                        <a:t>0.1</a:t>
                      </a:r>
                      <a:endParaRPr kumimoji="1" lang="ja-JP" altLang="en-US" dirty="0"/>
                    </a:p>
                  </a:txBody>
                  <a:tcPr/>
                </a:tc>
              </a:tr>
              <a:tr h="4680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t>意外度合成手法</a:t>
                      </a:r>
                      <a:r>
                        <a:rPr kumimoji="1" lang="en-US" altLang="ja-JP" sz="1200" b="1" dirty="0" smtClean="0"/>
                        <a:t>min</a:t>
                      </a:r>
                      <a:endParaRPr kumimoji="1" lang="ja-JP" altLang="en-US" sz="1200" b="1" dirty="0" smtClean="0"/>
                    </a:p>
                  </a:txBody>
                  <a:tcPr/>
                </a:tc>
                <a:tc>
                  <a:txBody>
                    <a:bodyPr/>
                    <a:lstStyle/>
                    <a:p>
                      <a:pPr algn="ctr"/>
                      <a:r>
                        <a:rPr kumimoji="1" lang="en-US" altLang="ja-JP" dirty="0" smtClean="0"/>
                        <a:t>0.2</a:t>
                      </a:r>
                      <a:endParaRPr kumimoji="1" lang="ja-JP" altLang="en-US" dirty="0"/>
                    </a:p>
                  </a:txBody>
                  <a:tcPr/>
                </a:tc>
                <a:tc>
                  <a:txBody>
                    <a:bodyPr/>
                    <a:lstStyle/>
                    <a:p>
                      <a:pPr algn="ctr"/>
                      <a:r>
                        <a:rPr kumimoji="1" lang="en-US" altLang="ja-JP" dirty="0" smtClean="0"/>
                        <a:t>0.4</a:t>
                      </a:r>
                      <a:endParaRPr kumimoji="1" lang="ja-JP" altLang="en-US" dirty="0"/>
                    </a:p>
                  </a:txBody>
                  <a:tcPr/>
                </a:tc>
                <a:tc>
                  <a:txBody>
                    <a:bodyPr/>
                    <a:lstStyle/>
                    <a:p>
                      <a:pPr algn="ctr"/>
                      <a:r>
                        <a:rPr kumimoji="1" lang="en-US" altLang="ja-JP" dirty="0" smtClean="0"/>
                        <a:t>0.1</a:t>
                      </a:r>
                      <a:endParaRPr kumimoji="1" lang="ja-JP" altLang="en-US" dirty="0"/>
                    </a:p>
                  </a:txBody>
                  <a:tcPr/>
                </a:tc>
                <a:tc>
                  <a:txBody>
                    <a:bodyPr/>
                    <a:lstStyle/>
                    <a:p>
                      <a:pPr algn="ctr"/>
                      <a:r>
                        <a:rPr kumimoji="1" lang="en-US" altLang="ja-JP" dirty="0" smtClean="0"/>
                        <a:t>0.2</a:t>
                      </a:r>
                      <a:endParaRPr kumimoji="1" lang="ja-JP" altLang="en-US" dirty="0"/>
                    </a:p>
                  </a:txBody>
                  <a:tcPr/>
                </a:tc>
                <a:tc>
                  <a:txBody>
                    <a:bodyPr/>
                    <a:lstStyle/>
                    <a:p>
                      <a:pPr algn="ctr"/>
                      <a:r>
                        <a:rPr kumimoji="1" lang="en-US" altLang="ja-JP" dirty="0" smtClean="0"/>
                        <a:t>0.1</a:t>
                      </a:r>
                      <a:endParaRPr kumimoji="1" lang="ja-JP" altLang="en-US" dirty="0"/>
                    </a:p>
                  </a:txBody>
                  <a:tcPr/>
                </a:tc>
              </a:tr>
            </a:tbl>
          </a:graphicData>
        </a:graphic>
      </p:graphicFrame>
      <p:graphicFrame>
        <p:nvGraphicFramePr>
          <p:cNvPr id="5" name="表 4"/>
          <p:cNvGraphicFramePr>
            <a:graphicFrameLocks noGrp="1"/>
          </p:cNvGraphicFramePr>
          <p:nvPr>
            <p:extLst>
              <p:ext uri="{D42A27DB-BD31-4B8C-83A1-F6EECF244321}">
                <p14:modId xmlns:p14="http://schemas.microsoft.com/office/powerpoint/2010/main" val="283857763"/>
              </p:ext>
            </p:extLst>
          </p:nvPr>
        </p:nvGraphicFramePr>
        <p:xfrm>
          <a:off x="179512" y="4769140"/>
          <a:ext cx="8568954" cy="2044236"/>
        </p:xfrm>
        <a:graphic>
          <a:graphicData uri="http://schemas.openxmlformats.org/drawingml/2006/table">
            <a:tbl>
              <a:tblPr firstRow="1" bandRow="1">
                <a:tableStyleId>{85BE263C-DBD7-4A20-BB59-AAB30ACAA65A}</a:tableStyleId>
              </a:tblPr>
              <a:tblGrid>
                <a:gridCol w="1296144"/>
                <a:gridCol w="1512168"/>
                <a:gridCol w="1368152"/>
                <a:gridCol w="1872208"/>
                <a:gridCol w="1368152"/>
                <a:gridCol w="1152130"/>
              </a:tblGrid>
              <a:tr h="468052">
                <a:tc>
                  <a:txBody>
                    <a:bodyPr/>
                    <a:lstStyle/>
                    <a:p>
                      <a:endParaRPr kumimoji="1" lang="en-US" altLang="ja-JP" dirty="0" smtClean="0"/>
                    </a:p>
                  </a:txBody>
                  <a:tcPr/>
                </a:tc>
                <a:tc>
                  <a:txBody>
                    <a:bodyPr/>
                    <a:lstStyle/>
                    <a:p>
                      <a:pPr algn="ctr"/>
                      <a:r>
                        <a:rPr lang="ja-JP" altLang="en-US" sz="1400" dirty="0" smtClean="0"/>
                        <a:t>ケンドーコバヤシ</a:t>
                      </a:r>
                      <a:r>
                        <a:rPr lang="en-US" altLang="ja-JP" sz="1400" dirty="0" smtClean="0"/>
                        <a:t> </a:t>
                      </a:r>
                    </a:p>
                    <a:p>
                      <a:pPr algn="ctr"/>
                      <a:r>
                        <a:rPr lang="ja-JP" altLang="en-US" sz="1400" dirty="0" smtClean="0"/>
                        <a:t>アントニオ猪木</a:t>
                      </a:r>
                      <a:endParaRPr kumimoji="1" lang="ja-JP" alt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TW" altLang="en-US" sz="1800" dirty="0" smtClean="0"/>
                        <a:t>毛利小五郎</a:t>
                      </a:r>
                      <a:r>
                        <a:rPr lang="en-US" altLang="zh-TW" sz="1800" dirty="0" smtClean="0"/>
                        <a:t> </a:t>
                      </a:r>
                      <a:r>
                        <a:rPr lang="zh-TW" altLang="en-US" sz="1800" dirty="0" smtClean="0"/>
                        <a:t>毛利蘭</a:t>
                      </a:r>
                      <a:endParaRPr kumimoji="1" lang="ja-JP" altLang="en-US" dirty="0"/>
                    </a:p>
                  </a:txBody>
                  <a:tcPr/>
                </a:tc>
                <a:tc>
                  <a:txBody>
                    <a:bodyPr/>
                    <a:lstStyle/>
                    <a:p>
                      <a:pPr algn="ctr"/>
                      <a:r>
                        <a:rPr lang="ja-JP" altLang="en-US" sz="1400" baseline="0" dirty="0" smtClean="0"/>
                        <a:t>ドラゴンクエスト</a:t>
                      </a:r>
                      <a:endParaRPr lang="en-US" altLang="ja-JP" sz="1400" baseline="0" dirty="0" smtClean="0"/>
                    </a:p>
                    <a:p>
                      <a:pPr algn="ctr"/>
                      <a:r>
                        <a:rPr lang="ja-JP" altLang="en-US" sz="1400" baseline="0" dirty="0" smtClean="0"/>
                        <a:t>ファイナルファンタジー</a:t>
                      </a:r>
                      <a:endParaRPr kumimoji="1" lang="ja-JP" altLang="en-US" sz="1400" baseline="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1400" dirty="0" smtClean="0"/>
                        <a:t>スパイダーマン</a:t>
                      </a:r>
                      <a:endParaRPr lang="en-US" altLang="ja-JP" sz="14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1400" dirty="0" smtClean="0"/>
                        <a:t> </a:t>
                      </a:r>
                      <a:r>
                        <a:rPr lang="ja-JP" altLang="en-US" sz="1400" dirty="0" smtClean="0"/>
                        <a:t>バットマン</a:t>
                      </a:r>
                      <a:endParaRPr lang="en-US" altLang="ja-JP" sz="140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1800" dirty="0" smtClean="0"/>
                        <a:t>AKB48</a:t>
                      </a:r>
                    </a:p>
                    <a:p>
                      <a:pPr marL="0" marR="0" indent="0" algn="ctr" defTabSz="914400" rtl="0" eaLnBrk="1" fontAlgn="auto" latinLnBrk="0" hangingPunct="1">
                        <a:lnSpc>
                          <a:spcPct val="100000"/>
                        </a:lnSpc>
                        <a:spcBef>
                          <a:spcPts val="0"/>
                        </a:spcBef>
                        <a:spcAft>
                          <a:spcPts val="0"/>
                        </a:spcAft>
                        <a:buClrTx/>
                        <a:buSzTx/>
                        <a:buFontTx/>
                        <a:buNone/>
                        <a:tabLst/>
                        <a:defRPr/>
                      </a:pPr>
                      <a:r>
                        <a:rPr lang="en-US" altLang="ja-JP" sz="1800" dirty="0" smtClean="0"/>
                        <a:t>TOKIO</a:t>
                      </a:r>
                    </a:p>
                  </a:txBody>
                  <a:tcPr/>
                </a:tc>
              </a:tr>
              <a:tr h="4680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t>グラフ合成手法</a:t>
                      </a:r>
                    </a:p>
                  </a:txBody>
                  <a:tcPr/>
                </a:tc>
                <a:tc>
                  <a:txBody>
                    <a:bodyPr/>
                    <a:lstStyle/>
                    <a:p>
                      <a:pPr algn="ctr"/>
                      <a:r>
                        <a:rPr kumimoji="1" lang="en-US" altLang="ja-JP" dirty="0" smtClean="0"/>
                        <a:t>0.12</a:t>
                      </a:r>
                      <a:endParaRPr kumimoji="1" lang="ja-JP" altLang="en-US" dirty="0"/>
                    </a:p>
                  </a:txBody>
                  <a:tcPr/>
                </a:tc>
                <a:tc>
                  <a:txBody>
                    <a:bodyPr/>
                    <a:lstStyle/>
                    <a:p>
                      <a:pPr algn="ctr"/>
                      <a:r>
                        <a:rPr kumimoji="1" lang="en-US" altLang="ja-JP" dirty="0" smtClean="0"/>
                        <a:t>0.33</a:t>
                      </a:r>
                      <a:endParaRPr kumimoji="1" lang="ja-JP" altLang="en-US" dirty="0"/>
                    </a:p>
                  </a:txBody>
                  <a:tcPr/>
                </a:tc>
                <a:tc>
                  <a:txBody>
                    <a:bodyPr/>
                    <a:lstStyle/>
                    <a:p>
                      <a:pPr algn="ctr"/>
                      <a:r>
                        <a:rPr kumimoji="1" lang="en-US" altLang="ja-JP" dirty="0" smtClean="0"/>
                        <a:t>0.35</a:t>
                      </a:r>
                      <a:endParaRPr kumimoji="1" lang="ja-JP" altLang="en-US" dirty="0"/>
                    </a:p>
                  </a:txBody>
                  <a:tcPr/>
                </a:tc>
                <a:tc>
                  <a:txBody>
                    <a:bodyPr/>
                    <a:lstStyle/>
                    <a:p>
                      <a:pPr algn="ctr"/>
                      <a:r>
                        <a:rPr kumimoji="1" lang="en-US" altLang="ja-JP" dirty="0" smtClean="0"/>
                        <a:t>0.23</a:t>
                      </a:r>
                      <a:endParaRPr kumimoji="1" lang="ja-JP" altLang="en-US" dirty="0"/>
                    </a:p>
                  </a:txBody>
                  <a:tcPr/>
                </a:tc>
                <a:tc>
                  <a:txBody>
                    <a:bodyPr/>
                    <a:lstStyle/>
                    <a:p>
                      <a:pPr algn="ctr"/>
                      <a:r>
                        <a:rPr kumimoji="1" lang="en-US" altLang="ja-JP" dirty="0" smtClean="0"/>
                        <a:t>0.23</a:t>
                      </a:r>
                      <a:endParaRPr kumimoji="1" lang="ja-JP" altLang="en-US" dirty="0"/>
                    </a:p>
                  </a:txBody>
                  <a:tcPr/>
                </a:tc>
              </a:tr>
              <a:tr h="4680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t>意外度合成手法</a:t>
                      </a:r>
                      <a:r>
                        <a:rPr kumimoji="1" lang="en-US" altLang="ja-JP" sz="1200" b="1" dirty="0" err="1" smtClean="0"/>
                        <a:t>avg</a:t>
                      </a:r>
                      <a:endParaRPr kumimoji="1" lang="ja-JP" altLang="en-US" sz="1200" b="1" dirty="0" smtClean="0"/>
                    </a:p>
                  </a:txBody>
                  <a:tcPr/>
                </a:tc>
                <a:tc>
                  <a:txBody>
                    <a:bodyPr/>
                    <a:lstStyle/>
                    <a:p>
                      <a:pPr algn="ctr"/>
                      <a:r>
                        <a:rPr kumimoji="1" lang="en-US" altLang="ja-JP" dirty="0" smtClean="0"/>
                        <a:t>0.12</a:t>
                      </a:r>
                      <a:endParaRPr kumimoji="1" lang="ja-JP" altLang="en-US" dirty="0"/>
                    </a:p>
                  </a:txBody>
                  <a:tcPr/>
                </a:tc>
                <a:tc>
                  <a:txBody>
                    <a:bodyPr/>
                    <a:lstStyle/>
                    <a:p>
                      <a:pPr algn="ctr"/>
                      <a:r>
                        <a:rPr kumimoji="1" lang="en-US" altLang="ja-JP" dirty="0" smtClean="0"/>
                        <a:t>0.35</a:t>
                      </a:r>
                      <a:endParaRPr kumimoji="1" lang="ja-JP" altLang="en-US" dirty="0"/>
                    </a:p>
                  </a:txBody>
                  <a:tcPr/>
                </a:tc>
                <a:tc>
                  <a:txBody>
                    <a:bodyPr/>
                    <a:lstStyle/>
                    <a:p>
                      <a:pPr algn="ctr"/>
                      <a:r>
                        <a:rPr kumimoji="1" lang="en-US" altLang="ja-JP" dirty="0" smtClean="0"/>
                        <a:t>0.16</a:t>
                      </a:r>
                      <a:endParaRPr kumimoji="1" lang="ja-JP" altLang="en-US" dirty="0"/>
                    </a:p>
                  </a:txBody>
                  <a:tcPr/>
                </a:tc>
                <a:tc>
                  <a:txBody>
                    <a:bodyPr/>
                    <a:lstStyle/>
                    <a:p>
                      <a:pPr algn="ctr"/>
                      <a:r>
                        <a:rPr kumimoji="1" lang="en-US" altLang="ja-JP" dirty="0" smtClean="0"/>
                        <a:t>0.21</a:t>
                      </a:r>
                      <a:endParaRPr kumimoji="1" lang="ja-JP" altLang="en-US" dirty="0"/>
                    </a:p>
                  </a:txBody>
                  <a:tcPr/>
                </a:tc>
                <a:tc>
                  <a:txBody>
                    <a:bodyPr/>
                    <a:lstStyle/>
                    <a:p>
                      <a:pPr algn="ctr"/>
                      <a:r>
                        <a:rPr kumimoji="1" lang="en-US" altLang="ja-JP" dirty="0" smtClean="0"/>
                        <a:t>0.21</a:t>
                      </a:r>
                      <a:endParaRPr kumimoji="1" lang="ja-JP" altLang="en-US" dirty="0"/>
                    </a:p>
                  </a:txBody>
                  <a:tcPr/>
                </a:tc>
              </a:tr>
              <a:tr h="4680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t>意外度合成手法</a:t>
                      </a:r>
                      <a:r>
                        <a:rPr kumimoji="1" lang="en-US" altLang="ja-JP" sz="1200" b="1" dirty="0" smtClean="0"/>
                        <a:t>min</a:t>
                      </a:r>
                      <a:endParaRPr kumimoji="1" lang="ja-JP" altLang="en-US" sz="1200" b="1" dirty="0" smtClean="0"/>
                    </a:p>
                  </a:txBody>
                  <a:tcPr/>
                </a:tc>
                <a:tc>
                  <a:txBody>
                    <a:bodyPr/>
                    <a:lstStyle/>
                    <a:p>
                      <a:pPr algn="ctr"/>
                      <a:r>
                        <a:rPr kumimoji="1" lang="en-US" altLang="ja-JP" dirty="0" smtClean="0"/>
                        <a:t>0.12</a:t>
                      </a:r>
                      <a:endParaRPr kumimoji="1" lang="ja-JP" altLang="en-US" dirty="0"/>
                    </a:p>
                  </a:txBody>
                  <a:tcPr/>
                </a:tc>
                <a:tc>
                  <a:txBody>
                    <a:bodyPr/>
                    <a:lstStyle/>
                    <a:p>
                      <a:pPr algn="ctr"/>
                      <a:r>
                        <a:rPr kumimoji="1" lang="en-US" altLang="ja-JP" dirty="0" smtClean="0"/>
                        <a:t>0.31</a:t>
                      </a:r>
                      <a:endParaRPr kumimoji="1" lang="ja-JP" altLang="en-US" dirty="0"/>
                    </a:p>
                  </a:txBody>
                  <a:tcPr/>
                </a:tc>
                <a:tc>
                  <a:txBody>
                    <a:bodyPr/>
                    <a:lstStyle/>
                    <a:p>
                      <a:pPr algn="ctr"/>
                      <a:r>
                        <a:rPr kumimoji="1" lang="en-US" altLang="ja-JP" dirty="0" smtClean="0"/>
                        <a:t>0.16</a:t>
                      </a:r>
                      <a:endParaRPr kumimoji="1" lang="ja-JP" altLang="en-US" dirty="0"/>
                    </a:p>
                  </a:txBody>
                  <a:tcPr/>
                </a:tc>
                <a:tc>
                  <a:txBody>
                    <a:bodyPr/>
                    <a:lstStyle/>
                    <a:p>
                      <a:pPr algn="ctr"/>
                      <a:r>
                        <a:rPr kumimoji="1" lang="en-US" altLang="ja-JP" dirty="0" smtClean="0"/>
                        <a:t>0.21</a:t>
                      </a:r>
                      <a:endParaRPr kumimoji="1" lang="ja-JP" altLang="en-US" dirty="0"/>
                    </a:p>
                  </a:txBody>
                  <a:tcPr/>
                </a:tc>
                <a:tc>
                  <a:txBody>
                    <a:bodyPr/>
                    <a:lstStyle/>
                    <a:p>
                      <a:pPr algn="ctr"/>
                      <a:r>
                        <a:rPr kumimoji="1" lang="en-US" altLang="ja-JP" dirty="0" smtClean="0"/>
                        <a:t>0.21</a:t>
                      </a:r>
                      <a:endParaRPr kumimoji="1" lang="ja-JP" altLang="en-US" dirty="0"/>
                    </a:p>
                  </a:txBody>
                  <a:tcPr/>
                </a:tc>
              </a:tr>
            </a:tbl>
          </a:graphicData>
        </a:graphic>
      </p:graphicFrame>
      <p:sp>
        <p:nvSpPr>
          <p:cNvPr id="6" name="正方形/長方形 5"/>
          <p:cNvSpPr/>
          <p:nvPr/>
        </p:nvSpPr>
        <p:spPr>
          <a:xfrm>
            <a:off x="179804" y="1644528"/>
            <a:ext cx="2016224" cy="416575"/>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dirty="0"/>
              <a:t>p</a:t>
            </a:r>
            <a:r>
              <a:rPr kumimoji="1" lang="en-US" altLang="ja-JP" dirty="0" smtClean="0"/>
              <a:t>recision @10</a:t>
            </a:r>
            <a:endParaRPr kumimoji="1" lang="ja-JP" altLang="en-US" dirty="0"/>
          </a:p>
        </p:txBody>
      </p:sp>
      <p:sp>
        <p:nvSpPr>
          <p:cNvPr id="7" name="正方形/長方形 6"/>
          <p:cNvSpPr/>
          <p:nvPr/>
        </p:nvSpPr>
        <p:spPr>
          <a:xfrm>
            <a:off x="175985" y="4303809"/>
            <a:ext cx="2217846" cy="416575"/>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ja-JP" dirty="0"/>
              <a:t>a</a:t>
            </a:r>
            <a:r>
              <a:rPr lang="en-US" altLang="ja-JP" dirty="0" smtClean="0"/>
              <a:t>verage precision</a:t>
            </a:r>
            <a:endParaRPr kumimoji="1" lang="ja-JP" altLang="en-US" dirty="0"/>
          </a:p>
        </p:txBody>
      </p:sp>
      <p:sp>
        <p:nvSpPr>
          <p:cNvPr id="10" name="フレーム 9"/>
          <p:cNvSpPr/>
          <p:nvPr/>
        </p:nvSpPr>
        <p:spPr>
          <a:xfrm>
            <a:off x="175985" y="3212976"/>
            <a:ext cx="8644487" cy="936104"/>
          </a:xfrm>
          <a:prstGeom prst="frame">
            <a:avLst>
              <a:gd name="adj1" fmla="val 592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1" name="フレーム 10"/>
          <p:cNvSpPr/>
          <p:nvPr/>
        </p:nvSpPr>
        <p:spPr>
          <a:xfrm>
            <a:off x="175984" y="2744924"/>
            <a:ext cx="8644487" cy="540060"/>
          </a:xfrm>
          <a:prstGeom prst="frame">
            <a:avLst>
              <a:gd name="adj1" fmla="val 592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2" name="テキスト ボックス 11"/>
          <p:cNvSpPr txBox="1"/>
          <p:nvPr/>
        </p:nvSpPr>
        <p:spPr>
          <a:xfrm>
            <a:off x="3923928" y="116632"/>
            <a:ext cx="4752528" cy="369332"/>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dirty="0" smtClean="0"/>
              <a:t>グラフ合成手法＞意外度合成手法</a:t>
            </a:r>
            <a:endParaRPr kumimoji="1" lang="ja-JP" altLang="en-US" dirty="0"/>
          </a:p>
        </p:txBody>
      </p:sp>
      <p:sp>
        <p:nvSpPr>
          <p:cNvPr id="13" name="フレーム 12"/>
          <p:cNvSpPr/>
          <p:nvPr/>
        </p:nvSpPr>
        <p:spPr>
          <a:xfrm>
            <a:off x="175983" y="5906763"/>
            <a:ext cx="8644487" cy="936104"/>
          </a:xfrm>
          <a:prstGeom prst="frame">
            <a:avLst>
              <a:gd name="adj1" fmla="val 592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4" name="テキスト ボックス 13"/>
          <p:cNvSpPr txBox="1"/>
          <p:nvPr/>
        </p:nvSpPr>
        <p:spPr>
          <a:xfrm>
            <a:off x="3923928" y="404664"/>
            <a:ext cx="4752528" cy="369332"/>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dirty="0" smtClean="0"/>
              <a:t>平均，最小の値は、ほぼ変化せず</a:t>
            </a:r>
            <a:endParaRPr kumimoji="1" lang="ja-JP" altLang="en-US" dirty="0"/>
          </a:p>
        </p:txBody>
      </p:sp>
      <p:sp>
        <p:nvSpPr>
          <p:cNvPr id="15" name="フレーム 14"/>
          <p:cNvSpPr/>
          <p:nvPr/>
        </p:nvSpPr>
        <p:spPr>
          <a:xfrm>
            <a:off x="2987824" y="2061103"/>
            <a:ext cx="1368152" cy="2087977"/>
          </a:xfrm>
          <a:prstGeom prst="frame">
            <a:avLst>
              <a:gd name="adj1" fmla="val 592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16" name="テキスト ボックス 15"/>
          <p:cNvSpPr txBox="1"/>
          <p:nvPr/>
        </p:nvSpPr>
        <p:spPr>
          <a:xfrm>
            <a:off x="3923928" y="692696"/>
            <a:ext cx="4752528" cy="369332"/>
          </a:xfrm>
          <a:prstGeom prst="rect">
            <a:avLst/>
          </a:prstGeom>
          <a:noFill/>
        </p:spPr>
        <p:txBody>
          <a:bodyPr wrap="square" rtlCol="0">
            <a:spAutoFit/>
          </a:bodyPr>
          <a:lstStyle/>
          <a:p>
            <a:pPr marL="285750" indent="-285750">
              <a:buFont typeface="Wingdings" panose="05000000000000000000" pitchFamily="2" charset="2"/>
              <a:buChar char="l"/>
            </a:pPr>
            <a:r>
              <a:rPr kumimoji="1" lang="ja-JP" altLang="en-US" dirty="0" smtClean="0"/>
              <a:t>カテゴリが狭いと精度が高い</a:t>
            </a:r>
            <a:endParaRPr kumimoji="1" lang="ja-JP" altLang="en-US" dirty="0"/>
          </a:p>
        </p:txBody>
      </p:sp>
    </p:spTree>
    <p:extLst>
      <p:ext uri="{BB962C8B-B14F-4D97-AF65-F5344CB8AC3E}">
        <p14:creationId xmlns:p14="http://schemas.microsoft.com/office/powerpoint/2010/main" val="28318055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動画検索</a:t>
            </a:r>
            <a:endParaRPr kumimoji="1" lang="ja-JP" altLang="en-US" dirty="0"/>
          </a:p>
        </p:txBody>
      </p:sp>
      <p:sp>
        <p:nvSpPr>
          <p:cNvPr id="3" name="コンテンツ プレースホルダー 2"/>
          <p:cNvSpPr>
            <a:spLocks noGrp="1"/>
          </p:cNvSpPr>
          <p:nvPr>
            <p:ph sz="quarter" idx="1"/>
          </p:nvPr>
        </p:nvSpPr>
        <p:spPr>
          <a:xfrm>
            <a:off x="457200" y="1600200"/>
            <a:ext cx="7643192" cy="4925144"/>
          </a:xfrm>
        </p:spPr>
        <p:txBody>
          <a:bodyPr/>
          <a:lstStyle/>
          <a:p>
            <a:r>
              <a:rPr lang="ja-JP" altLang="en-US" dirty="0"/>
              <a:t>提案</a:t>
            </a:r>
            <a:r>
              <a:rPr lang="ja-JP" altLang="en-US" dirty="0" smtClean="0"/>
              <a:t>手法で求められた関連語の意外度が上位である語を持つ動画を意外な動画とみなす。</a:t>
            </a:r>
            <a:endParaRPr lang="en-US" altLang="ja-JP" dirty="0" smtClean="0"/>
          </a:p>
          <a:p>
            <a:endParaRPr lang="en-US" altLang="ja-JP" dirty="0" smtClean="0"/>
          </a:p>
          <a:p>
            <a:r>
              <a:rPr kumimoji="1" lang="ja-JP" altLang="en-US" dirty="0" smtClean="0"/>
              <a:t>ニコニコ動画のタグが</a:t>
            </a:r>
            <a:r>
              <a:rPr kumimoji="1" lang="en-US" altLang="ja-JP" dirty="0" err="1" smtClean="0"/>
              <a:t>wikipedia</a:t>
            </a:r>
            <a:r>
              <a:rPr kumimoji="1" lang="ja-JP" altLang="en-US" dirty="0" smtClean="0"/>
              <a:t>上に存在しない</a:t>
            </a:r>
            <a:r>
              <a:rPr lang="ja-JP" altLang="en-US" dirty="0" smtClean="0"/>
              <a:t>語の場合、意外度を評価することができない。</a:t>
            </a:r>
            <a:endParaRPr lang="en-US" altLang="ja-JP" dirty="0" smtClean="0"/>
          </a:p>
          <a:p>
            <a:endParaRPr kumimoji="1" lang="en-US" altLang="ja-JP" dirty="0"/>
          </a:p>
          <a:p>
            <a:endParaRPr kumimoji="1" lang="ja-JP" altLang="en-US" dirty="0"/>
          </a:p>
        </p:txBody>
      </p:sp>
    </p:spTree>
    <p:extLst>
      <p:ext uri="{BB962C8B-B14F-4D97-AF65-F5344CB8AC3E}">
        <p14:creationId xmlns:p14="http://schemas.microsoft.com/office/powerpoint/2010/main" val="34104066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7467600" cy="706090"/>
          </a:xfrm>
        </p:spPr>
        <p:txBody>
          <a:bodyPr/>
          <a:lstStyle/>
          <a:p>
            <a:r>
              <a:rPr lang="ja-JP" altLang="en-US" dirty="0" smtClean="0"/>
              <a:t>まとめ・今後の課題</a:t>
            </a:r>
            <a:endParaRPr kumimoji="1" lang="ja-JP" altLang="en-US" dirty="0"/>
          </a:p>
        </p:txBody>
      </p:sp>
      <p:sp>
        <p:nvSpPr>
          <p:cNvPr id="3" name="コンテンツ プレースホルダー 2"/>
          <p:cNvSpPr>
            <a:spLocks noGrp="1"/>
          </p:cNvSpPr>
          <p:nvPr>
            <p:ph sz="quarter" idx="1"/>
          </p:nvPr>
        </p:nvSpPr>
        <p:spPr>
          <a:xfrm>
            <a:off x="467544" y="1052736"/>
            <a:ext cx="7467600" cy="5616624"/>
          </a:xfrm>
        </p:spPr>
        <p:txBody>
          <a:bodyPr>
            <a:normAutofit/>
          </a:bodyPr>
          <a:lstStyle/>
          <a:p>
            <a:pPr marL="0" indent="0">
              <a:buNone/>
            </a:pPr>
            <a:r>
              <a:rPr lang="en-US" altLang="ja-JP" dirty="0" smtClean="0"/>
              <a:t>---</a:t>
            </a:r>
            <a:r>
              <a:rPr lang="ja-JP" altLang="en-US" dirty="0" smtClean="0"/>
              <a:t>まとめ</a:t>
            </a:r>
            <a:r>
              <a:rPr lang="en-US" altLang="ja-JP" dirty="0" smtClean="0"/>
              <a:t>---</a:t>
            </a:r>
          </a:p>
          <a:p>
            <a:r>
              <a:rPr lang="ja-JP" altLang="en-US" dirty="0" smtClean="0"/>
              <a:t>意外度評価の単語集合への拡張</a:t>
            </a:r>
            <a:endParaRPr lang="en-US" altLang="ja-JP" dirty="0" smtClean="0"/>
          </a:p>
          <a:p>
            <a:endParaRPr lang="en-US" altLang="ja-JP" dirty="0"/>
          </a:p>
          <a:p>
            <a:pPr marL="0" indent="0">
              <a:buNone/>
            </a:pPr>
            <a:r>
              <a:rPr lang="en-US" altLang="ja-JP" dirty="0" smtClean="0"/>
              <a:t>---</a:t>
            </a:r>
            <a:r>
              <a:rPr lang="ja-JP" altLang="en-US" dirty="0" smtClean="0"/>
              <a:t>今後の課題</a:t>
            </a:r>
            <a:r>
              <a:rPr lang="en-US" altLang="ja-JP" dirty="0" smtClean="0"/>
              <a:t>---</a:t>
            </a:r>
          </a:p>
          <a:p>
            <a:r>
              <a:rPr lang="ja-JP" altLang="en-US" dirty="0" smtClean="0"/>
              <a:t>関連語の意外度を評価する際、クエリの上位語の関連語も意外度評価の</a:t>
            </a:r>
            <a:r>
              <a:rPr lang="ja-JP" altLang="en-US" dirty="0"/>
              <a:t>対象</a:t>
            </a:r>
            <a:r>
              <a:rPr lang="ja-JP" altLang="en-US" dirty="0" smtClean="0"/>
              <a:t>にする。</a:t>
            </a:r>
            <a:endParaRPr lang="en-US" altLang="ja-JP" dirty="0" smtClean="0"/>
          </a:p>
          <a:p>
            <a:pPr marL="0" indent="0">
              <a:buNone/>
            </a:pPr>
            <a:r>
              <a:rPr lang="ja-JP" altLang="en-US" dirty="0" smtClean="0"/>
              <a:t>　　　　</a:t>
            </a:r>
            <a:r>
              <a:rPr lang="ja-JP" altLang="en-US" dirty="0"/>
              <a:t>→精度が上がったので</a:t>
            </a:r>
            <a:r>
              <a:rPr lang="ja-JP" altLang="en-US" dirty="0" smtClean="0"/>
              <a:t>は？</a:t>
            </a:r>
            <a:endParaRPr lang="en-US" altLang="ja-JP" dirty="0" smtClean="0"/>
          </a:p>
          <a:p>
            <a:pPr marL="0" indent="0">
              <a:buNone/>
            </a:pPr>
            <a:endParaRPr lang="en-US" altLang="ja-JP" dirty="0" smtClean="0"/>
          </a:p>
          <a:p>
            <a:r>
              <a:rPr lang="ja-JP" altLang="en-US" dirty="0" smtClean="0"/>
              <a:t>ニコニコ</a:t>
            </a:r>
            <a:r>
              <a:rPr lang="ja-JP" altLang="en-US" dirty="0"/>
              <a:t>のオントロジーを用いる</a:t>
            </a:r>
            <a:endParaRPr lang="en-US" altLang="ja-JP" dirty="0"/>
          </a:p>
          <a:p>
            <a:pPr marL="0" indent="0">
              <a:buNone/>
            </a:pPr>
            <a:r>
              <a:rPr lang="ja-JP" altLang="en-US" dirty="0"/>
              <a:t>　　　　→動画検索の精度が上がるのでは？</a:t>
            </a:r>
            <a:endParaRPr lang="en-US" altLang="ja-JP" dirty="0"/>
          </a:p>
          <a:p>
            <a:pPr marL="0" indent="0">
              <a:buNone/>
            </a:pPr>
            <a:endParaRPr lang="en-US" altLang="ja-JP" dirty="0"/>
          </a:p>
          <a:p>
            <a:r>
              <a:rPr lang="ja-JP" altLang="en-US" dirty="0"/>
              <a:t>具体的</a:t>
            </a:r>
            <a:r>
              <a:rPr lang="ja-JP" altLang="en-US" dirty="0" smtClean="0"/>
              <a:t>なツール開発を行う</a:t>
            </a:r>
            <a:endParaRPr lang="en-US" altLang="ja-JP" dirty="0" smtClean="0"/>
          </a:p>
          <a:p>
            <a:endParaRPr lang="en-US" altLang="ja-JP" dirty="0" smtClean="0"/>
          </a:p>
        </p:txBody>
      </p:sp>
    </p:spTree>
    <p:extLst>
      <p:ext uri="{BB962C8B-B14F-4D97-AF65-F5344CB8AC3E}">
        <p14:creationId xmlns:p14="http://schemas.microsoft.com/office/powerpoint/2010/main" val="5027009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グループ化 4"/>
          <p:cNvGrpSpPr/>
          <p:nvPr/>
        </p:nvGrpSpPr>
        <p:grpSpPr>
          <a:xfrm>
            <a:off x="229455" y="1149152"/>
            <a:ext cx="2614353" cy="1656184"/>
            <a:chOff x="467544" y="1986068"/>
            <a:chExt cx="2393032" cy="1498599"/>
          </a:xfrm>
        </p:grpSpPr>
        <p:sp>
          <p:nvSpPr>
            <p:cNvPr id="3" name="正方形/長方形 2"/>
            <p:cNvSpPr/>
            <p:nvPr/>
          </p:nvSpPr>
          <p:spPr>
            <a:xfrm>
              <a:off x="467544" y="1986068"/>
              <a:ext cx="2393032" cy="1498599"/>
            </a:xfrm>
            <a:prstGeom prst="rect">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kumimoji="1" lang="ja-JP" altLang="en-US"/>
            </a:p>
          </p:txBody>
        </p:sp>
        <p:pic>
          <p:nvPicPr>
            <p:cNvPr id="1026" name="Picture 2" descr="C:\Users\山本広大\Desktop\gazou\gazou2.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986068"/>
              <a:ext cx="2393032" cy="149859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grpSp>
      <p:sp>
        <p:nvSpPr>
          <p:cNvPr id="4" name="タイトル 3"/>
          <p:cNvSpPr>
            <a:spLocks noGrp="1"/>
          </p:cNvSpPr>
          <p:nvPr>
            <p:ph type="title"/>
          </p:nvPr>
        </p:nvSpPr>
        <p:spPr>
          <a:xfrm>
            <a:off x="457200" y="274638"/>
            <a:ext cx="7467600" cy="706090"/>
          </a:xfrm>
        </p:spPr>
        <p:txBody>
          <a:bodyPr/>
          <a:lstStyle/>
          <a:p>
            <a:r>
              <a:rPr lang="ja-JP" altLang="en-US" dirty="0"/>
              <a:t>研究背景</a:t>
            </a:r>
            <a:endParaRPr kumimoji="1" lang="ja-JP" altLang="en-US" dirty="0"/>
          </a:p>
        </p:txBody>
      </p:sp>
      <p:sp>
        <p:nvSpPr>
          <p:cNvPr id="7" name="上矢印 6"/>
          <p:cNvSpPr/>
          <p:nvPr/>
        </p:nvSpPr>
        <p:spPr>
          <a:xfrm rot="5400000">
            <a:off x="3256112" y="971608"/>
            <a:ext cx="1224136" cy="181844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上矢印 7"/>
          <p:cNvSpPr/>
          <p:nvPr/>
        </p:nvSpPr>
        <p:spPr>
          <a:xfrm rot="8123323">
            <a:off x="3106428" y="2977710"/>
            <a:ext cx="1224136" cy="161791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1" name="表 10"/>
          <p:cNvGraphicFramePr>
            <a:graphicFrameLocks noGrp="1"/>
          </p:cNvGraphicFramePr>
          <p:nvPr>
            <p:extLst>
              <p:ext uri="{D42A27DB-BD31-4B8C-83A1-F6EECF244321}">
                <p14:modId xmlns:p14="http://schemas.microsoft.com/office/powerpoint/2010/main" val="1207540423"/>
              </p:ext>
            </p:extLst>
          </p:nvPr>
        </p:nvGraphicFramePr>
        <p:xfrm>
          <a:off x="4372388" y="5949281"/>
          <a:ext cx="3024340" cy="365760"/>
        </p:xfrm>
        <a:graphic>
          <a:graphicData uri="http://schemas.openxmlformats.org/drawingml/2006/table">
            <a:tbl>
              <a:tblPr firstRow="1" bandRow="1">
                <a:tableStyleId>{F5AB1C69-6EDB-4FF4-983F-18BD219EF322}</a:tableStyleId>
              </a:tblPr>
              <a:tblGrid>
                <a:gridCol w="604868"/>
                <a:gridCol w="604868"/>
                <a:gridCol w="604868"/>
                <a:gridCol w="604868"/>
                <a:gridCol w="604868"/>
              </a:tblGrid>
              <a:tr h="139040">
                <a:tc>
                  <a:txBody>
                    <a:bodyPr/>
                    <a:lstStyle/>
                    <a:p>
                      <a:r>
                        <a:rPr kumimoji="1" lang="ja-JP" altLang="en-US" dirty="0" smtClean="0"/>
                        <a:t>タグ</a:t>
                      </a:r>
                      <a:endParaRPr kumimoji="1" lang="ja-JP" altLang="en-US" dirty="0"/>
                    </a:p>
                  </a:txBody>
                  <a:tcPr/>
                </a:tc>
                <a:tc>
                  <a:txBody>
                    <a:bodyPr/>
                    <a:lstStyle/>
                    <a:p>
                      <a:r>
                        <a:rPr kumimoji="1" lang="ja-JP" altLang="en-US" dirty="0" smtClean="0"/>
                        <a:t>タグ</a:t>
                      </a:r>
                      <a:endParaRPr kumimoji="1" lang="ja-JP" altLang="en-US" dirty="0"/>
                    </a:p>
                  </a:txBody>
                  <a:tcPr/>
                </a:tc>
                <a:tc>
                  <a:txBody>
                    <a:bodyPr/>
                    <a:lstStyle/>
                    <a:p>
                      <a:r>
                        <a:rPr kumimoji="1" lang="en-US" altLang="ja-JP" dirty="0" smtClean="0"/>
                        <a:t>…</a:t>
                      </a:r>
                      <a:endParaRPr kumimoji="1" lang="ja-JP" altLang="en-US" dirty="0"/>
                    </a:p>
                  </a:txBody>
                  <a:tcPr/>
                </a:tc>
                <a:tc>
                  <a:txBody>
                    <a:bodyPr/>
                    <a:lstStyle/>
                    <a:p>
                      <a:r>
                        <a:rPr kumimoji="1" lang="ja-JP" altLang="en-US" dirty="0" smtClean="0"/>
                        <a:t>タグ</a:t>
                      </a:r>
                      <a:endParaRPr kumimoji="1" lang="ja-JP" altLang="en-US" dirty="0"/>
                    </a:p>
                  </a:txBody>
                  <a:tcPr/>
                </a:tc>
                <a:tc>
                  <a:txBody>
                    <a:bodyPr/>
                    <a:lstStyle/>
                    <a:p>
                      <a:r>
                        <a:rPr kumimoji="1" lang="ja-JP" altLang="en-US" dirty="0" smtClean="0"/>
                        <a:t>タグ</a:t>
                      </a:r>
                      <a:endParaRPr kumimoji="1" lang="ja-JP" altLang="en-US" dirty="0"/>
                    </a:p>
                  </a:txBody>
                  <a:tcPr/>
                </a:tc>
              </a:tr>
            </a:tbl>
          </a:graphicData>
        </a:graphic>
      </p:graphicFrame>
      <p:graphicFrame>
        <p:nvGraphicFramePr>
          <p:cNvPr id="16" name="表 15"/>
          <p:cNvGraphicFramePr>
            <a:graphicFrameLocks noGrp="1"/>
          </p:cNvGraphicFramePr>
          <p:nvPr>
            <p:extLst>
              <p:ext uri="{D42A27DB-BD31-4B8C-83A1-F6EECF244321}">
                <p14:modId xmlns:p14="http://schemas.microsoft.com/office/powerpoint/2010/main" val="809825693"/>
              </p:ext>
            </p:extLst>
          </p:nvPr>
        </p:nvGraphicFramePr>
        <p:xfrm>
          <a:off x="179514" y="2874796"/>
          <a:ext cx="2736300" cy="482195"/>
        </p:xfrm>
        <a:graphic>
          <a:graphicData uri="http://schemas.openxmlformats.org/drawingml/2006/table">
            <a:tbl>
              <a:tblPr firstRow="1" bandRow="1">
                <a:tableStyleId>{F5AB1C69-6EDB-4FF4-983F-18BD219EF322}</a:tableStyleId>
              </a:tblPr>
              <a:tblGrid>
                <a:gridCol w="547260"/>
                <a:gridCol w="547260"/>
                <a:gridCol w="547260"/>
                <a:gridCol w="547260"/>
                <a:gridCol w="547260"/>
              </a:tblGrid>
              <a:tr h="482195">
                <a:tc>
                  <a:txBody>
                    <a:bodyPr/>
                    <a:lstStyle/>
                    <a:p>
                      <a:r>
                        <a:rPr kumimoji="1" lang="ja-JP" altLang="en-US" sz="1600" dirty="0" smtClean="0"/>
                        <a:t>タグ</a:t>
                      </a:r>
                      <a:endParaRPr kumimoji="1" lang="ja-JP" altLang="en-US" sz="1600" dirty="0"/>
                    </a:p>
                  </a:txBody>
                  <a:tcPr/>
                </a:tc>
                <a:tc>
                  <a:txBody>
                    <a:bodyPr/>
                    <a:lstStyle/>
                    <a:p>
                      <a:r>
                        <a:rPr kumimoji="1" lang="ja-JP" altLang="en-US" sz="1600" dirty="0" smtClean="0"/>
                        <a:t>タグ</a:t>
                      </a:r>
                      <a:endParaRPr kumimoji="1" lang="ja-JP" altLang="en-US" sz="1600" dirty="0"/>
                    </a:p>
                  </a:txBody>
                  <a:tcPr/>
                </a:tc>
                <a:tc>
                  <a:txBody>
                    <a:bodyPr/>
                    <a:lstStyle/>
                    <a:p>
                      <a:r>
                        <a:rPr kumimoji="1" lang="en-US" altLang="ja-JP" sz="1600" dirty="0" smtClean="0"/>
                        <a:t>…</a:t>
                      </a:r>
                      <a:endParaRPr kumimoji="1" lang="ja-JP" altLang="en-US" sz="1600" dirty="0"/>
                    </a:p>
                  </a:txBody>
                  <a:tcPr/>
                </a:tc>
                <a:tc>
                  <a:txBody>
                    <a:bodyPr/>
                    <a:lstStyle/>
                    <a:p>
                      <a:r>
                        <a:rPr kumimoji="1" lang="ja-JP" altLang="en-US" sz="1600" dirty="0" smtClean="0"/>
                        <a:t>タグ</a:t>
                      </a:r>
                      <a:endParaRPr kumimoji="1" lang="ja-JP" altLang="en-US" sz="1600" dirty="0"/>
                    </a:p>
                  </a:txBody>
                  <a:tcPr/>
                </a:tc>
                <a:tc>
                  <a:txBody>
                    <a:bodyPr/>
                    <a:lstStyle/>
                    <a:p>
                      <a:r>
                        <a:rPr kumimoji="1" lang="ja-JP" altLang="en-US" sz="1600" dirty="0" smtClean="0"/>
                        <a:t>タグ</a:t>
                      </a:r>
                      <a:endParaRPr kumimoji="1" lang="ja-JP" altLang="en-US" sz="1600" dirty="0"/>
                    </a:p>
                  </a:txBody>
                  <a:tcPr/>
                </a:tc>
              </a:tr>
            </a:tbl>
          </a:graphicData>
        </a:graphic>
      </p:graphicFrame>
      <p:sp>
        <p:nvSpPr>
          <p:cNvPr id="12" name="円/楕円 11"/>
          <p:cNvSpPr/>
          <p:nvPr/>
        </p:nvSpPr>
        <p:spPr>
          <a:xfrm>
            <a:off x="7380312" y="79061"/>
            <a:ext cx="1440160" cy="3024336"/>
          </a:xfrm>
          <a:prstGeom prst="ellipse">
            <a:avLst/>
          </a:prstGeom>
        </p:spPr>
        <p:style>
          <a:lnRef idx="2">
            <a:schemeClr val="accent1"/>
          </a:lnRef>
          <a:fillRef idx="1">
            <a:schemeClr val="lt1"/>
          </a:fillRef>
          <a:effectRef idx="0">
            <a:schemeClr val="accent1"/>
          </a:effectRef>
          <a:fontRef idx="minor">
            <a:schemeClr val="dk1"/>
          </a:fontRef>
        </p:style>
        <p:txBody>
          <a:bodyPr vert="eaVert" rtlCol="0" anchor="ctr"/>
          <a:lstStyle/>
          <a:p>
            <a:pPr algn="ctr"/>
            <a:r>
              <a:rPr kumimoji="1" lang="ja-JP" altLang="en-US" sz="2000" b="1" dirty="0" smtClean="0"/>
              <a:t>あたりまえの動画</a:t>
            </a:r>
            <a:endParaRPr kumimoji="1" lang="ja-JP" altLang="en-US" sz="2000" b="1" dirty="0"/>
          </a:p>
        </p:txBody>
      </p:sp>
      <p:sp>
        <p:nvSpPr>
          <p:cNvPr id="18" name="円/楕円 17"/>
          <p:cNvSpPr/>
          <p:nvPr/>
        </p:nvSpPr>
        <p:spPr>
          <a:xfrm>
            <a:off x="7336014" y="3717032"/>
            <a:ext cx="1440160" cy="3024336"/>
          </a:xfrm>
          <a:prstGeom prst="ellipse">
            <a:avLst/>
          </a:prstGeom>
        </p:spPr>
        <p:style>
          <a:lnRef idx="2">
            <a:schemeClr val="accent1"/>
          </a:lnRef>
          <a:fillRef idx="1">
            <a:schemeClr val="lt1"/>
          </a:fillRef>
          <a:effectRef idx="0">
            <a:schemeClr val="accent1"/>
          </a:effectRef>
          <a:fontRef idx="minor">
            <a:schemeClr val="dk1"/>
          </a:fontRef>
        </p:style>
        <p:txBody>
          <a:bodyPr vert="eaVert" rtlCol="0" anchor="ctr"/>
          <a:lstStyle/>
          <a:p>
            <a:pPr algn="ctr"/>
            <a:r>
              <a:rPr kumimoji="1" lang="ja-JP" altLang="en-US" sz="2000" b="1" dirty="0" smtClean="0"/>
              <a:t>意外性のある動画</a:t>
            </a:r>
            <a:endParaRPr kumimoji="1" lang="ja-JP" altLang="en-US" sz="2000" b="1" dirty="0"/>
          </a:p>
        </p:txBody>
      </p:sp>
      <p:cxnSp>
        <p:nvCxnSpPr>
          <p:cNvPr id="15" name="カギ線コネクタ 14"/>
          <p:cNvCxnSpPr>
            <a:stCxn id="16" idx="2"/>
            <a:endCxn id="11" idx="1"/>
          </p:cNvCxnSpPr>
          <p:nvPr/>
        </p:nvCxnSpPr>
        <p:spPr>
          <a:xfrm rot="16200000" flipH="1">
            <a:off x="1572441" y="3332214"/>
            <a:ext cx="2775170" cy="2824724"/>
          </a:xfrm>
          <a:prstGeom prst="bentConnector2">
            <a:avLst/>
          </a:prstGeom>
          <a:ln>
            <a:tailEnd type="arrow"/>
          </a:ln>
        </p:spPr>
        <p:style>
          <a:lnRef idx="3">
            <a:schemeClr val="accent2"/>
          </a:lnRef>
          <a:fillRef idx="0">
            <a:schemeClr val="accent2"/>
          </a:fillRef>
          <a:effectRef idx="2">
            <a:schemeClr val="accent2"/>
          </a:effectRef>
          <a:fontRef idx="minor">
            <a:schemeClr val="tx1"/>
          </a:fontRef>
        </p:style>
      </p:cxnSp>
      <p:sp>
        <p:nvSpPr>
          <p:cNvPr id="19" name="テキスト ボックス 18"/>
          <p:cNvSpPr txBox="1"/>
          <p:nvPr/>
        </p:nvSpPr>
        <p:spPr>
          <a:xfrm>
            <a:off x="1683550" y="6132161"/>
            <a:ext cx="2320516" cy="369332"/>
          </a:xfrm>
          <a:prstGeom prst="rect">
            <a:avLst/>
          </a:prstGeom>
          <a:noFill/>
        </p:spPr>
        <p:txBody>
          <a:bodyPr wrap="square" rtlCol="0">
            <a:spAutoFit/>
          </a:bodyPr>
          <a:lstStyle/>
          <a:p>
            <a:r>
              <a:rPr kumimoji="1" lang="ja-JP" altLang="en-US" dirty="0" smtClean="0"/>
              <a:t>タグ間の意外性を図る</a:t>
            </a:r>
            <a:endParaRPr kumimoji="1" lang="ja-JP" altLang="en-US" dirty="0"/>
          </a:p>
        </p:txBody>
      </p:sp>
      <p:grpSp>
        <p:nvGrpSpPr>
          <p:cNvPr id="17" name="グループ化 16"/>
          <p:cNvGrpSpPr/>
          <p:nvPr/>
        </p:nvGrpSpPr>
        <p:grpSpPr>
          <a:xfrm>
            <a:off x="5889230" y="65591"/>
            <a:ext cx="876834" cy="1635217"/>
            <a:chOff x="6458390" y="2745972"/>
            <a:chExt cx="876834" cy="1635217"/>
          </a:xfrm>
        </p:grpSpPr>
        <p:grpSp>
          <p:nvGrpSpPr>
            <p:cNvPr id="20" name="グループ化 19"/>
            <p:cNvGrpSpPr/>
            <p:nvPr/>
          </p:nvGrpSpPr>
          <p:grpSpPr>
            <a:xfrm>
              <a:off x="6458390" y="2745972"/>
              <a:ext cx="876834" cy="1635217"/>
              <a:chOff x="2860278" y="2750962"/>
              <a:chExt cx="876834" cy="1635217"/>
            </a:xfrm>
          </p:grpSpPr>
          <p:sp>
            <p:nvSpPr>
              <p:cNvPr id="24" name="Oval 37"/>
              <p:cNvSpPr>
                <a:spLocks noChangeArrowheads="1"/>
              </p:cNvSpPr>
              <p:nvPr/>
            </p:nvSpPr>
            <p:spPr bwMode="auto">
              <a:xfrm>
                <a:off x="3037622" y="2773694"/>
                <a:ext cx="524281" cy="577808"/>
              </a:xfrm>
              <a:prstGeom prst="ellipse">
                <a:avLst/>
              </a:prstGeom>
              <a:solidFill>
                <a:schemeClr val="tx1"/>
              </a:solidFill>
              <a:ln>
                <a:noFill/>
              </a:ln>
              <a:effectLs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25" name="Oval 31"/>
              <p:cNvSpPr>
                <a:spLocks noChangeArrowheads="1"/>
              </p:cNvSpPr>
              <p:nvPr/>
            </p:nvSpPr>
            <p:spPr bwMode="auto">
              <a:xfrm>
                <a:off x="3427267" y="3036457"/>
                <a:ext cx="159501" cy="179875"/>
              </a:xfrm>
              <a:prstGeom prst="ellipse">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26" name="Oval 32"/>
              <p:cNvSpPr>
                <a:spLocks noChangeArrowheads="1"/>
              </p:cNvSpPr>
              <p:nvPr/>
            </p:nvSpPr>
            <p:spPr bwMode="auto">
              <a:xfrm>
                <a:off x="3017440" y="3036457"/>
                <a:ext cx="159501" cy="179875"/>
              </a:xfrm>
              <a:prstGeom prst="ellipse">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27" name="Oval 31"/>
              <p:cNvSpPr>
                <a:spLocks noChangeArrowheads="1"/>
              </p:cNvSpPr>
              <p:nvPr/>
            </p:nvSpPr>
            <p:spPr bwMode="auto">
              <a:xfrm>
                <a:off x="3455200" y="3069628"/>
                <a:ext cx="103634" cy="113533"/>
              </a:xfrm>
              <a:prstGeom prst="ellipse">
                <a:avLst/>
              </a:prstGeom>
              <a:solidFill>
                <a:srgbClr val="FFC000"/>
              </a:solidFill>
              <a:ln>
                <a:noFill/>
              </a:ln>
              <a:effectLs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28" name="Oval 32"/>
              <p:cNvSpPr>
                <a:spLocks noChangeArrowheads="1"/>
              </p:cNvSpPr>
              <p:nvPr/>
            </p:nvSpPr>
            <p:spPr bwMode="auto">
              <a:xfrm>
                <a:off x="3045373" y="3069628"/>
                <a:ext cx="103634" cy="113533"/>
              </a:xfrm>
              <a:prstGeom prst="ellipse">
                <a:avLst/>
              </a:prstGeom>
              <a:solidFill>
                <a:srgbClr val="FFC000"/>
              </a:solidFill>
              <a:ln>
                <a:noFill/>
              </a:ln>
              <a:effectLs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29" name="Rectangle 33"/>
              <p:cNvSpPr>
                <a:spLocks noChangeArrowheads="1"/>
              </p:cNvSpPr>
              <p:nvPr/>
            </p:nvSpPr>
            <p:spPr bwMode="auto">
              <a:xfrm>
                <a:off x="3089467" y="3996010"/>
                <a:ext cx="179875" cy="210295"/>
              </a:xfrm>
              <a:prstGeom prst="rect">
                <a:avLst/>
              </a:prstGeom>
              <a:solidFill>
                <a:srgbClr val="333399"/>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30" name="Rectangle 34"/>
              <p:cNvSpPr>
                <a:spLocks noChangeArrowheads="1"/>
              </p:cNvSpPr>
              <p:nvPr/>
            </p:nvSpPr>
            <p:spPr bwMode="auto">
              <a:xfrm>
                <a:off x="3329521" y="3996010"/>
                <a:ext cx="179875" cy="210295"/>
              </a:xfrm>
              <a:prstGeom prst="rect">
                <a:avLst/>
              </a:prstGeom>
              <a:solidFill>
                <a:srgbClr val="333399"/>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31" name="AutoShape 35"/>
              <p:cNvSpPr>
                <a:spLocks noChangeArrowheads="1"/>
              </p:cNvSpPr>
              <p:nvPr/>
            </p:nvSpPr>
            <p:spPr bwMode="auto">
              <a:xfrm rot="16200000">
                <a:off x="3134436" y="3621050"/>
                <a:ext cx="329990" cy="720160"/>
              </a:xfrm>
              <a:prstGeom prst="moon">
                <a:avLst>
                  <a:gd name="adj" fmla="val 87500"/>
                </a:avLst>
              </a:prstGeom>
              <a:solidFill>
                <a:srgbClr val="333399"/>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32" name="AutoShape 36"/>
              <p:cNvSpPr>
                <a:spLocks noChangeArrowheads="1"/>
              </p:cNvSpPr>
              <p:nvPr/>
            </p:nvSpPr>
            <p:spPr bwMode="auto">
              <a:xfrm rot="5400000">
                <a:off x="3029289" y="3216332"/>
                <a:ext cx="540286" cy="720160"/>
              </a:xfrm>
              <a:prstGeom prst="moon">
                <a:avLst>
                  <a:gd name="adj" fmla="val 87500"/>
                </a:avLst>
              </a:prstGeom>
              <a:solidFill>
                <a:srgbClr val="333399"/>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33" name="Oval 38"/>
              <p:cNvSpPr>
                <a:spLocks noChangeArrowheads="1"/>
              </p:cNvSpPr>
              <p:nvPr/>
            </p:nvSpPr>
            <p:spPr bwMode="auto">
              <a:xfrm>
                <a:off x="2939352" y="3763892"/>
                <a:ext cx="720160" cy="133583"/>
              </a:xfrm>
              <a:prstGeom prst="ellipse">
                <a:avLst/>
              </a:prstGeom>
              <a:solidFill>
                <a:srgbClr val="0000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34" name="AutoShape 39"/>
              <p:cNvSpPr>
                <a:spLocks noChangeArrowheads="1"/>
              </p:cNvSpPr>
              <p:nvPr/>
            </p:nvSpPr>
            <p:spPr bwMode="auto">
              <a:xfrm>
                <a:off x="3209825" y="3755956"/>
                <a:ext cx="179875" cy="150116"/>
              </a:xfrm>
              <a:prstGeom prst="roundRect">
                <a:avLst>
                  <a:gd name="adj" fmla="val 16667"/>
                </a:avLst>
              </a:prstGeom>
              <a:solidFill>
                <a:srgbClr val="80808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35" name="AutoShape 40"/>
              <p:cNvSpPr>
                <a:spLocks noChangeArrowheads="1"/>
              </p:cNvSpPr>
              <p:nvPr/>
            </p:nvSpPr>
            <p:spPr bwMode="auto">
              <a:xfrm>
                <a:off x="3236277" y="3779102"/>
                <a:ext cx="125648" cy="103163"/>
              </a:xfrm>
              <a:prstGeom prst="roundRect">
                <a:avLst>
                  <a:gd name="adj" fmla="val 16667"/>
                </a:avLst>
              </a:prstGeom>
              <a:solidFill>
                <a:srgbClr val="0000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36" name="Rectangle 41"/>
              <p:cNvSpPr>
                <a:spLocks noChangeArrowheads="1"/>
              </p:cNvSpPr>
              <p:nvPr/>
            </p:nvSpPr>
            <p:spPr bwMode="auto">
              <a:xfrm>
                <a:off x="3089467" y="4206304"/>
                <a:ext cx="179875" cy="179875"/>
              </a:xfrm>
              <a:prstGeom prst="rect">
                <a:avLst/>
              </a:prstGeom>
              <a:solidFill>
                <a:srgbClr val="0000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37" name="Rectangle 42"/>
              <p:cNvSpPr>
                <a:spLocks noChangeArrowheads="1"/>
              </p:cNvSpPr>
              <p:nvPr/>
            </p:nvSpPr>
            <p:spPr bwMode="auto">
              <a:xfrm>
                <a:off x="3329521" y="4206304"/>
                <a:ext cx="179875" cy="179875"/>
              </a:xfrm>
              <a:prstGeom prst="rect">
                <a:avLst/>
              </a:prstGeom>
              <a:solidFill>
                <a:srgbClr val="0000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38" name="AutoShape 43"/>
              <p:cNvSpPr>
                <a:spLocks noChangeArrowheads="1"/>
              </p:cNvSpPr>
              <p:nvPr/>
            </p:nvSpPr>
            <p:spPr bwMode="auto">
              <a:xfrm>
                <a:off x="2939352" y="4265822"/>
                <a:ext cx="329990" cy="120357"/>
              </a:xfrm>
              <a:prstGeom prst="roundRect">
                <a:avLst>
                  <a:gd name="adj" fmla="val 50000"/>
                </a:avLst>
              </a:prstGeom>
              <a:solidFill>
                <a:srgbClr val="0000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39" name="AutoShape 44"/>
              <p:cNvSpPr>
                <a:spLocks noChangeArrowheads="1"/>
              </p:cNvSpPr>
              <p:nvPr/>
            </p:nvSpPr>
            <p:spPr bwMode="auto">
              <a:xfrm>
                <a:off x="3329521" y="4265822"/>
                <a:ext cx="329990" cy="120357"/>
              </a:xfrm>
              <a:prstGeom prst="roundRect">
                <a:avLst>
                  <a:gd name="adj" fmla="val 50000"/>
                </a:avLst>
              </a:prstGeom>
              <a:solidFill>
                <a:srgbClr val="0000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40" name="Oval 67"/>
              <p:cNvSpPr>
                <a:spLocks noChangeArrowheads="1"/>
              </p:cNvSpPr>
              <p:nvPr/>
            </p:nvSpPr>
            <p:spPr bwMode="auto">
              <a:xfrm>
                <a:off x="3272649" y="3594371"/>
                <a:ext cx="56211" cy="56211"/>
              </a:xfrm>
              <a:prstGeom prst="ellipse">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41" name="Oval 68"/>
              <p:cNvSpPr>
                <a:spLocks noChangeArrowheads="1"/>
              </p:cNvSpPr>
              <p:nvPr/>
            </p:nvSpPr>
            <p:spPr bwMode="auto">
              <a:xfrm>
                <a:off x="3272649" y="3670581"/>
                <a:ext cx="56211" cy="56211"/>
              </a:xfrm>
              <a:prstGeom prst="ellipse">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grpSp>
            <p:nvGrpSpPr>
              <p:cNvPr id="42" name="Group 71"/>
              <p:cNvGrpSpPr>
                <a:grpSpLocks/>
              </p:cNvGrpSpPr>
              <p:nvPr/>
            </p:nvGrpSpPr>
            <p:grpSpPr bwMode="auto">
              <a:xfrm rot="19800000">
                <a:off x="3591397" y="3710987"/>
                <a:ext cx="56211" cy="337265"/>
                <a:chOff x="2383" y="3464"/>
                <a:chExt cx="85" cy="510"/>
              </a:xfrm>
            </p:grpSpPr>
            <p:sp>
              <p:nvSpPr>
                <p:cNvPr id="74" name="AutoShape 69"/>
                <p:cNvSpPr>
                  <a:spLocks noChangeArrowheads="1"/>
                </p:cNvSpPr>
                <p:nvPr/>
              </p:nvSpPr>
              <p:spPr bwMode="auto">
                <a:xfrm>
                  <a:off x="2397" y="3464"/>
                  <a:ext cx="57" cy="510"/>
                </a:xfrm>
                <a:prstGeom prst="roundRect">
                  <a:avLst>
                    <a:gd name="adj" fmla="val 50000"/>
                  </a:avLst>
                </a:prstGeom>
                <a:solidFill>
                  <a:srgbClr val="9933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75" name="Rectangle 70"/>
                <p:cNvSpPr>
                  <a:spLocks noChangeArrowheads="1"/>
                </p:cNvSpPr>
                <p:nvPr/>
              </p:nvSpPr>
              <p:spPr bwMode="auto">
                <a:xfrm>
                  <a:off x="2383" y="3606"/>
                  <a:ext cx="85" cy="28"/>
                </a:xfrm>
                <a:prstGeom prst="rect">
                  <a:avLst/>
                </a:prstGeom>
                <a:solidFill>
                  <a:srgbClr val="0000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grpSp>
          <p:sp>
            <p:nvSpPr>
              <p:cNvPr id="43" name="角丸四角形 42"/>
              <p:cNvSpPr/>
              <p:nvPr/>
            </p:nvSpPr>
            <p:spPr bwMode="auto">
              <a:xfrm rot="19814488">
                <a:off x="3529118" y="3337966"/>
                <a:ext cx="38935" cy="382384"/>
              </a:xfrm>
              <a:prstGeom prst="roundRect">
                <a:avLst>
                  <a:gd name="adj" fmla="val 50000"/>
                </a:avLst>
              </a:prstGeom>
              <a:solidFill>
                <a:srgbClr val="FFC000"/>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44" name="二等辺三角形 43"/>
              <p:cNvSpPr/>
              <p:nvPr/>
            </p:nvSpPr>
            <p:spPr bwMode="auto">
              <a:xfrm flipV="1">
                <a:off x="3185047" y="3327588"/>
                <a:ext cx="228790" cy="235588"/>
              </a:xfrm>
              <a:prstGeom prst="triangle">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45" name="二等辺三角形 44"/>
              <p:cNvSpPr/>
              <p:nvPr/>
            </p:nvSpPr>
            <p:spPr bwMode="auto">
              <a:xfrm flipV="1">
                <a:off x="3243727" y="3389094"/>
                <a:ext cx="110747" cy="76286"/>
              </a:xfrm>
              <a:prstGeom prst="triangle">
                <a:avLst/>
              </a:prstGeom>
              <a:solidFill>
                <a:srgbClr val="C00000"/>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46" name="ひし形 45"/>
              <p:cNvSpPr/>
              <p:nvPr/>
            </p:nvSpPr>
            <p:spPr bwMode="auto">
              <a:xfrm>
                <a:off x="3260414" y="3427237"/>
                <a:ext cx="77372" cy="135939"/>
              </a:xfrm>
              <a:prstGeom prst="diamond">
                <a:avLst/>
              </a:prstGeom>
              <a:solidFill>
                <a:srgbClr val="C00000"/>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endParaRPr lang="ja-JP" altLang="en-US"/>
              </a:p>
            </p:txBody>
          </p:sp>
          <p:sp>
            <p:nvSpPr>
              <p:cNvPr id="47" name="Oval 53"/>
              <p:cNvSpPr>
                <a:spLocks noChangeArrowheads="1"/>
              </p:cNvSpPr>
              <p:nvPr/>
            </p:nvSpPr>
            <p:spPr bwMode="auto">
              <a:xfrm>
                <a:off x="3086899" y="2826163"/>
                <a:ext cx="425726" cy="540947"/>
              </a:xfrm>
              <a:prstGeom prst="ellipse">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48" name="Oval 58"/>
              <p:cNvSpPr>
                <a:spLocks noChangeArrowheads="1"/>
              </p:cNvSpPr>
              <p:nvPr/>
            </p:nvSpPr>
            <p:spPr bwMode="auto">
              <a:xfrm>
                <a:off x="3105370" y="3019970"/>
                <a:ext cx="175336" cy="152670"/>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49" name="Oval 59"/>
              <p:cNvSpPr>
                <a:spLocks noChangeArrowheads="1"/>
              </p:cNvSpPr>
              <p:nvPr/>
            </p:nvSpPr>
            <p:spPr bwMode="auto">
              <a:xfrm>
                <a:off x="3318233" y="3019970"/>
                <a:ext cx="175336" cy="152670"/>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50" name="Oval 60"/>
              <p:cNvSpPr>
                <a:spLocks noChangeArrowheads="1"/>
              </p:cNvSpPr>
              <p:nvPr/>
            </p:nvSpPr>
            <p:spPr bwMode="auto">
              <a:xfrm>
                <a:off x="3360826" y="3045804"/>
                <a:ext cx="89562" cy="101002"/>
              </a:xfrm>
              <a:prstGeom prst="ellipse">
                <a:avLst/>
              </a:prstGeom>
              <a:solidFill>
                <a:schemeClr val="tx1"/>
              </a:solidFill>
              <a:ln w="9525" algn="ctr">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51" name="Oval 61"/>
              <p:cNvSpPr>
                <a:spLocks noChangeArrowheads="1"/>
              </p:cNvSpPr>
              <p:nvPr/>
            </p:nvSpPr>
            <p:spPr bwMode="auto">
              <a:xfrm>
                <a:off x="3148550" y="3045804"/>
                <a:ext cx="89562" cy="101002"/>
              </a:xfrm>
              <a:prstGeom prst="ellipse">
                <a:avLst/>
              </a:prstGeom>
              <a:solidFill>
                <a:schemeClr val="tx1"/>
              </a:solidFill>
              <a:ln w="9525" algn="ctr">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52" name="円/楕円 51"/>
              <p:cNvSpPr/>
              <p:nvPr/>
            </p:nvSpPr>
            <p:spPr bwMode="auto">
              <a:xfrm>
                <a:off x="3036298" y="2810447"/>
                <a:ext cx="525605" cy="206967"/>
              </a:xfrm>
              <a:prstGeom prst="ellipse">
                <a:avLst/>
              </a:prstGeom>
              <a:solidFill>
                <a:srgbClr val="333399"/>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3" name="円/楕円 52"/>
              <p:cNvSpPr/>
              <p:nvPr/>
            </p:nvSpPr>
            <p:spPr bwMode="auto">
              <a:xfrm>
                <a:off x="2998868" y="2750962"/>
                <a:ext cx="600464" cy="206225"/>
              </a:xfrm>
              <a:prstGeom prst="ellipse">
                <a:avLst/>
              </a:prstGeom>
              <a:solidFill>
                <a:srgbClr val="333399"/>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4" name="円/楕円 49"/>
              <p:cNvSpPr/>
              <p:nvPr/>
            </p:nvSpPr>
            <p:spPr bwMode="auto">
              <a:xfrm>
                <a:off x="3033759" y="2845006"/>
                <a:ext cx="530684" cy="123203"/>
              </a:xfrm>
              <a:custGeom>
                <a:avLst/>
                <a:gdLst>
                  <a:gd name="connsiteX0" fmla="*/ 0 w 1273938"/>
                  <a:gd name="connsiteY0" fmla="*/ 278363 h 556725"/>
                  <a:gd name="connsiteX1" fmla="*/ 636969 w 1273938"/>
                  <a:gd name="connsiteY1" fmla="*/ 0 h 556725"/>
                  <a:gd name="connsiteX2" fmla="*/ 1273938 w 1273938"/>
                  <a:gd name="connsiteY2" fmla="*/ 278363 h 556725"/>
                  <a:gd name="connsiteX3" fmla="*/ 636969 w 1273938"/>
                  <a:gd name="connsiteY3" fmla="*/ 556726 h 556725"/>
                  <a:gd name="connsiteX4" fmla="*/ 0 w 1273938"/>
                  <a:gd name="connsiteY4" fmla="*/ 278363 h 556725"/>
                  <a:gd name="connsiteX0" fmla="*/ 0 w 1273938"/>
                  <a:gd name="connsiteY0" fmla="*/ 278363 h 556726"/>
                  <a:gd name="connsiteX1" fmla="*/ 636969 w 1273938"/>
                  <a:gd name="connsiteY1" fmla="*/ 0 h 556726"/>
                  <a:gd name="connsiteX2" fmla="*/ 1273938 w 1273938"/>
                  <a:gd name="connsiteY2" fmla="*/ 278363 h 556726"/>
                  <a:gd name="connsiteX3" fmla="*/ 636969 w 1273938"/>
                  <a:gd name="connsiteY3" fmla="*/ 556726 h 556726"/>
                  <a:gd name="connsiteX4" fmla="*/ 0 w 1273938"/>
                  <a:gd name="connsiteY4" fmla="*/ 278363 h 556726"/>
                  <a:gd name="connsiteX0" fmla="*/ 0 w 1273938"/>
                  <a:gd name="connsiteY0" fmla="*/ 278363 h 556726"/>
                  <a:gd name="connsiteX1" fmla="*/ 636969 w 1273938"/>
                  <a:gd name="connsiteY1" fmla="*/ 0 h 556726"/>
                  <a:gd name="connsiteX2" fmla="*/ 1273938 w 1273938"/>
                  <a:gd name="connsiteY2" fmla="*/ 278363 h 556726"/>
                  <a:gd name="connsiteX3" fmla="*/ 636969 w 1273938"/>
                  <a:gd name="connsiteY3" fmla="*/ 556726 h 556726"/>
                  <a:gd name="connsiteX4" fmla="*/ 0 w 1273938"/>
                  <a:gd name="connsiteY4" fmla="*/ 278363 h 556726"/>
                  <a:gd name="connsiteX0" fmla="*/ 0 w 1273938"/>
                  <a:gd name="connsiteY0" fmla="*/ 278363 h 556726"/>
                  <a:gd name="connsiteX1" fmla="*/ 636969 w 1273938"/>
                  <a:gd name="connsiteY1" fmla="*/ 0 h 556726"/>
                  <a:gd name="connsiteX2" fmla="*/ 1273938 w 1273938"/>
                  <a:gd name="connsiteY2" fmla="*/ 278363 h 556726"/>
                  <a:gd name="connsiteX3" fmla="*/ 636969 w 1273938"/>
                  <a:gd name="connsiteY3" fmla="*/ 556726 h 556726"/>
                  <a:gd name="connsiteX4" fmla="*/ 0 w 1273938"/>
                  <a:gd name="connsiteY4" fmla="*/ 278363 h 556726"/>
                  <a:gd name="connsiteX0" fmla="*/ 0 w 1273938"/>
                  <a:gd name="connsiteY0" fmla="*/ 278363 h 556726"/>
                  <a:gd name="connsiteX1" fmla="*/ 636969 w 1273938"/>
                  <a:gd name="connsiteY1" fmla="*/ 0 h 556726"/>
                  <a:gd name="connsiteX2" fmla="*/ 1273938 w 1273938"/>
                  <a:gd name="connsiteY2" fmla="*/ 278363 h 556726"/>
                  <a:gd name="connsiteX3" fmla="*/ 636969 w 1273938"/>
                  <a:gd name="connsiteY3" fmla="*/ 556726 h 556726"/>
                  <a:gd name="connsiteX4" fmla="*/ 0 w 1273938"/>
                  <a:gd name="connsiteY4" fmla="*/ 278363 h 5567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3938" h="556726">
                    <a:moveTo>
                      <a:pt x="0" y="278363"/>
                    </a:moveTo>
                    <a:cubicBezTo>
                      <a:pt x="0" y="197779"/>
                      <a:pt x="285181" y="0"/>
                      <a:pt x="636969" y="0"/>
                    </a:cubicBezTo>
                    <a:cubicBezTo>
                      <a:pt x="988757" y="0"/>
                      <a:pt x="1273938" y="185587"/>
                      <a:pt x="1273938" y="278363"/>
                    </a:cubicBezTo>
                    <a:cubicBezTo>
                      <a:pt x="1273938" y="371139"/>
                      <a:pt x="988757" y="556726"/>
                      <a:pt x="636969" y="556726"/>
                    </a:cubicBezTo>
                    <a:cubicBezTo>
                      <a:pt x="285181" y="556726"/>
                      <a:pt x="0" y="358947"/>
                      <a:pt x="0" y="278363"/>
                    </a:cubicBezTo>
                    <a:close/>
                  </a:path>
                </a:pathLst>
              </a:custGeom>
              <a:solidFill>
                <a:srgbClr val="333399"/>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55" name="円/楕円 49"/>
              <p:cNvSpPr/>
              <p:nvPr/>
            </p:nvSpPr>
            <p:spPr bwMode="auto">
              <a:xfrm>
                <a:off x="3032964" y="2903121"/>
                <a:ext cx="534653" cy="65087"/>
              </a:xfrm>
              <a:custGeom>
                <a:avLst/>
                <a:gdLst>
                  <a:gd name="connsiteX0" fmla="*/ 0 w 1273938"/>
                  <a:gd name="connsiteY0" fmla="*/ 278363 h 556725"/>
                  <a:gd name="connsiteX1" fmla="*/ 636969 w 1273938"/>
                  <a:gd name="connsiteY1" fmla="*/ 0 h 556725"/>
                  <a:gd name="connsiteX2" fmla="*/ 1273938 w 1273938"/>
                  <a:gd name="connsiteY2" fmla="*/ 278363 h 556725"/>
                  <a:gd name="connsiteX3" fmla="*/ 636969 w 1273938"/>
                  <a:gd name="connsiteY3" fmla="*/ 556726 h 556725"/>
                  <a:gd name="connsiteX4" fmla="*/ 0 w 1273938"/>
                  <a:gd name="connsiteY4" fmla="*/ 278363 h 556725"/>
                  <a:gd name="connsiteX0" fmla="*/ 0 w 1273938"/>
                  <a:gd name="connsiteY0" fmla="*/ 278363 h 556726"/>
                  <a:gd name="connsiteX1" fmla="*/ 636969 w 1273938"/>
                  <a:gd name="connsiteY1" fmla="*/ 0 h 556726"/>
                  <a:gd name="connsiteX2" fmla="*/ 1273938 w 1273938"/>
                  <a:gd name="connsiteY2" fmla="*/ 278363 h 556726"/>
                  <a:gd name="connsiteX3" fmla="*/ 636969 w 1273938"/>
                  <a:gd name="connsiteY3" fmla="*/ 556726 h 556726"/>
                  <a:gd name="connsiteX4" fmla="*/ 0 w 1273938"/>
                  <a:gd name="connsiteY4" fmla="*/ 278363 h 556726"/>
                  <a:gd name="connsiteX0" fmla="*/ 0 w 1273938"/>
                  <a:gd name="connsiteY0" fmla="*/ 278363 h 556726"/>
                  <a:gd name="connsiteX1" fmla="*/ 636969 w 1273938"/>
                  <a:gd name="connsiteY1" fmla="*/ 0 h 556726"/>
                  <a:gd name="connsiteX2" fmla="*/ 1273938 w 1273938"/>
                  <a:gd name="connsiteY2" fmla="*/ 278363 h 556726"/>
                  <a:gd name="connsiteX3" fmla="*/ 636969 w 1273938"/>
                  <a:gd name="connsiteY3" fmla="*/ 556726 h 556726"/>
                  <a:gd name="connsiteX4" fmla="*/ 0 w 1273938"/>
                  <a:gd name="connsiteY4" fmla="*/ 278363 h 556726"/>
                  <a:gd name="connsiteX0" fmla="*/ 0 w 1273938"/>
                  <a:gd name="connsiteY0" fmla="*/ 278363 h 556726"/>
                  <a:gd name="connsiteX1" fmla="*/ 636969 w 1273938"/>
                  <a:gd name="connsiteY1" fmla="*/ 0 h 556726"/>
                  <a:gd name="connsiteX2" fmla="*/ 1273938 w 1273938"/>
                  <a:gd name="connsiteY2" fmla="*/ 278363 h 556726"/>
                  <a:gd name="connsiteX3" fmla="*/ 636969 w 1273938"/>
                  <a:gd name="connsiteY3" fmla="*/ 556726 h 556726"/>
                  <a:gd name="connsiteX4" fmla="*/ 0 w 1273938"/>
                  <a:gd name="connsiteY4" fmla="*/ 278363 h 556726"/>
                  <a:gd name="connsiteX0" fmla="*/ 0 w 1273938"/>
                  <a:gd name="connsiteY0" fmla="*/ 278363 h 556726"/>
                  <a:gd name="connsiteX1" fmla="*/ 636969 w 1273938"/>
                  <a:gd name="connsiteY1" fmla="*/ 0 h 556726"/>
                  <a:gd name="connsiteX2" fmla="*/ 1273938 w 1273938"/>
                  <a:gd name="connsiteY2" fmla="*/ 278363 h 556726"/>
                  <a:gd name="connsiteX3" fmla="*/ 636969 w 1273938"/>
                  <a:gd name="connsiteY3" fmla="*/ 556726 h 556726"/>
                  <a:gd name="connsiteX4" fmla="*/ 0 w 1273938"/>
                  <a:gd name="connsiteY4" fmla="*/ 278363 h 556726"/>
                  <a:gd name="connsiteX0" fmla="*/ 0 w 1283463"/>
                  <a:gd name="connsiteY0" fmla="*/ 39527 h 583249"/>
                  <a:gd name="connsiteX1" fmla="*/ 646494 w 1283463"/>
                  <a:gd name="connsiteY1" fmla="*/ 26523 h 583249"/>
                  <a:gd name="connsiteX2" fmla="*/ 1283463 w 1283463"/>
                  <a:gd name="connsiteY2" fmla="*/ 304886 h 583249"/>
                  <a:gd name="connsiteX3" fmla="*/ 646494 w 1283463"/>
                  <a:gd name="connsiteY3" fmla="*/ 583249 h 583249"/>
                  <a:gd name="connsiteX4" fmla="*/ 0 w 1283463"/>
                  <a:gd name="connsiteY4" fmla="*/ 39527 h 583249"/>
                  <a:gd name="connsiteX0" fmla="*/ 0 w 1291083"/>
                  <a:gd name="connsiteY0" fmla="*/ 66215 h 609937"/>
                  <a:gd name="connsiteX1" fmla="*/ 646494 w 1291083"/>
                  <a:gd name="connsiteY1" fmla="*/ 53211 h 609937"/>
                  <a:gd name="connsiteX2" fmla="*/ 1291083 w 1291083"/>
                  <a:gd name="connsiteY2" fmla="*/ 37527 h 609937"/>
                  <a:gd name="connsiteX3" fmla="*/ 646494 w 1291083"/>
                  <a:gd name="connsiteY3" fmla="*/ 609937 h 609937"/>
                  <a:gd name="connsiteX4" fmla="*/ 0 w 1291083"/>
                  <a:gd name="connsiteY4" fmla="*/ 66215 h 609937"/>
                  <a:gd name="connsiteX0" fmla="*/ 1 w 1291085"/>
                  <a:gd name="connsiteY0" fmla="*/ 37531 h 581253"/>
                  <a:gd name="connsiteX1" fmla="*/ 650305 w 1291085"/>
                  <a:gd name="connsiteY1" fmla="*/ 218168 h 581253"/>
                  <a:gd name="connsiteX2" fmla="*/ 1291084 w 1291085"/>
                  <a:gd name="connsiteY2" fmla="*/ 8843 h 581253"/>
                  <a:gd name="connsiteX3" fmla="*/ 646495 w 1291085"/>
                  <a:gd name="connsiteY3" fmla="*/ 581253 h 581253"/>
                  <a:gd name="connsiteX4" fmla="*/ 1 w 1291085"/>
                  <a:gd name="connsiteY4" fmla="*/ 37531 h 581253"/>
                  <a:gd name="connsiteX0" fmla="*/ 2 w 1283466"/>
                  <a:gd name="connsiteY0" fmla="*/ 8644 h 588225"/>
                  <a:gd name="connsiteX1" fmla="*/ 642686 w 1283466"/>
                  <a:gd name="connsiteY1" fmla="*/ 225140 h 588225"/>
                  <a:gd name="connsiteX2" fmla="*/ 1283465 w 1283466"/>
                  <a:gd name="connsiteY2" fmla="*/ 15815 h 588225"/>
                  <a:gd name="connsiteX3" fmla="*/ 638876 w 1283466"/>
                  <a:gd name="connsiteY3" fmla="*/ 588225 h 588225"/>
                  <a:gd name="connsiteX4" fmla="*/ 2 w 1283466"/>
                  <a:gd name="connsiteY4" fmla="*/ 8644 h 588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3466" h="588225">
                    <a:moveTo>
                      <a:pt x="2" y="8644"/>
                    </a:moveTo>
                    <a:cubicBezTo>
                      <a:pt x="637" y="-51870"/>
                      <a:pt x="290898" y="225140"/>
                      <a:pt x="642686" y="225140"/>
                    </a:cubicBezTo>
                    <a:cubicBezTo>
                      <a:pt x="994474" y="225140"/>
                      <a:pt x="1284100" y="-44699"/>
                      <a:pt x="1283465" y="15815"/>
                    </a:cubicBezTo>
                    <a:cubicBezTo>
                      <a:pt x="1282830" y="76329"/>
                      <a:pt x="990664" y="588225"/>
                      <a:pt x="638876" y="588225"/>
                    </a:cubicBezTo>
                    <a:cubicBezTo>
                      <a:pt x="287088" y="588225"/>
                      <a:pt x="-633" y="69158"/>
                      <a:pt x="2" y="8644"/>
                    </a:cubicBezTo>
                    <a:close/>
                  </a:path>
                </a:pathLst>
              </a:custGeom>
              <a:solidFill>
                <a:schemeClr val="bg1">
                  <a:lumMod val="95000"/>
                </a:schemeClr>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56" name="円/楕円 55"/>
              <p:cNvSpPr/>
              <p:nvPr/>
            </p:nvSpPr>
            <p:spPr bwMode="auto">
              <a:xfrm>
                <a:off x="3239584" y="2810447"/>
                <a:ext cx="122261" cy="122261"/>
              </a:xfrm>
              <a:prstGeom prst="ellipse">
                <a:avLst/>
              </a:prstGeom>
              <a:solidFill>
                <a:srgbClr val="FFFF00"/>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grpSp>
            <p:nvGrpSpPr>
              <p:cNvPr id="57" name="Group 248"/>
              <p:cNvGrpSpPr>
                <a:grpSpLocks/>
              </p:cNvGrpSpPr>
              <p:nvPr/>
            </p:nvGrpSpPr>
            <p:grpSpPr bwMode="auto">
              <a:xfrm rot="9900000">
                <a:off x="2860278" y="3280337"/>
                <a:ext cx="411016" cy="477996"/>
                <a:chOff x="3559" y="1570"/>
                <a:chExt cx="740" cy="862"/>
              </a:xfrm>
            </p:grpSpPr>
            <p:sp>
              <p:nvSpPr>
                <p:cNvPr id="67" name="AutoShape 249"/>
                <p:cNvSpPr>
                  <a:spLocks noChangeArrowheads="1"/>
                </p:cNvSpPr>
                <p:nvPr/>
              </p:nvSpPr>
              <p:spPr bwMode="auto">
                <a:xfrm rot="-1800000">
                  <a:off x="3559" y="1757"/>
                  <a:ext cx="440" cy="141"/>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8" name="AutoShape 250"/>
                <p:cNvSpPr>
                  <a:spLocks noChangeArrowheads="1"/>
                </p:cNvSpPr>
                <p:nvPr/>
              </p:nvSpPr>
              <p:spPr bwMode="auto">
                <a:xfrm>
                  <a:off x="3800" y="1570"/>
                  <a:ext cx="499" cy="545"/>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69" name="Group 251"/>
                <p:cNvGrpSpPr>
                  <a:grpSpLocks/>
                </p:cNvGrpSpPr>
                <p:nvPr/>
              </p:nvGrpSpPr>
              <p:grpSpPr bwMode="auto">
                <a:xfrm>
                  <a:off x="3816" y="1766"/>
                  <a:ext cx="480" cy="666"/>
                  <a:chOff x="3846" y="1778"/>
                  <a:chExt cx="586" cy="720"/>
                </a:xfrm>
              </p:grpSpPr>
              <p:sp>
                <p:nvSpPr>
                  <p:cNvPr id="70" name="AutoShape 252"/>
                  <p:cNvSpPr>
                    <a:spLocks noChangeArrowheads="1"/>
                  </p:cNvSpPr>
                  <p:nvPr/>
                </p:nvSpPr>
                <p:spPr bwMode="auto">
                  <a:xfrm>
                    <a:off x="3846" y="1842"/>
                    <a:ext cx="137" cy="596"/>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 name="AutoShape 253"/>
                  <p:cNvSpPr>
                    <a:spLocks noChangeArrowheads="1"/>
                  </p:cNvSpPr>
                  <p:nvPr/>
                </p:nvSpPr>
                <p:spPr bwMode="auto">
                  <a:xfrm>
                    <a:off x="4007" y="1902"/>
                    <a:ext cx="137" cy="596"/>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 name="AutoShape 254"/>
                  <p:cNvSpPr>
                    <a:spLocks noChangeArrowheads="1"/>
                  </p:cNvSpPr>
                  <p:nvPr/>
                </p:nvSpPr>
                <p:spPr bwMode="auto">
                  <a:xfrm>
                    <a:off x="4169" y="1842"/>
                    <a:ext cx="137" cy="596"/>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3" name="AutoShape 255"/>
                  <p:cNvSpPr>
                    <a:spLocks noChangeArrowheads="1"/>
                  </p:cNvSpPr>
                  <p:nvPr/>
                </p:nvSpPr>
                <p:spPr bwMode="auto">
                  <a:xfrm>
                    <a:off x="4331" y="1778"/>
                    <a:ext cx="101" cy="524"/>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grpSp>
            <p:nvGrpSpPr>
              <p:cNvPr id="58" name="Group 256"/>
              <p:cNvGrpSpPr>
                <a:grpSpLocks/>
              </p:cNvGrpSpPr>
              <p:nvPr/>
            </p:nvGrpSpPr>
            <p:grpSpPr bwMode="auto">
              <a:xfrm rot="11700000" flipH="1">
                <a:off x="3326096" y="3280337"/>
                <a:ext cx="411016" cy="477996"/>
                <a:chOff x="3559" y="1570"/>
                <a:chExt cx="740" cy="862"/>
              </a:xfrm>
            </p:grpSpPr>
            <p:sp>
              <p:nvSpPr>
                <p:cNvPr id="60" name="AutoShape 257"/>
                <p:cNvSpPr>
                  <a:spLocks noChangeArrowheads="1"/>
                </p:cNvSpPr>
                <p:nvPr/>
              </p:nvSpPr>
              <p:spPr bwMode="auto">
                <a:xfrm rot="-1800000">
                  <a:off x="3559" y="1757"/>
                  <a:ext cx="440" cy="141"/>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1" name="AutoShape 258"/>
                <p:cNvSpPr>
                  <a:spLocks noChangeArrowheads="1"/>
                </p:cNvSpPr>
                <p:nvPr/>
              </p:nvSpPr>
              <p:spPr bwMode="auto">
                <a:xfrm>
                  <a:off x="3800" y="1570"/>
                  <a:ext cx="499" cy="545"/>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62" name="Group 259"/>
                <p:cNvGrpSpPr>
                  <a:grpSpLocks/>
                </p:cNvGrpSpPr>
                <p:nvPr/>
              </p:nvGrpSpPr>
              <p:grpSpPr bwMode="auto">
                <a:xfrm>
                  <a:off x="3816" y="1766"/>
                  <a:ext cx="480" cy="666"/>
                  <a:chOff x="3846" y="1778"/>
                  <a:chExt cx="586" cy="720"/>
                </a:xfrm>
              </p:grpSpPr>
              <p:sp>
                <p:nvSpPr>
                  <p:cNvPr id="63" name="AutoShape 260"/>
                  <p:cNvSpPr>
                    <a:spLocks noChangeArrowheads="1"/>
                  </p:cNvSpPr>
                  <p:nvPr/>
                </p:nvSpPr>
                <p:spPr bwMode="auto">
                  <a:xfrm>
                    <a:off x="3846" y="1842"/>
                    <a:ext cx="137" cy="596"/>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4" name="AutoShape 261"/>
                  <p:cNvSpPr>
                    <a:spLocks noChangeArrowheads="1"/>
                  </p:cNvSpPr>
                  <p:nvPr/>
                </p:nvSpPr>
                <p:spPr bwMode="auto">
                  <a:xfrm>
                    <a:off x="4007" y="1902"/>
                    <a:ext cx="137" cy="596"/>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5" name="AutoShape 262"/>
                  <p:cNvSpPr>
                    <a:spLocks noChangeArrowheads="1"/>
                  </p:cNvSpPr>
                  <p:nvPr/>
                </p:nvSpPr>
                <p:spPr bwMode="auto">
                  <a:xfrm>
                    <a:off x="4169" y="1842"/>
                    <a:ext cx="137" cy="596"/>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6" name="AutoShape 263"/>
                  <p:cNvSpPr>
                    <a:spLocks noChangeArrowheads="1"/>
                  </p:cNvSpPr>
                  <p:nvPr/>
                </p:nvSpPr>
                <p:spPr bwMode="auto">
                  <a:xfrm>
                    <a:off x="4331" y="1778"/>
                    <a:ext cx="101" cy="524"/>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sp>
            <p:nvSpPr>
              <p:cNvPr id="59" name="Oval 57"/>
              <p:cNvSpPr>
                <a:spLocks noChangeArrowheads="1"/>
              </p:cNvSpPr>
              <p:nvPr/>
            </p:nvSpPr>
            <p:spPr bwMode="auto">
              <a:xfrm rot="5400000">
                <a:off x="3236472" y="3175686"/>
                <a:ext cx="125994" cy="225638"/>
              </a:xfrm>
              <a:prstGeom prst="ellipse">
                <a:avLst/>
              </a:prstGeom>
              <a:solidFill>
                <a:srgbClr val="C000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grpSp>
        <p:sp>
          <p:nvSpPr>
            <p:cNvPr id="21" name="AutoShape 63"/>
            <p:cNvSpPr>
              <a:spLocks noChangeArrowheads="1"/>
            </p:cNvSpPr>
            <p:nvPr/>
          </p:nvSpPr>
          <p:spPr bwMode="auto">
            <a:xfrm rot="4500000">
              <a:off x="6980180" y="2914971"/>
              <a:ext cx="37694" cy="149532"/>
            </a:xfrm>
            <a:custGeom>
              <a:avLst/>
              <a:gdLst>
                <a:gd name="T0" fmla="*/ 79176 w 21600"/>
                <a:gd name="T1" fmla="*/ 202406 h 21600"/>
                <a:gd name="T2" fmla="*/ 45244 w 21600"/>
                <a:gd name="T3" fmla="*/ 404812 h 21600"/>
                <a:gd name="T4" fmla="*/ 11311 w 21600"/>
                <a:gd name="T5" fmla="*/ 202406 h 21600"/>
                <a:gd name="T6" fmla="*/ 45244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0000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2" name="AutoShape 64"/>
            <p:cNvSpPr>
              <a:spLocks noChangeArrowheads="1"/>
            </p:cNvSpPr>
            <p:nvPr/>
          </p:nvSpPr>
          <p:spPr bwMode="auto">
            <a:xfrm rot="17100000" flipH="1">
              <a:off x="6780218" y="2914971"/>
              <a:ext cx="37694" cy="149532"/>
            </a:xfrm>
            <a:custGeom>
              <a:avLst/>
              <a:gdLst>
                <a:gd name="T0" fmla="*/ 79176 w 21600"/>
                <a:gd name="T1" fmla="*/ 202407 h 21600"/>
                <a:gd name="T2" fmla="*/ 45244 w 21600"/>
                <a:gd name="T3" fmla="*/ 404813 h 21600"/>
                <a:gd name="T4" fmla="*/ 11311 w 21600"/>
                <a:gd name="T5" fmla="*/ 202407 h 21600"/>
                <a:gd name="T6" fmla="*/ 45244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0000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3" name="Oval 57"/>
            <p:cNvSpPr>
              <a:spLocks noChangeArrowheads="1"/>
            </p:cNvSpPr>
            <p:nvPr/>
          </p:nvSpPr>
          <p:spPr bwMode="auto">
            <a:xfrm>
              <a:off x="6844512" y="3103113"/>
              <a:ext cx="106138" cy="117405"/>
            </a:xfrm>
            <a:prstGeom prst="ellipse">
              <a:avLst/>
            </a:prstGeom>
            <a:solidFill>
              <a:srgbClr val="FF99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grpSp>
      <p:sp>
        <p:nvSpPr>
          <p:cNvPr id="2" name="正方形/長方形 1"/>
          <p:cNvSpPr/>
          <p:nvPr/>
        </p:nvSpPr>
        <p:spPr>
          <a:xfrm>
            <a:off x="5290590" y="270437"/>
            <a:ext cx="1945706" cy="121434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6" name="正方形/長方形 75"/>
          <p:cNvSpPr/>
          <p:nvPr/>
        </p:nvSpPr>
        <p:spPr>
          <a:xfrm>
            <a:off x="5292080" y="1833347"/>
            <a:ext cx="1945706" cy="121434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77" name="グループ化 76"/>
          <p:cNvGrpSpPr/>
          <p:nvPr/>
        </p:nvGrpSpPr>
        <p:grpSpPr>
          <a:xfrm>
            <a:off x="5897620" y="1577759"/>
            <a:ext cx="876834" cy="1635217"/>
            <a:chOff x="6458390" y="2745972"/>
            <a:chExt cx="876834" cy="1635217"/>
          </a:xfrm>
        </p:grpSpPr>
        <p:grpSp>
          <p:nvGrpSpPr>
            <p:cNvPr id="78" name="グループ化 77"/>
            <p:cNvGrpSpPr/>
            <p:nvPr/>
          </p:nvGrpSpPr>
          <p:grpSpPr>
            <a:xfrm>
              <a:off x="6458390" y="2745972"/>
              <a:ext cx="876834" cy="1635217"/>
              <a:chOff x="2860278" y="2750962"/>
              <a:chExt cx="876834" cy="1635217"/>
            </a:xfrm>
          </p:grpSpPr>
          <p:sp>
            <p:nvSpPr>
              <p:cNvPr id="82" name="Oval 37"/>
              <p:cNvSpPr>
                <a:spLocks noChangeArrowheads="1"/>
              </p:cNvSpPr>
              <p:nvPr/>
            </p:nvSpPr>
            <p:spPr bwMode="auto">
              <a:xfrm>
                <a:off x="3037622" y="2773694"/>
                <a:ext cx="524281" cy="577808"/>
              </a:xfrm>
              <a:prstGeom prst="ellipse">
                <a:avLst/>
              </a:prstGeom>
              <a:solidFill>
                <a:schemeClr val="tx1"/>
              </a:solidFill>
              <a:ln>
                <a:noFill/>
              </a:ln>
              <a:effectLs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83" name="Oval 31"/>
              <p:cNvSpPr>
                <a:spLocks noChangeArrowheads="1"/>
              </p:cNvSpPr>
              <p:nvPr/>
            </p:nvSpPr>
            <p:spPr bwMode="auto">
              <a:xfrm>
                <a:off x="3427267" y="3036457"/>
                <a:ext cx="159501" cy="179875"/>
              </a:xfrm>
              <a:prstGeom prst="ellipse">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84" name="Oval 32"/>
              <p:cNvSpPr>
                <a:spLocks noChangeArrowheads="1"/>
              </p:cNvSpPr>
              <p:nvPr/>
            </p:nvSpPr>
            <p:spPr bwMode="auto">
              <a:xfrm>
                <a:off x="3017440" y="3036457"/>
                <a:ext cx="159501" cy="179875"/>
              </a:xfrm>
              <a:prstGeom prst="ellipse">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85" name="Oval 31"/>
              <p:cNvSpPr>
                <a:spLocks noChangeArrowheads="1"/>
              </p:cNvSpPr>
              <p:nvPr/>
            </p:nvSpPr>
            <p:spPr bwMode="auto">
              <a:xfrm>
                <a:off x="3455200" y="3069628"/>
                <a:ext cx="103634" cy="113533"/>
              </a:xfrm>
              <a:prstGeom prst="ellipse">
                <a:avLst/>
              </a:prstGeom>
              <a:solidFill>
                <a:srgbClr val="FFC000"/>
              </a:solidFill>
              <a:ln>
                <a:noFill/>
              </a:ln>
              <a:effectLs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86" name="Oval 32"/>
              <p:cNvSpPr>
                <a:spLocks noChangeArrowheads="1"/>
              </p:cNvSpPr>
              <p:nvPr/>
            </p:nvSpPr>
            <p:spPr bwMode="auto">
              <a:xfrm>
                <a:off x="3045373" y="3069628"/>
                <a:ext cx="103634" cy="113533"/>
              </a:xfrm>
              <a:prstGeom prst="ellipse">
                <a:avLst/>
              </a:prstGeom>
              <a:solidFill>
                <a:srgbClr val="FFC000"/>
              </a:solidFill>
              <a:ln>
                <a:noFill/>
              </a:ln>
              <a:effectLs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87" name="Rectangle 33"/>
              <p:cNvSpPr>
                <a:spLocks noChangeArrowheads="1"/>
              </p:cNvSpPr>
              <p:nvPr/>
            </p:nvSpPr>
            <p:spPr bwMode="auto">
              <a:xfrm>
                <a:off x="3089467" y="3996010"/>
                <a:ext cx="179875" cy="210295"/>
              </a:xfrm>
              <a:prstGeom prst="rect">
                <a:avLst/>
              </a:prstGeom>
              <a:solidFill>
                <a:srgbClr val="333399"/>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88" name="Rectangle 34"/>
              <p:cNvSpPr>
                <a:spLocks noChangeArrowheads="1"/>
              </p:cNvSpPr>
              <p:nvPr/>
            </p:nvSpPr>
            <p:spPr bwMode="auto">
              <a:xfrm>
                <a:off x="3329521" y="3996010"/>
                <a:ext cx="179875" cy="210295"/>
              </a:xfrm>
              <a:prstGeom prst="rect">
                <a:avLst/>
              </a:prstGeom>
              <a:solidFill>
                <a:srgbClr val="333399"/>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89" name="AutoShape 35"/>
              <p:cNvSpPr>
                <a:spLocks noChangeArrowheads="1"/>
              </p:cNvSpPr>
              <p:nvPr/>
            </p:nvSpPr>
            <p:spPr bwMode="auto">
              <a:xfrm rot="16200000">
                <a:off x="3134436" y="3621050"/>
                <a:ext cx="329990" cy="720160"/>
              </a:xfrm>
              <a:prstGeom prst="moon">
                <a:avLst>
                  <a:gd name="adj" fmla="val 87500"/>
                </a:avLst>
              </a:prstGeom>
              <a:solidFill>
                <a:srgbClr val="333399"/>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90" name="AutoShape 36"/>
              <p:cNvSpPr>
                <a:spLocks noChangeArrowheads="1"/>
              </p:cNvSpPr>
              <p:nvPr/>
            </p:nvSpPr>
            <p:spPr bwMode="auto">
              <a:xfrm rot="5400000">
                <a:off x="3029289" y="3216332"/>
                <a:ext cx="540286" cy="720160"/>
              </a:xfrm>
              <a:prstGeom prst="moon">
                <a:avLst>
                  <a:gd name="adj" fmla="val 87500"/>
                </a:avLst>
              </a:prstGeom>
              <a:solidFill>
                <a:srgbClr val="333399"/>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91" name="Oval 38"/>
              <p:cNvSpPr>
                <a:spLocks noChangeArrowheads="1"/>
              </p:cNvSpPr>
              <p:nvPr/>
            </p:nvSpPr>
            <p:spPr bwMode="auto">
              <a:xfrm>
                <a:off x="2939352" y="3763892"/>
                <a:ext cx="720160" cy="133583"/>
              </a:xfrm>
              <a:prstGeom prst="ellipse">
                <a:avLst/>
              </a:prstGeom>
              <a:solidFill>
                <a:srgbClr val="0000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92" name="AutoShape 39"/>
              <p:cNvSpPr>
                <a:spLocks noChangeArrowheads="1"/>
              </p:cNvSpPr>
              <p:nvPr/>
            </p:nvSpPr>
            <p:spPr bwMode="auto">
              <a:xfrm>
                <a:off x="3209825" y="3755956"/>
                <a:ext cx="179875" cy="150116"/>
              </a:xfrm>
              <a:prstGeom prst="roundRect">
                <a:avLst>
                  <a:gd name="adj" fmla="val 16667"/>
                </a:avLst>
              </a:prstGeom>
              <a:solidFill>
                <a:srgbClr val="80808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93" name="AutoShape 40"/>
              <p:cNvSpPr>
                <a:spLocks noChangeArrowheads="1"/>
              </p:cNvSpPr>
              <p:nvPr/>
            </p:nvSpPr>
            <p:spPr bwMode="auto">
              <a:xfrm>
                <a:off x="3236277" y="3779102"/>
                <a:ext cx="125648" cy="103163"/>
              </a:xfrm>
              <a:prstGeom prst="roundRect">
                <a:avLst>
                  <a:gd name="adj" fmla="val 16667"/>
                </a:avLst>
              </a:prstGeom>
              <a:solidFill>
                <a:srgbClr val="0000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94" name="Rectangle 41"/>
              <p:cNvSpPr>
                <a:spLocks noChangeArrowheads="1"/>
              </p:cNvSpPr>
              <p:nvPr/>
            </p:nvSpPr>
            <p:spPr bwMode="auto">
              <a:xfrm>
                <a:off x="3089467" y="4206304"/>
                <a:ext cx="179875" cy="179875"/>
              </a:xfrm>
              <a:prstGeom prst="rect">
                <a:avLst/>
              </a:prstGeom>
              <a:solidFill>
                <a:srgbClr val="0000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95" name="Rectangle 42"/>
              <p:cNvSpPr>
                <a:spLocks noChangeArrowheads="1"/>
              </p:cNvSpPr>
              <p:nvPr/>
            </p:nvSpPr>
            <p:spPr bwMode="auto">
              <a:xfrm>
                <a:off x="3329521" y="4206304"/>
                <a:ext cx="179875" cy="179875"/>
              </a:xfrm>
              <a:prstGeom prst="rect">
                <a:avLst/>
              </a:prstGeom>
              <a:solidFill>
                <a:srgbClr val="0000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96" name="AutoShape 43"/>
              <p:cNvSpPr>
                <a:spLocks noChangeArrowheads="1"/>
              </p:cNvSpPr>
              <p:nvPr/>
            </p:nvSpPr>
            <p:spPr bwMode="auto">
              <a:xfrm>
                <a:off x="2939352" y="4265822"/>
                <a:ext cx="329990" cy="120357"/>
              </a:xfrm>
              <a:prstGeom prst="roundRect">
                <a:avLst>
                  <a:gd name="adj" fmla="val 50000"/>
                </a:avLst>
              </a:prstGeom>
              <a:solidFill>
                <a:srgbClr val="0000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97" name="AutoShape 44"/>
              <p:cNvSpPr>
                <a:spLocks noChangeArrowheads="1"/>
              </p:cNvSpPr>
              <p:nvPr/>
            </p:nvSpPr>
            <p:spPr bwMode="auto">
              <a:xfrm>
                <a:off x="3329521" y="4265822"/>
                <a:ext cx="329990" cy="120357"/>
              </a:xfrm>
              <a:prstGeom prst="roundRect">
                <a:avLst>
                  <a:gd name="adj" fmla="val 50000"/>
                </a:avLst>
              </a:prstGeom>
              <a:solidFill>
                <a:srgbClr val="0000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98" name="Oval 67"/>
              <p:cNvSpPr>
                <a:spLocks noChangeArrowheads="1"/>
              </p:cNvSpPr>
              <p:nvPr/>
            </p:nvSpPr>
            <p:spPr bwMode="auto">
              <a:xfrm>
                <a:off x="3272649" y="3594371"/>
                <a:ext cx="56211" cy="56211"/>
              </a:xfrm>
              <a:prstGeom prst="ellipse">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99" name="Oval 68"/>
              <p:cNvSpPr>
                <a:spLocks noChangeArrowheads="1"/>
              </p:cNvSpPr>
              <p:nvPr/>
            </p:nvSpPr>
            <p:spPr bwMode="auto">
              <a:xfrm>
                <a:off x="3272649" y="3670581"/>
                <a:ext cx="56211" cy="56211"/>
              </a:xfrm>
              <a:prstGeom prst="ellipse">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grpSp>
            <p:nvGrpSpPr>
              <p:cNvPr id="100" name="Group 71"/>
              <p:cNvGrpSpPr>
                <a:grpSpLocks/>
              </p:cNvGrpSpPr>
              <p:nvPr/>
            </p:nvGrpSpPr>
            <p:grpSpPr bwMode="auto">
              <a:xfrm rot="19800000">
                <a:off x="3591397" y="3710987"/>
                <a:ext cx="56211" cy="337265"/>
                <a:chOff x="2383" y="3464"/>
                <a:chExt cx="85" cy="510"/>
              </a:xfrm>
            </p:grpSpPr>
            <p:sp>
              <p:nvSpPr>
                <p:cNvPr id="132" name="AutoShape 69"/>
                <p:cNvSpPr>
                  <a:spLocks noChangeArrowheads="1"/>
                </p:cNvSpPr>
                <p:nvPr/>
              </p:nvSpPr>
              <p:spPr bwMode="auto">
                <a:xfrm>
                  <a:off x="2397" y="3464"/>
                  <a:ext cx="57" cy="510"/>
                </a:xfrm>
                <a:prstGeom prst="roundRect">
                  <a:avLst>
                    <a:gd name="adj" fmla="val 50000"/>
                  </a:avLst>
                </a:prstGeom>
                <a:solidFill>
                  <a:srgbClr val="9933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133" name="Rectangle 70"/>
                <p:cNvSpPr>
                  <a:spLocks noChangeArrowheads="1"/>
                </p:cNvSpPr>
                <p:nvPr/>
              </p:nvSpPr>
              <p:spPr bwMode="auto">
                <a:xfrm>
                  <a:off x="2383" y="3606"/>
                  <a:ext cx="85" cy="28"/>
                </a:xfrm>
                <a:prstGeom prst="rect">
                  <a:avLst/>
                </a:prstGeom>
                <a:solidFill>
                  <a:srgbClr val="0000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grpSp>
          <p:sp>
            <p:nvSpPr>
              <p:cNvPr id="101" name="角丸四角形 100"/>
              <p:cNvSpPr/>
              <p:nvPr/>
            </p:nvSpPr>
            <p:spPr bwMode="auto">
              <a:xfrm rot="19814488">
                <a:off x="3529118" y="3337966"/>
                <a:ext cx="38935" cy="382384"/>
              </a:xfrm>
              <a:prstGeom prst="roundRect">
                <a:avLst>
                  <a:gd name="adj" fmla="val 50000"/>
                </a:avLst>
              </a:prstGeom>
              <a:solidFill>
                <a:srgbClr val="FFC000"/>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102" name="二等辺三角形 101"/>
              <p:cNvSpPr/>
              <p:nvPr/>
            </p:nvSpPr>
            <p:spPr bwMode="auto">
              <a:xfrm flipV="1">
                <a:off x="3185047" y="3327588"/>
                <a:ext cx="228790" cy="235588"/>
              </a:xfrm>
              <a:prstGeom prst="triangle">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103" name="二等辺三角形 102"/>
              <p:cNvSpPr/>
              <p:nvPr/>
            </p:nvSpPr>
            <p:spPr bwMode="auto">
              <a:xfrm flipV="1">
                <a:off x="3243727" y="3389094"/>
                <a:ext cx="110747" cy="76286"/>
              </a:xfrm>
              <a:prstGeom prst="triangle">
                <a:avLst/>
              </a:prstGeom>
              <a:solidFill>
                <a:srgbClr val="C00000"/>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104" name="ひし形 103"/>
              <p:cNvSpPr/>
              <p:nvPr/>
            </p:nvSpPr>
            <p:spPr bwMode="auto">
              <a:xfrm>
                <a:off x="3260414" y="3427237"/>
                <a:ext cx="77372" cy="135939"/>
              </a:xfrm>
              <a:prstGeom prst="diamond">
                <a:avLst/>
              </a:prstGeom>
              <a:solidFill>
                <a:srgbClr val="C00000"/>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endParaRPr lang="ja-JP" altLang="en-US"/>
              </a:p>
            </p:txBody>
          </p:sp>
          <p:sp>
            <p:nvSpPr>
              <p:cNvPr id="105" name="Oval 53"/>
              <p:cNvSpPr>
                <a:spLocks noChangeArrowheads="1"/>
              </p:cNvSpPr>
              <p:nvPr/>
            </p:nvSpPr>
            <p:spPr bwMode="auto">
              <a:xfrm>
                <a:off x="3086899" y="2826163"/>
                <a:ext cx="425726" cy="540947"/>
              </a:xfrm>
              <a:prstGeom prst="ellipse">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106" name="Oval 58"/>
              <p:cNvSpPr>
                <a:spLocks noChangeArrowheads="1"/>
              </p:cNvSpPr>
              <p:nvPr/>
            </p:nvSpPr>
            <p:spPr bwMode="auto">
              <a:xfrm>
                <a:off x="3105370" y="3019970"/>
                <a:ext cx="175336" cy="152670"/>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107" name="Oval 59"/>
              <p:cNvSpPr>
                <a:spLocks noChangeArrowheads="1"/>
              </p:cNvSpPr>
              <p:nvPr/>
            </p:nvSpPr>
            <p:spPr bwMode="auto">
              <a:xfrm>
                <a:off x="3318233" y="3019970"/>
                <a:ext cx="175336" cy="152670"/>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108" name="Oval 60"/>
              <p:cNvSpPr>
                <a:spLocks noChangeArrowheads="1"/>
              </p:cNvSpPr>
              <p:nvPr/>
            </p:nvSpPr>
            <p:spPr bwMode="auto">
              <a:xfrm>
                <a:off x="3360826" y="3045804"/>
                <a:ext cx="89562" cy="101002"/>
              </a:xfrm>
              <a:prstGeom prst="ellipse">
                <a:avLst/>
              </a:prstGeom>
              <a:solidFill>
                <a:schemeClr val="tx1"/>
              </a:solidFill>
              <a:ln w="9525" algn="ctr">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109" name="Oval 61"/>
              <p:cNvSpPr>
                <a:spLocks noChangeArrowheads="1"/>
              </p:cNvSpPr>
              <p:nvPr/>
            </p:nvSpPr>
            <p:spPr bwMode="auto">
              <a:xfrm>
                <a:off x="3148550" y="3045804"/>
                <a:ext cx="89562" cy="101002"/>
              </a:xfrm>
              <a:prstGeom prst="ellipse">
                <a:avLst/>
              </a:prstGeom>
              <a:solidFill>
                <a:schemeClr val="tx1"/>
              </a:solidFill>
              <a:ln w="9525" algn="ctr">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110" name="円/楕円 109"/>
              <p:cNvSpPr/>
              <p:nvPr/>
            </p:nvSpPr>
            <p:spPr bwMode="auto">
              <a:xfrm>
                <a:off x="3036298" y="2810447"/>
                <a:ext cx="525605" cy="206967"/>
              </a:xfrm>
              <a:prstGeom prst="ellipse">
                <a:avLst/>
              </a:prstGeom>
              <a:solidFill>
                <a:srgbClr val="333399"/>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1" name="円/楕円 110"/>
              <p:cNvSpPr/>
              <p:nvPr/>
            </p:nvSpPr>
            <p:spPr bwMode="auto">
              <a:xfrm>
                <a:off x="2998868" y="2750962"/>
                <a:ext cx="600464" cy="206225"/>
              </a:xfrm>
              <a:prstGeom prst="ellipse">
                <a:avLst/>
              </a:prstGeom>
              <a:solidFill>
                <a:srgbClr val="333399"/>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2" name="円/楕円 49"/>
              <p:cNvSpPr/>
              <p:nvPr/>
            </p:nvSpPr>
            <p:spPr bwMode="auto">
              <a:xfrm>
                <a:off x="3033759" y="2845006"/>
                <a:ext cx="530684" cy="123203"/>
              </a:xfrm>
              <a:custGeom>
                <a:avLst/>
                <a:gdLst>
                  <a:gd name="connsiteX0" fmla="*/ 0 w 1273938"/>
                  <a:gd name="connsiteY0" fmla="*/ 278363 h 556725"/>
                  <a:gd name="connsiteX1" fmla="*/ 636969 w 1273938"/>
                  <a:gd name="connsiteY1" fmla="*/ 0 h 556725"/>
                  <a:gd name="connsiteX2" fmla="*/ 1273938 w 1273938"/>
                  <a:gd name="connsiteY2" fmla="*/ 278363 h 556725"/>
                  <a:gd name="connsiteX3" fmla="*/ 636969 w 1273938"/>
                  <a:gd name="connsiteY3" fmla="*/ 556726 h 556725"/>
                  <a:gd name="connsiteX4" fmla="*/ 0 w 1273938"/>
                  <a:gd name="connsiteY4" fmla="*/ 278363 h 556725"/>
                  <a:gd name="connsiteX0" fmla="*/ 0 w 1273938"/>
                  <a:gd name="connsiteY0" fmla="*/ 278363 h 556726"/>
                  <a:gd name="connsiteX1" fmla="*/ 636969 w 1273938"/>
                  <a:gd name="connsiteY1" fmla="*/ 0 h 556726"/>
                  <a:gd name="connsiteX2" fmla="*/ 1273938 w 1273938"/>
                  <a:gd name="connsiteY2" fmla="*/ 278363 h 556726"/>
                  <a:gd name="connsiteX3" fmla="*/ 636969 w 1273938"/>
                  <a:gd name="connsiteY3" fmla="*/ 556726 h 556726"/>
                  <a:gd name="connsiteX4" fmla="*/ 0 w 1273938"/>
                  <a:gd name="connsiteY4" fmla="*/ 278363 h 556726"/>
                  <a:gd name="connsiteX0" fmla="*/ 0 w 1273938"/>
                  <a:gd name="connsiteY0" fmla="*/ 278363 h 556726"/>
                  <a:gd name="connsiteX1" fmla="*/ 636969 w 1273938"/>
                  <a:gd name="connsiteY1" fmla="*/ 0 h 556726"/>
                  <a:gd name="connsiteX2" fmla="*/ 1273938 w 1273938"/>
                  <a:gd name="connsiteY2" fmla="*/ 278363 h 556726"/>
                  <a:gd name="connsiteX3" fmla="*/ 636969 w 1273938"/>
                  <a:gd name="connsiteY3" fmla="*/ 556726 h 556726"/>
                  <a:gd name="connsiteX4" fmla="*/ 0 w 1273938"/>
                  <a:gd name="connsiteY4" fmla="*/ 278363 h 556726"/>
                  <a:gd name="connsiteX0" fmla="*/ 0 w 1273938"/>
                  <a:gd name="connsiteY0" fmla="*/ 278363 h 556726"/>
                  <a:gd name="connsiteX1" fmla="*/ 636969 w 1273938"/>
                  <a:gd name="connsiteY1" fmla="*/ 0 h 556726"/>
                  <a:gd name="connsiteX2" fmla="*/ 1273938 w 1273938"/>
                  <a:gd name="connsiteY2" fmla="*/ 278363 h 556726"/>
                  <a:gd name="connsiteX3" fmla="*/ 636969 w 1273938"/>
                  <a:gd name="connsiteY3" fmla="*/ 556726 h 556726"/>
                  <a:gd name="connsiteX4" fmla="*/ 0 w 1273938"/>
                  <a:gd name="connsiteY4" fmla="*/ 278363 h 556726"/>
                  <a:gd name="connsiteX0" fmla="*/ 0 w 1273938"/>
                  <a:gd name="connsiteY0" fmla="*/ 278363 h 556726"/>
                  <a:gd name="connsiteX1" fmla="*/ 636969 w 1273938"/>
                  <a:gd name="connsiteY1" fmla="*/ 0 h 556726"/>
                  <a:gd name="connsiteX2" fmla="*/ 1273938 w 1273938"/>
                  <a:gd name="connsiteY2" fmla="*/ 278363 h 556726"/>
                  <a:gd name="connsiteX3" fmla="*/ 636969 w 1273938"/>
                  <a:gd name="connsiteY3" fmla="*/ 556726 h 556726"/>
                  <a:gd name="connsiteX4" fmla="*/ 0 w 1273938"/>
                  <a:gd name="connsiteY4" fmla="*/ 278363 h 5567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3938" h="556726">
                    <a:moveTo>
                      <a:pt x="0" y="278363"/>
                    </a:moveTo>
                    <a:cubicBezTo>
                      <a:pt x="0" y="197779"/>
                      <a:pt x="285181" y="0"/>
                      <a:pt x="636969" y="0"/>
                    </a:cubicBezTo>
                    <a:cubicBezTo>
                      <a:pt x="988757" y="0"/>
                      <a:pt x="1273938" y="185587"/>
                      <a:pt x="1273938" y="278363"/>
                    </a:cubicBezTo>
                    <a:cubicBezTo>
                      <a:pt x="1273938" y="371139"/>
                      <a:pt x="988757" y="556726"/>
                      <a:pt x="636969" y="556726"/>
                    </a:cubicBezTo>
                    <a:cubicBezTo>
                      <a:pt x="285181" y="556726"/>
                      <a:pt x="0" y="358947"/>
                      <a:pt x="0" y="278363"/>
                    </a:cubicBezTo>
                    <a:close/>
                  </a:path>
                </a:pathLst>
              </a:custGeom>
              <a:solidFill>
                <a:srgbClr val="333399"/>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3" name="円/楕円 49"/>
              <p:cNvSpPr/>
              <p:nvPr/>
            </p:nvSpPr>
            <p:spPr bwMode="auto">
              <a:xfrm>
                <a:off x="3032964" y="2903121"/>
                <a:ext cx="534653" cy="65087"/>
              </a:xfrm>
              <a:custGeom>
                <a:avLst/>
                <a:gdLst>
                  <a:gd name="connsiteX0" fmla="*/ 0 w 1273938"/>
                  <a:gd name="connsiteY0" fmla="*/ 278363 h 556725"/>
                  <a:gd name="connsiteX1" fmla="*/ 636969 w 1273938"/>
                  <a:gd name="connsiteY1" fmla="*/ 0 h 556725"/>
                  <a:gd name="connsiteX2" fmla="*/ 1273938 w 1273938"/>
                  <a:gd name="connsiteY2" fmla="*/ 278363 h 556725"/>
                  <a:gd name="connsiteX3" fmla="*/ 636969 w 1273938"/>
                  <a:gd name="connsiteY3" fmla="*/ 556726 h 556725"/>
                  <a:gd name="connsiteX4" fmla="*/ 0 w 1273938"/>
                  <a:gd name="connsiteY4" fmla="*/ 278363 h 556725"/>
                  <a:gd name="connsiteX0" fmla="*/ 0 w 1273938"/>
                  <a:gd name="connsiteY0" fmla="*/ 278363 h 556726"/>
                  <a:gd name="connsiteX1" fmla="*/ 636969 w 1273938"/>
                  <a:gd name="connsiteY1" fmla="*/ 0 h 556726"/>
                  <a:gd name="connsiteX2" fmla="*/ 1273938 w 1273938"/>
                  <a:gd name="connsiteY2" fmla="*/ 278363 h 556726"/>
                  <a:gd name="connsiteX3" fmla="*/ 636969 w 1273938"/>
                  <a:gd name="connsiteY3" fmla="*/ 556726 h 556726"/>
                  <a:gd name="connsiteX4" fmla="*/ 0 w 1273938"/>
                  <a:gd name="connsiteY4" fmla="*/ 278363 h 556726"/>
                  <a:gd name="connsiteX0" fmla="*/ 0 w 1273938"/>
                  <a:gd name="connsiteY0" fmla="*/ 278363 h 556726"/>
                  <a:gd name="connsiteX1" fmla="*/ 636969 w 1273938"/>
                  <a:gd name="connsiteY1" fmla="*/ 0 h 556726"/>
                  <a:gd name="connsiteX2" fmla="*/ 1273938 w 1273938"/>
                  <a:gd name="connsiteY2" fmla="*/ 278363 h 556726"/>
                  <a:gd name="connsiteX3" fmla="*/ 636969 w 1273938"/>
                  <a:gd name="connsiteY3" fmla="*/ 556726 h 556726"/>
                  <a:gd name="connsiteX4" fmla="*/ 0 w 1273938"/>
                  <a:gd name="connsiteY4" fmla="*/ 278363 h 556726"/>
                  <a:gd name="connsiteX0" fmla="*/ 0 w 1273938"/>
                  <a:gd name="connsiteY0" fmla="*/ 278363 h 556726"/>
                  <a:gd name="connsiteX1" fmla="*/ 636969 w 1273938"/>
                  <a:gd name="connsiteY1" fmla="*/ 0 h 556726"/>
                  <a:gd name="connsiteX2" fmla="*/ 1273938 w 1273938"/>
                  <a:gd name="connsiteY2" fmla="*/ 278363 h 556726"/>
                  <a:gd name="connsiteX3" fmla="*/ 636969 w 1273938"/>
                  <a:gd name="connsiteY3" fmla="*/ 556726 h 556726"/>
                  <a:gd name="connsiteX4" fmla="*/ 0 w 1273938"/>
                  <a:gd name="connsiteY4" fmla="*/ 278363 h 556726"/>
                  <a:gd name="connsiteX0" fmla="*/ 0 w 1273938"/>
                  <a:gd name="connsiteY0" fmla="*/ 278363 h 556726"/>
                  <a:gd name="connsiteX1" fmla="*/ 636969 w 1273938"/>
                  <a:gd name="connsiteY1" fmla="*/ 0 h 556726"/>
                  <a:gd name="connsiteX2" fmla="*/ 1273938 w 1273938"/>
                  <a:gd name="connsiteY2" fmla="*/ 278363 h 556726"/>
                  <a:gd name="connsiteX3" fmla="*/ 636969 w 1273938"/>
                  <a:gd name="connsiteY3" fmla="*/ 556726 h 556726"/>
                  <a:gd name="connsiteX4" fmla="*/ 0 w 1273938"/>
                  <a:gd name="connsiteY4" fmla="*/ 278363 h 556726"/>
                  <a:gd name="connsiteX0" fmla="*/ 0 w 1283463"/>
                  <a:gd name="connsiteY0" fmla="*/ 39527 h 583249"/>
                  <a:gd name="connsiteX1" fmla="*/ 646494 w 1283463"/>
                  <a:gd name="connsiteY1" fmla="*/ 26523 h 583249"/>
                  <a:gd name="connsiteX2" fmla="*/ 1283463 w 1283463"/>
                  <a:gd name="connsiteY2" fmla="*/ 304886 h 583249"/>
                  <a:gd name="connsiteX3" fmla="*/ 646494 w 1283463"/>
                  <a:gd name="connsiteY3" fmla="*/ 583249 h 583249"/>
                  <a:gd name="connsiteX4" fmla="*/ 0 w 1283463"/>
                  <a:gd name="connsiteY4" fmla="*/ 39527 h 583249"/>
                  <a:gd name="connsiteX0" fmla="*/ 0 w 1291083"/>
                  <a:gd name="connsiteY0" fmla="*/ 66215 h 609937"/>
                  <a:gd name="connsiteX1" fmla="*/ 646494 w 1291083"/>
                  <a:gd name="connsiteY1" fmla="*/ 53211 h 609937"/>
                  <a:gd name="connsiteX2" fmla="*/ 1291083 w 1291083"/>
                  <a:gd name="connsiteY2" fmla="*/ 37527 h 609937"/>
                  <a:gd name="connsiteX3" fmla="*/ 646494 w 1291083"/>
                  <a:gd name="connsiteY3" fmla="*/ 609937 h 609937"/>
                  <a:gd name="connsiteX4" fmla="*/ 0 w 1291083"/>
                  <a:gd name="connsiteY4" fmla="*/ 66215 h 609937"/>
                  <a:gd name="connsiteX0" fmla="*/ 1 w 1291085"/>
                  <a:gd name="connsiteY0" fmla="*/ 37531 h 581253"/>
                  <a:gd name="connsiteX1" fmla="*/ 650305 w 1291085"/>
                  <a:gd name="connsiteY1" fmla="*/ 218168 h 581253"/>
                  <a:gd name="connsiteX2" fmla="*/ 1291084 w 1291085"/>
                  <a:gd name="connsiteY2" fmla="*/ 8843 h 581253"/>
                  <a:gd name="connsiteX3" fmla="*/ 646495 w 1291085"/>
                  <a:gd name="connsiteY3" fmla="*/ 581253 h 581253"/>
                  <a:gd name="connsiteX4" fmla="*/ 1 w 1291085"/>
                  <a:gd name="connsiteY4" fmla="*/ 37531 h 581253"/>
                  <a:gd name="connsiteX0" fmla="*/ 2 w 1283466"/>
                  <a:gd name="connsiteY0" fmla="*/ 8644 h 588225"/>
                  <a:gd name="connsiteX1" fmla="*/ 642686 w 1283466"/>
                  <a:gd name="connsiteY1" fmla="*/ 225140 h 588225"/>
                  <a:gd name="connsiteX2" fmla="*/ 1283465 w 1283466"/>
                  <a:gd name="connsiteY2" fmla="*/ 15815 h 588225"/>
                  <a:gd name="connsiteX3" fmla="*/ 638876 w 1283466"/>
                  <a:gd name="connsiteY3" fmla="*/ 588225 h 588225"/>
                  <a:gd name="connsiteX4" fmla="*/ 2 w 1283466"/>
                  <a:gd name="connsiteY4" fmla="*/ 8644 h 588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3466" h="588225">
                    <a:moveTo>
                      <a:pt x="2" y="8644"/>
                    </a:moveTo>
                    <a:cubicBezTo>
                      <a:pt x="637" y="-51870"/>
                      <a:pt x="290898" y="225140"/>
                      <a:pt x="642686" y="225140"/>
                    </a:cubicBezTo>
                    <a:cubicBezTo>
                      <a:pt x="994474" y="225140"/>
                      <a:pt x="1284100" y="-44699"/>
                      <a:pt x="1283465" y="15815"/>
                    </a:cubicBezTo>
                    <a:cubicBezTo>
                      <a:pt x="1282830" y="76329"/>
                      <a:pt x="990664" y="588225"/>
                      <a:pt x="638876" y="588225"/>
                    </a:cubicBezTo>
                    <a:cubicBezTo>
                      <a:pt x="287088" y="588225"/>
                      <a:pt x="-633" y="69158"/>
                      <a:pt x="2" y="8644"/>
                    </a:cubicBezTo>
                    <a:close/>
                  </a:path>
                </a:pathLst>
              </a:custGeom>
              <a:solidFill>
                <a:schemeClr val="bg1">
                  <a:lumMod val="95000"/>
                </a:schemeClr>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114" name="円/楕円 113"/>
              <p:cNvSpPr/>
              <p:nvPr/>
            </p:nvSpPr>
            <p:spPr bwMode="auto">
              <a:xfrm>
                <a:off x="3239584" y="2810447"/>
                <a:ext cx="122261" cy="122261"/>
              </a:xfrm>
              <a:prstGeom prst="ellipse">
                <a:avLst/>
              </a:prstGeom>
              <a:solidFill>
                <a:srgbClr val="FFFF00"/>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grpSp>
            <p:nvGrpSpPr>
              <p:cNvPr id="115" name="Group 248"/>
              <p:cNvGrpSpPr>
                <a:grpSpLocks/>
              </p:cNvGrpSpPr>
              <p:nvPr/>
            </p:nvGrpSpPr>
            <p:grpSpPr bwMode="auto">
              <a:xfrm rot="9900000">
                <a:off x="2860278" y="3280337"/>
                <a:ext cx="411016" cy="477996"/>
                <a:chOff x="3559" y="1570"/>
                <a:chExt cx="740" cy="862"/>
              </a:xfrm>
            </p:grpSpPr>
            <p:sp>
              <p:nvSpPr>
                <p:cNvPr id="125" name="AutoShape 249"/>
                <p:cNvSpPr>
                  <a:spLocks noChangeArrowheads="1"/>
                </p:cNvSpPr>
                <p:nvPr/>
              </p:nvSpPr>
              <p:spPr bwMode="auto">
                <a:xfrm rot="-1800000">
                  <a:off x="3559" y="1757"/>
                  <a:ext cx="440" cy="141"/>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6" name="AutoShape 250"/>
                <p:cNvSpPr>
                  <a:spLocks noChangeArrowheads="1"/>
                </p:cNvSpPr>
                <p:nvPr/>
              </p:nvSpPr>
              <p:spPr bwMode="auto">
                <a:xfrm>
                  <a:off x="3800" y="1570"/>
                  <a:ext cx="499" cy="545"/>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27" name="Group 251"/>
                <p:cNvGrpSpPr>
                  <a:grpSpLocks/>
                </p:cNvGrpSpPr>
                <p:nvPr/>
              </p:nvGrpSpPr>
              <p:grpSpPr bwMode="auto">
                <a:xfrm>
                  <a:off x="3816" y="1766"/>
                  <a:ext cx="480" cy="666"/>
                  <a:chOff x="3846" y="1778"/>
                  <a:chExt cx="586" cy="720"/>
                </a:xfrm>
              </p:grpSpPr>
              <p:sp>
                <p:nvSpPr>
                  <p:cNvPr id="128" name="AutoShape 252"/>
                  <p:cNvSpPr>
                    <a:spLocks noChangeArrowheads="1"/>
                  </p:cNvSpPr>
                  <p:nvPr/>
                </p:nvSpPr>
                <p:spPr bwMode="auto">
                  <a:xfrm>
                    <a:off x="3846" y="1842"/>
                    <a:ext cx="137" cy="596"/>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9" name="AutoShape 253"/>
                  <p:cNvSpPr>
                    <a:spLocks noChangeArrowheads="1"/>
                  </p:cNvSpPr>
                  <p:nvPr/>
                </p:nvSpPr>
                <p:spPr bwMode="auto">
                  <a:xfrm>
                    <a:off x="4007" y="1902"/>
                    <a:ext cx="137" cy="596"/>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0" name="AutoShape 254"/>
                  <p:cNvSpPr>
                    <a:spLocks noChangeArrowheads="1"/>
                  </p:cNvSpPr>
                  <p:nvPr/>
                </p:nvSpPr>
                <p:spPr bwMode="auto">
                  <a:xfrm>
                    <a:off x="4169" y="1842"/>
                    <a:ext cx="137" cy="596"/>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1" name="AutoShape 255"/>
                  <p:cNvSpPr>
                    <a:spLocks noChangeArrowheads="1"/>
                  </p:cNvSpPr>
                  <p:nvPr/>
                </p:nvSpPr>
                <p:spPr bwMode="auto">
                  <a:xfrm>
                    <a:off x="4331" y="1778"/>
                    <a:ext cx="101" cy="524"/>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grpSp>
            <p:nvGrpSpPr>
              <p:cNvPr id="116" name="Group 256"/>
              <p:cNvGrpSpPr>
                <a:grpSpLocks/>
              </p:cNvGrpSpPr>
              <p:nvPr/>
            </p:nvGrpSpPr>
            <p:grpSpPr bwMode="auto">
              <a:xfrm rot="11700000" flipH="1">
                <a:off x="3326096" y="3280337"/>
                <a:ext cx="411016" cy="477996"/>
                <a:chOff x="3559" y="1570"/>
                <a:chExt cx="740" cy="862"/>
              </a:xfrm>
            </p:grpSpPr>
            <p:sp>
              <p:nvSpPr>
                <p:cNvPr id="118" name="AutoShape 257"/>
                <p:cNvSpPr>
                  <a:spLocks noChangeArrowheads="1"/>
                </p:cNvSpPr>
                <p:nvPr/>
              </p:nvSpPr>
              <p:spPr bwMode="auto">
                <a:xfrm rot="-1800000">
                  <a:off x="3559" y="1757"/>
                  <a:ext cx="440" cy="141"/>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9" name="AutoShape 258"/>
                <p:cNvSpPr>
                  <a:spLocks noChangeArrowheads="1"/>
                </p:cNvSpPr>
                <p:nvPr/>
              </p:nvSpPr>
              <p:spPr bwMode="auto">
                <a:xfrm>
                  <a:off x="3800" y="1570"/>
                  <a:ext cx="499" cy="545"/>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20" name="Group 259"/>
                <p:cNvGrpSpPr>
                  <a:grpSpLocks/>
                </p:cNvGrpSpPr>
                <p:nvPr/>
              </p:nvGrpSpPr>
              <p:grpSpPr bwMode="auto">
                <a:xfrm>
                  <a:off x="3816" y="1766"/>
                  <a:ext cx="480" cy="666"/>
                  <a:chOff x="3846" y="1778"/>
                  <a:chExt cx="586" cy="720"/>
                </a:xfrm>
              </p:grpSpPr>
              <p:sp>
                <p:nvSpPr>
                  <p:cNvPr id="121" name="AutoShape 260"/>
                  <p:cNvSpPr>
                    <a:spLocks noChangeArrowheads="1"/>
                  </p:cNvSpPr>
                  <p:nvPr/>
                </p:nvSpPr>
                <p:spPr bwMode="auto">
                  <a:xfrm>
                    <a:off x="3846" y="1842"/>
                    <a:ext cx="137" cy="596"/>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2" name="AutoShape 261"/>
                  <p:cNvSpPr>
                    <a:spLocks noChangeArrowheads="1"/>
                  </p:cNvSpPr>
                  <p:nvPr/>
                </p:nvSpPr>
                <p:spPr bwMode="auto">
                  <a:xfrm>
                    <a:off x="4007" y="1902"/>
                    <a:ext cx="137" cy="596"/>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3" name="AutoShape 262"/>
                  <p:cNvSpPr>
                    <a:spLocks noChangeArrowheads="1"/>
                  </p:cNvSpPr>
                  <p:nvPr/>
                </p:nvSpPr>
                <p:spPr bwMode="auto">
                  <a:xfrm>
                    <a:off x="4169" y="1842"/>
                    <a:ext cx="137" cy="596"/>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4" name="AutoShape 263"/>
                  <p:cNvSpPr>
                    <a:spLocks noChangeArrowheads="1"/>
                  </p:cNvSpPr>
                  <p:nvPr/>
                </p:nvSpPr>
                <p:spPr bwMode="auto">
                  <a:xfrm>
                    <a:off x="4331" y="1778"/>
                    <a:ext cx="101" cy="524"/>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sp>
            <p:nvSpPr>
              <p:cNvPr id="117" name="Oval 57"/>
              <p:cNvSpPr>
                <a:spLocks noChangeArrowheads="1"/>
              </p:cNvSpPr>
              <p:nvPr/>
            </p:nvSpPr>
            <p:spPr bwMode="auto">
              <a:xfrm rot="5400000">
                <a:off x="3236472" y="3175686"/>
                <a:ext cx="125994" cy="225638"/>
              </a:xfrm>
              <a:prstGeom prst="ellipse">
                <a:avLst/>
              </a:prstGeom>
              <a:solidFill>
                <a:srgbClr val="C000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grpSp>
        <p:sp>
          <p:nvSpPr>
            <p:cNvPr id="79" name="AutoShape 63"/>
            <p:cNvSpPr>
              <a:spLocks noChangeArrowheads="1"/>
            </p:cNvSpPr>
            <p:nvPr/>
          </p:nvSpPr>
          <p:spPr bwMode="auto">
            <a:xfrm rot="4500000">
              <a:off x="6980180" y="2914971"/>
              <a:ext cx="37694" cy="149532"/>
            </a:xfrm>
            <a:custGeom>
              <a:avLst/>
              <a:gdLst>
                <a:gd name="T0" fmla="*/ 79176 w 21600"/>
                <a:gd name="T1" fmla="*/ 202406 h 21600"/>
                <a:gd name="T2" fmla="*/ 45244 w 21600"/>
                <a:gd name="T3" fmla="*/ 404812 h 21600"/>
                <a:gd name="T4" fmla="*/ 11311 w 21600"/>
                <a:gd name="T5" fmla="*/ 202406 h 21600"/>
                <a:gd name="T6" fmla="*/ 45244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0000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80" name="AutoShape 64"/>
            <p:cNvSpPr>
              <a:spLocks noChangeArrowheads="1"/>
            </p:cNvSpPr>
            <p:nvPr/>
          </p:nvSpPr>
          <p:spPr bwMode="auto">
            <a:xfrm rot="17100000" flipH="1">
              <a:off x="6780218" y="2914971"/>
              <a:ext cx="37694" cy="149532"/>
            </a:xfrm>
            <a:custGeom>
              <a:avLst/>
              <a:gdLst>
                <a:gd name="T0" fmla="*/ 79176 w 21600"/>
                <a:gd name="T1" fmla="*/ 202407 h 21600"/>
                <a:gd name="T2" fmla="*/ 45244 w 21600"/>
                <a:gd name="T3" fmla="*/ 404813 h 21600"/>
                <a:gd name="T4" fmla="*/ 11311 w 21600"/>
                <a:gd name="T5" fmla="*/ 202407 h 21600"/>
                <a:gd name="T6" fmla="*/ 45244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0000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81" name="Oval 57"/>
            <p:cNvSpPr>
              <a:spLocks noChangeArrowheads="1"/>
            </p:cNvSpPr>
            <p:nvPr/>
          </p:nvSpPr>
          <p:spPr bwMode="auto">
            <a:xfrm>
              <a:off x="6844512" y="3103113"/>
              <a:ext cx="106138" cy="117405"/>
            </a:xfrm>
            <a:prstGeom prst="ellipse">
              <a:avLst/>
            </a:prstGeom>
            <a:solidFill>
              <a:srgbClr val="FF99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grpSp>
      <p:sp>
        <p:nvSpPr>
          <p:cNvPr id="134" name="正方形/長方形 133"/>
          <p:cNvSpPr/>
          <p:nvPr/>
        </p:nvSpPr>
        <p:spPr>
          <a:xfrm>
            <a:off x="4381232" y="4014853"/>
            <a:ext cx="2954781" cy="192885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35" name="グループ化 134"/>
          <p:cNvGrpSpPr/>
          <p:nvPr/>
        </p:nvGrpSpPr>
        <p:grpSpPr>
          <a:xfrm>
            <a:off x="5495366" y="4159414"/>
            <a:ext cx="876834" cy="1635217"/>
            <a:chOff x="6458390" y="2745972"/>
            <a:chExt cx="876834" cy="1635217"/>
          </a:xfrm>
        </p:grpSpPr>
        <p:grpSp>
          <p:nvGrpSpPr>
            <p:cNvPr id="136" name="グループ化 135"/>
            <p:cNvGrpSpPr/>
            <p:nvPr/>
          </p:nvGrpSpPr>
          <p:grpSpPr>
            <a:xfrm>
              <a:off x="6458390" y="2745972"/>
              <a:ext cx="876834" cy="1635217"/>
              <a:chOff x="2860278" y="2750962"/>
              <a:chExt cx="876834" cy="1635217"/>
            </a:xfrm>
          </p:grpSpPr>
          <p:sp>
            <p:nvSpPr>
              <p:cNvPr id="140" name="Oval 37"/>
              <p:cNvSpPr>
                <a:spLocks noChangeArrowheads="1"/>
              </p:cNvSpPr>
              <p:nvPr/>
            </p:nvSpPr>
            <p:spPr bwMode="auto">
              <a:xfrm>
                <a:off x="3037622" y="2773694"/>
                <a:ext cx="524281" cy="577808"/>
              </a:xfrm>
              <a:prstGeom prst="ellipse">
                <a:avLst/>
              </a:prstGeom>
              <a:solidFill>
                <a:schemeClr val="tx1"/>
              </a:solidFill>
              <a:ln>
                <a:noFill/>
              </a:ln>
              <a:effectLs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141" name="Oval 31"/>
              <p:cNvSpPr>
                <a:spLocks noChangeArrowheads="1"/>
              </p:cNvSpPr>
              <p:nvPr/>
            </p:nvSpPr>
            <p:spPr bwMode="auto">
              <a:xfrm>
                <a:off x="3427267" y="3036457"/>
                <a:ext cx="159501" cy="179875"/>
              </a:xfrm>
              <a:prstGeom prst="ellipse">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142" name="Oval 32"/>
              <p:cNvSpPr>
                <a:spLocks noChangeArrowheads="1"/>
              </p:cNvSpPr>
              <p:nvPr/>
            </p:nvSpPr>
            <p:spPr bwMode="auto">
              <a:xfrm>
                <a:off x="3017440" y="3036457"/>
                <a:ext cx="159501" cy="179875"/>
              </a:xfrm>
              <a:prstGeom prst="ellipse">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143" name="Oval 31"/>
              <p:cNvSpPr>
                <a:spLocks noChangeArrowheads="1"/>
              </p:cNvSpPr>
              <p:nvPr/>
            </p:nvSpPr>
            <p:spPr bwMode="auto">
              <a:xfrm>
                <a:off x="3455200" y="3069628"/>
                <a:ext cx="103634" cy="113533"/>
              </a:xfrm>
              <a:prstGeom prst="ellipse">
                <a:avLst/>
              </a:prstGeom>
              <a:solidFill>
                <a:srgbClr val="FFC000"/>
              </a:solidFill>
              <a:ln>
                <a:noFill/>
              </a:ln>
              <a:effectLs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144" name="Oval 32"/>
              <p:cNvSpPr>
                <a:spLocks noChangeArrowheads="1"/>
              </p:cNvSpPr>
              <p:nvPr/>
            </p:nvSpPr>
            <p:spPr bwMode="auto">
              <a:xfrm>
                <a:off x="3045373" y="3069628"/>
                <a:ext cx="103634" cy="113533"/>
              </a:xfrm>
              <a:prstGeom prst="ellipse">
                <a:avLst/>
              </a:prstGeom>
              <a:solidFill>
                <a:srgbClr val="FFC000"/>
              </a:solidFill>
              <a:ln>
                <a:noFill/>
              </a:ln>
              <a:effectLs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145" name="Rectangle 33"/>
              <p:cNvSpPr>
                <a:spLocks noChangeArrowheads="1"/>
              </p:cNvSpPr>
              <p:nvPr/>
            </p:nvSpPr>
            <p:spPr bwMode="auto">
              <a:xfrm>
                <a:off x="3089467" y="3996010"/>
                <a:ext cx="179875" cy="210295"/>
              </a:xfrm>
              <a:prstGeom prst="rect">
                <a:avLst/>
              </a:prstGeom>
              <a:solidFill>
                <a:srgbClr val="333399"/>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146" name="Rectangle 34"/>
              <p:cNvSpPr>
                <a:spLocks noChangeArrowheads="1"/>
              </p:cNvSpPr>
              <p:nvPr/>
            </p:nvSpPr>
            <p:spPr bwMode="auto">
              <a:xfrm>
                <a:off x="3329521" y="3996010"/>
                <a:ext cx="179875" cy="210295"/>
              </a:xfrm>
              <a:prstGeom prst="rect">
                <a:avLst/>
              </a:prstGeom>
              <a:solidFill>
                <a:srgbClr val="333399"/>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147" name="AutoShape 35"/>
              <p:cNvSpPr>
                <a:spLocks noChangeArrowheads="1"/>
              </p:cNvSpPr>
              <p:nvPr/>
            </p:nvSpPr>
            <p:spPr bwMode="auto">
              <a:xfrm rot="16200000">
                <a:off x="3134436" y="3621050"/>
                <a:ext cx="329990" cy="720160"/>
              </a:xfrm>
              <a:prstGeom prst="moon">
                <a:avLst>
                  <a:gd name="adj" fmla="val 87500"/>
                </a:avLst>
              </a:prstGeom>
              <a:solidFill>
                <a:srgbClr val="333399"/>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148" name="AutoShape 36"/>
              <p:cNvSpPr>
                <a:spLocks noChangeArrowheads="1"/>
              </p:cNvSpPr>
              <p:nvPr/>
            </p:nvSpPr>
            <p:spPr bwMode="auto">
              <a:xfrm rot="5400000">
                <a:off x="3029289" y="3216332"/>
                <a:ext cx="540286" cy="720160"/>
              </a:xfrm>
              <a:prstGeom prst="moon">
                <a:avLst>
                  <a:gd name="adj" fmla="val 87500"/>
                </a:avLst>
              </a:prstGeom>
              <a:solidFill>
                <a:srgbClr val="333399"/>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149" name="Oval 38"/>
              <p:cNvSpPr>
                <a:spLocks noChangeArrowheads="1"/>
              </p:cNvSpPr>
              <p:nvPr/>
            </p:nvSpPr>
            <p:spPr bwMode="auto">
              <a:xfrm>
                <a:off x="2939352" y="3763892"/>
                <a:ext cx="720160" cy="133583"/>
              </a:xfrm>
              <a:prstGeom prst="ellipse">
                <a:avLst/>
              </a:prstGeom>
              <a:solidFill>
                <a:srgbClr val="0000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150" name="AutoShape 39"/>
              <p:cNvSpPr>
                <a:spLocks noChangeArrowheads="1"/>
              </p:cNvSpPr>
              <p:nvPr/>
            </p:nvSpPr>
            <p:spPr bwMode="auto">
              <a:xfrm>
                <a:off x="3209825" y="3755956"/>
                <a:ext cx="179875" cy="150116"/>
              </a:xfrm>
              <a:prstGeom prst="roundRect">
                <a:avLst>
                  <a:gd name="adj" fmla="val 16667"/>
                </a:avLst>
              </a:prstGeom>
              <a:solidFill>
                <a:srgbClr val="80808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151" name="AutoShape 40"/>
              <p:cNvSpPr>
                <a:spLocks noChangeArrowheads="1"/>
              </p:cNvSpPr>
              <p:nvPr/>
            </p:nvSpPr>
            <p:spPr bwMode="auto">
              <a:xfrm>
                <a:off x="3236277" y="3779102"/>
                <a:ext cx="125648" cy="103163"/>
              </a:xfrm>
              <a:prstGeom prst="roundRect">
                <a:avLst>
                  <a:gd name="adj" fmla="val 16667"/>
                </a:avLst>
              </a:prstGeom>
              <a:solidFill>
                <a:srgbClr val="0000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152" name="Rectangle 41"/>
              <p:cNvSpPr>
                <a:spLocks noChangeArrowheads="1"/>
              </p:cNvSpPr>
              <p:nvPr/>
            </p:nvSpPr>
            <p:spPr bwMode="auto">
              <a:xfrm>
                <a:off x="3089467" y="4206304"/>
                <a:ext cx="179875" cy="179875"/>
              </a:xfrm>
              <a:prstGeom prst="rect">
                <a:avLst/>
              </a:prstGeom>
              <a:solidFill>
                <a:srgbClr val="0000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153" name="Rectangle 42"/>
              <p:cNvSpPr>
                <a:spLocks noChangeArrowheads="1"/>
              </p:cNvSpPr>
              <p:nvPr/>
            </p:nvSpPr>
            <p:spPr bwMode="auto">
              <a:xfrm>
                <a:off x="3329521" y="4206304"/>
                <a:ext cx="179875" cy="179875"/>
              </a:xfrm>
              <a:prstGeom prst="rect">
                <a:avLst/>
              </a:prstGeom>
              <a:solidFill>
                <a:srgbClr val="0000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154" name="AutoShape 43"/>
              <p:cNvSpPr>
                <a:spLocks noChangeArrowheads="1"/>
              </p:cNvSpPr>
              <p:nvPr/>
            </p:nvSpPr>
            <p:spPr bwMode="auto">
              <a:xfrm>
                <a:off x="2939352" y="4265822"/>
                <a:ext cx="329990" cy="120357"/>
              </a:xfrm>
              <a:prstGeom prst="roundRect">
                <a:avLst>
                  <a:gd name="adj" fmla="val 50000"/>
                </a:avLst>
              </a:prstGeom>
              <a:solidFill>
                <a:srgbClr val="0000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155" name="AutoShape 44"/>
              <p:cNvSpPr>
                <a:spLocks noChangeArrowheads="1"/>
              </p:cNvSpPr>
              <p:nvPr/>
            </p:nvSpPr>
            <p:spPr bwMode="auto">
              <a:xfrm>
                <a:off x="3329521" y="4265822"/>
                <a:ext cx="329990" cy="120357"/>
              </a:xfrm>
              <a:prstGeom prst="roundRect">
                <a:avLst>
                  <a:gd name="adj" fmla="val 50000"/>
                </a:avLst>
              </a:prstGeom>
              <a:solidFill>
                <a:srgbClr val="0000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156" name="Oval 67"/>
              <p:cNvSpPr>
                <a:spLocks noChangeArrowheads="1"/>
              </p:cNvSpPr>
              <p:nvPr/>
            </p:nvSpPr>
            <p:spPr bwMode="auto">
              <a:xfrm>
                <a:off x="3272649" y="3594371"/>
                <a:ext cx="56211" cy="56211"/>
              </a:xfrm>
              <a:prstGeom prst="ellipse">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157" name="Oval 68"/>
              <p:cNvSpPr>
                <a:spLocks noChangeArrowheads="1"/>
              </p:cNvSpPr>
              <p:nvPr/>
            </p:nvSpPr>
            <p:spPr bwMode="auto">
              <a:xfrm>
                <a:off x="3272649" y="3670581"/>
                <a:ext cx="56211" cy="56211"/>
              </a:xfrm>
              <a:prstGeom prst="ellipse">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grpSp>
            <p:nvGrpSpPr>
              <p:cNvPr id="158" name="Group 71"/>
              <p:cNvGrpSpPr>
                <a:grpSpLocks/>
              </p:cNvGrpSpPr>
              <p:nvPr/>
            </p:nvGrpSpPr>
            <p:grpSpPr bwMode="auto">
              <a:xfrm rot="19800000">
                <a:off x="3591397" y="3710987"/>
                <a:ext cx="56211" cy="337265"/>
                <a:chOff x="2383" y="3464"/>
                <a:chExt cx="85" cy="510"/>
              </a:xfrm>
            </p:grpSpPr>
            <p:sp>
              <p:nvSpPr>
                <p:cNvPr id="190" name="AutoShape 69"/>
                <p:cNvSpPr>
                  <a:spLocks noChangeArrowheads="1"/>
                </p:cNvSpPr>
                <p:nvPr/>
              </p:nvSpPr>
              <p:spPr bwMode="auto">
                <a:xfrm>
                  <a:off x="2397" y="3464"/>
                  <a:ext cx="57" cy="510"/>
                </a:xfrm>
                <a:prstGeom prst="roundRect">
                  <a:avLst>
                    <a:gd name="adj" fmla="val 50000"/>
                  </a:avLst>
                </a:prstGeom>
                <a:solidFill>
                  <a:srgbClr val="9933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191" name="Rectangle 70"/>
                <p:cNvSpPr>
                  <a:spLocks noChangeArrowheads="1"/>
                </p:cNvSpPr>
                <p:nvPr/>
              </p:nvSpPr>
              <p:spPr bwMode="auto">
                <a:xfrm>
                  <a:off x="2383" y="3606"/>
                  <a:ext cx="85" cy="28"/>
                </a:xfrm>
                <a:prstGeom prst="rect">
                  <a:avLst/>
                </a:prstGeom>
                <a:solidFill>
                  <a:srgbClr val="0000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grpSp>
          <p:sp>
            <p:nvSpPr>
              <p:cNvPr id="159" name="角丸四角形 158"/>
              <p:cNvSpPr/>
              <p:nvPr/>
            </p:nvSpPr>
            <p:spPr bwMode="auto">
              <a:xfrm rot="19814488">
                <a:off x="3529118" y="3337966"/>
                <a:ext cx="38935" cy="382384"/>
              </a:xfrm>
              <a:prstGeom prst="roundRect">
                <a:avLst>
                  <a:gd name="adj" fmla="val 50000"/>
                </a:avLst>
              </a:prstGeom>
              <a:solidFill>
                <a:srgbClr val="FFC000"/>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160" name="二等辺三角形 159"/>
              <p:cNvSpPr/>
              <p:nvPr/>
            </p:nvSpPr>
            <p:spPr bwMode="auto">
              <a:xfrm flipV="1">
                <a:off x="3185047" y="3327588"/>
                <a:ext cx="228790" cy="235588"/>
              </a:xfrm>
              <a:prstGeom prst="triangle">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161" name="二等辺三角形 160"/>
              <p:cNvSpPr/>
              <p:nvPr/>
            </p:nvSpPr>
            <p:spPr bwMode="auto">
              <a:xfrm flipV="1">
                <a:off x="3243727" y="3389094"/>
                <a:ext cx="110747" cy="76286"/>
              </a:xfrm>
              <a:prstGeom prst="triangle">
                <a:avLst/>
              </a:prstGeom>
              <a:solidFill>
                <a:srgbClr val="C00000"/>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162" name="ひし形 161"/>
              <p:cNvSpPr/>
              <p:nvPr/>
            </p:nvSpPr>
            <p:spPr bwMode="auto">
              <a:xfrm>
                <a:off x="3260414" y="3427237"/>
                <a:ext cx="77372" cy="135939"/>
              </a:xfrm>
              <a:prstGeom prst="diamond">
                <a:avLst/>
              </a:prstGeom>
              <a:solidFill>
                <a:srgbClr val="C00000"/>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endParaRPr lang="ja-JP" altLang="en-US"/>
              </a:p>
            </p:txBody>
          </p:sp>
          <p:sp>
            <p:nvSpPr>
              <p:cNvPr id="163" name="Oval 53"/>
              <p:cNvSpPr>
                <a:spLocks noChangeArrowheads="1"/>
              </p:cNvSpPr>
              <p:nvPr/>
            </p:nvSpPr>
            <p:spPr bwMode="auto">
              <a:xfrm>
                <a:off x="3086899" y="2826163"/>
                <a:ext cx="425726" cy="540947"/>
              </a:xfrm>
              <a:prstGeom prst="ellipse">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164" name="Oval 58"/>
              <p:cNvSpPr>
                <a:spLocks noChangeArrowheads="1"/>
              </p:cNvSpPr>
              <p:nvPr/>
            </p:nvSpPr>
            <p:spPr bwMode="auto">
              <a:xfrm>
                <a:off x="3105370" y="3019970"/>
                <a:ext cx="175336" cy="152670"/>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165" name="Oval 59"/>
              <p:cNvSpPr>
                <a:spLocks noChangeArrowheads="1"/>
              </p:cNvSpPr>
              <p:nvPr/>
            </p:nvSpPr>
            <p:spPr bwMode="auto">
              <a:xfrm>
                <a:off x="3318233" y="3019970"/>
                <a:ext cx="175336" cy="152670"/>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166" name="Oval 60"/>
              <p:cNvSpPr>
                <a:spLocks noChangeArrowheads="1"/>
              </p:cNvSpPr>
              <p:nvPr/>
            </p:nvSpPr>
            <p:spPr bwMode="auto">
              <a:xfrm>
                <a:off x="3360826" y="3045804"/>
                <a:ext cx="89562" cy="101002"/>
              </a:xfrm>
              <a:prstGeom prst="ellipse">
                <a:avLst/>
              </a:prstGeom>
              <a:solidFill>
                <a:schemeClr val="tx1"/>
              </a:solidFill>
              <a:ln w="9525" algn="ctr">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167" name="Oval 61"/>
              <p:cNvSpPr>
                <a:spLocks noChangeArrowheads="1"/>
              </p:cNvSpPr>
              <p:nvPr/>
            </p:nvSpPr>
            <p:spPr bwMode="auto">
              <a:xfrm>
                <a:off x="3148550" y="3045804"/>
                <a:ext cx="89562" cy="101002"/>
              </a:xfrm>
              <a:prstGeom prst="ellipse">
                <a:avLst/>
              </a:prstGeom>
              <a:solidFill>
                <a:schemeClr val="tx1"/>
              </a:solidFill>
              <a:ln w="9525" algn="ctr">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168" name="円/楕円 167"/>
              <p:cNvSpPr/>
              <p:nvPr/>
            </p:nvSpPr>
            <p:spPr bwMode="auto">
              <a:xfrm>
                <a:off x="3036298" y="2810447"/>
                <a:ext cx="525605" cy="206967"/>
              </a:xfrm>
              <a:prstGeom prst="ellipse">
                <a:avLst/>
              </a:prstGeom>
              <a:solidFill>
                <a:srgbClr val="333399"/>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69" name="円/楕円 168"/>
              <p:cNvSpPr/>
              <p:nvPr/>
            </p:nvSpPr>
            <p:spPr bwMode="auto">
              <a:xfrm>
                <a:off x="2998868" y="2750962"/>
                <a:ext cx="600464" cy="206225"/>
              </a:xfrm>
              <a:prstGeom prst="ellipse">
                <a:avLst/>
              </a:prstGeom>
              <a:solidFill>
                <a:srgbClr val="333399"/>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0" name="円/楕円 49"/>
              <p:cNvSpPr/>
              <p:nvPr/>
            </p:nvSpPr>
            <p:spPr bwMode="auto">
              <a:xfrm>
                <a:off x="3033759" y="2845006"/>
                <a:ext cx="530684" cy="123203"/>
              </a:xfrm>
              <a:custGeom>
                <a:avLst/>
                <a:gdLst>
                  <a:gd name="connsiteX0" fmla="*/ 0 w 1273938"/>
                  <a:gd name="connsiteY0" fmla="*/ 278363 h 556725"/>
                  <a:gd name="connsiteX1" fmla="*/ 636969 w 1273938"/>
                  <a:gd name="connsiteY1" fmla="*/ 0 h 556725"/>
                  <a:gd name="connsiteX2" fmla="*/ 1273938 w 1273938"/>
                  <a:gd name="connsiteY2" fmla="*/ 278363 h 556725"/>
                  <a:gd name="connsiteX3" fmla="*/ 636969 w 1273938"/>
                  <a:gd name="connsiteY3" fmla="*/ 556726 h 556725"/>
                  <a:gd name="connsiteX4" fmla="*/ 0 w 1273938"/>
                  <a:gd name="connsiteY4" fmla="*/ 278363 h 556725"/>
                  <a:gd name="connsiteX0" fmla="*/ 0 w 1273938"/>
                  <a:gd name="connsiteY0" fmla="*/ 278363 h 556726"/>
                  <a:gd name="connsiteX1" fmla="*/ 636969 w 1273938"/>
                  <a:gd name="connsiteY1" fmla="*/ 0 h 556726"/>
                  <a:gd name="connsiteX2" fmla="*/ 1273938 w 1273938"/>
                  <a:gd name="connsiteY2" fmla="*/ 278363 h 556726"/>
                  <a:gd name="connsiteX3" fmla="*/ 636969 w 1273938"/>
                  <a:gd name="connsiteY3" fmla="*/ 556726 h 556726"/>
                  <a:gd name="connsiteX4" fmla="*/ 0 w 1273938"/>
                  <a:gd name="connsiteY4" fmla="*/ 278363 h 556726"/>
                  <a:gd name="connsiteX0" fmla="*/ 0 w 1273938"/>
                  <a:gd name="connsiteY0" fmla="*/ 278363 h 556726"/>
                  <a:gd name="connsiteX1" fmla="*/ 636969 w 1273938"/>
                  <a:gd name="connsiteY1" fmla="*/ 0 h 556726"/>
                  <a:gd name="connsiteX2" fmla="*/ 1273938 w 1273938"/>
                  <a:gd name="connsiteY2" fmla="*/ 278363 h 556726"/>
                  <a:gd name="connsiteX3" fmla="*/ 636969 w 1273938"/>
                  <a:gd name="connsiteY3" fmla="*/ 556726 h 556726"/>
                  <a:gd name="connsiteX4" fmla="*/ 0 w 1273938"/>
                  <a:gd name="connsiteY4" fmla="*/ 278363 h 556726"/>
                  <a:gd name="connsiteX0" fmla="*/ 0 w 1273938"/>
                  <a:gd name="connsiteY0" fmla="*/ 278363 h 556726"/>
                  <a:gd name="connsiteX1" fmla="*/ 636969 w 1273938"/>
                  <a:gd name="connsiteY1" fmla="*/ 0 h 556726"/>
                  <a:gd name="connsiteX2" fmla="*/ 1273938 w 1273938"/>
                  <a:gd name="connsiteY2" fmla="*/ 278363 h 556726"/>
                  <a:gd name="connsiteX3" fmla="*/ 636969 w 1273938"/>
                  <a:gd name="connsiteY3" fmla="*/ 556726 h 556726"/>
                  <a:gd name="connsiteX4" fmla="*/ 0 w 1273938"/>
                  <a:gd name="connsiteY4" fmla="*/ 278363 h 556726"/>
                  <a:gd name="connsiteX0" fmla="*/ 0 w 1273938"/>
                  <a:gd name="connsiteY0" fmla="*/ 278363 h 556726"/>
                  <a:gd name="connsiteX1" fmla="*/ 636969 w 1273938"/>
                  <a:gd name="connsiteY1" fmla="*/ 0 h 556726"/>
                  <a:gd name="connsiteX2" fmla="*/ 1273938 w 1273938"/>
                  <a:gd name="connsiteY2" fmla="*/ 278363 h 556726"/>
                  <a:gd name="connsiteX3" fmla="*/ 636969 w 1273938"/>
                  <a:gd name="connsiteY3" fmla="*/ 556726 h 556726"/>
                  <a:gd name="connsiteX4" fmla="*/ 0 w 1273938"/>
                  <a:gd name="connsiteY4" fmla="*/ 278363 h 5567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3938" h="556726">
                    <a:moveTo>
                      <a:pt x="0" y="278363"/>
                    </a:moveTo>
                    <a:cubicBezTo>
                      <a:pt x="0" y="197779"/>
                      <a:pt x="285181" y="0"/>
                      <a:pt x="636969" y="0"/>
                    </a:cubicBezTo>
                    <a:cubicBezTo>
                      <a:pt x="988757" y="0"/>
                      <a:pt x="1273938" y="185587"/>
                      <a:pt x="1273938" y="278363"/>
                    </a:cubicBezTo>
                    <a:cubicBezTo>
                      <a:pt x="1273938" y="371139"/>
                      <a:pt x="988757" y="556726"/>
                      <a:pt x="636969" y="556726"/>
                    </a:cubicBezTo>
                    <a:cubicBezTo>
                      <a:pt x="285181" y="556726"/>
                      <a:pt x="0" y="358947"/>
                      <a:pt x="0" y="278363"/>
                    </a:cubicBezTo>
                    <a:close/>
                  </a:path>
                </a:pathLst>
              </a:custGeom>
              <a:solidFill>
                <a:srgbClr val="333399"/>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1" name="円/楕円 49"/>
              <p:cNvSpPr/>
              <p:nvPr/>
            </p:nvSpPr>
            <p:spPr bwMode="auto">
              <a:xfrm>
                <a:off x="3032964" y="2903121"/>
                <a:ext cx="534653" cy="65087"/>
              </a:xfrm>
              <a:custGeom>
                <a:avLst/>
                <a:gdLst>
                  <a:gd name="connsiteX0" fmla="*/ 0 w 1273938"/>
                  <a:gd name="connsiteY0" fmla="*/ 278363 h 556725"/>
                  <a:gd name="connsiteX1" fmla="*/ 636969 w 1273938"/>
                  <a:gd name="connsiteY1" fmla="*/ 0 h 556725"/>
                  <a:gd name="connsiteX2" fmla="*/ 1273938 w 1273938"/>
                  <a:gd name="connsiteY2" fmla="*/ 278363 h 556725"/>
                  <a:gd name="connsiteX3" fmla="*/ 636969 w 1273938"/>
                  <a:gd name="connsiteY3" fmla="*/ 556726 h 556725"/>
                  <a:gd name="connsiteX4" fmla="*/ 0 w 1273938"/>
                  <a:gd name="connsiteY4" fmla="*/ 278363 h 556725"/>
                  <a:gd name="connsiteX0" fmla="*/ 0 w 1273938"/>
                  <a:gd name="connsiteY0" fmla="*/ 278363 h 556726"/>
                  <a:gd name="connsiteX1" fmla="*/ 636969 w 1273938"/>
                  <a:gd name="connsiteY1" fmla="*/ 0 h 556726"/>
                  <a:gd name="connsiteX2" fmla="*/ 1273938 w 1273938"/>
                  <a:gd name="connsiteY2" fmla="*/ 278363 h 556726"/>
                  <a:gd name="connsiteX3" fmla="*/ 636969 w 1273938"/>
                  <a:gd name="connsiteY3" fmla="*/ 556726 h 556726"/>
                  <a:gd name="connsiteX4" fmla="*/ 0 w 1273938"/>
                  <a:gd name="connsiteY4" fmla="*/ 278363 h 556726"/>
                  <a:gd name="connsiteX0" fmla="*/ 0 w 1273938"/>
                  <a:gd name="connsiteY0" fmla="*/ 278363 h 556726"/>
                  <a:gd name="connsiteX1" fmla="*/ 636969 w 1273938"/>
                  <a:gd name="connsiteY1" fmla="*/ 0 h 556726"/>
                  <a:gd name="connsiteX2" fmla="*/ 1273938 w 1273938"/>
                  <a:gd name="connsiteY2" fmla="*/ 278363 h 556726"/>
                  <a:gd name="connsiteX3" fmla="*/ 636969 w 1273938"/>
                  <a:gd name="connsiteY3" fmla="*/ 556726 h 556726"/>
                  <a:gd name="connsiteX4" fmla="*/ 0 w 1273938"/>
                  <a:gd name="connsiteY4" fmla="*/ 278363 h 556726"/>
                  <a:gd name="connsiteX0" fmla="*/ 0 w 1273938"/>
                  <a:gd name="connsiteY0" fmla="*/ 278363 h 556726"/>
                  <a:gd name="connsiteX1" fmla="*/ 636969 w 1273938"/>
                  <a:gd name="connsiteY1" fmla="*/ 0 h 556726"/>
                  <a:gd name="connsiteX2" fmla="*/ 1273938 w 1273938"/>
                  <a:gd name="connsiteY2" fmla="*/ 278363 h 556726"/>
                  <a:gd name="connsiteX3" fmla="*/ 636969 w 1273938"/>
                  <a:gd name="connsiteY3" fmla="*/ 556726 h 556726"/>
                  <a:gd name="connsiteX4" fmla="*/ 0 w 1273938"/>
                  <a:gd name="connsiteY4" fmla="*/ 278363 h 556726"/>
                  <a:gd name="connsiteX0" fmla="*/ 0 w 1273938"/>
                  <a:gd name="connsiteY0" fmla="*/ 278363 h 556726"/>
                  <a:gd name="connsiteX1" fmla="*/ 636969 w 1273938"/>
                  <a:gd name="connsiteY1" fmla="*/ 0 h 556726"/>
                  <a:gd name="connsiteX2" fmla="*/ 1273938 w 1273938"/>
                  <a:gd name="connsiteY2" fmla="*/ 278363 h 556726"/>
                  <a:gd name="connsiteX3" fmla="*/ 636969 w 1273938"/>
                  <a:gd name="connsiteY3" fmla="*/ 556726 h 556726"/>
                  <a:gd name="connsiteX4" fmla="*/ 0 w 1273938"/>
                  <a:gd name="connsiteY4" fmla="*/ 278363 h 556726"/>
                  <a:gd name="connsiteX0" fmla="*/ 0 w 1283463"/>
                  <a:gd name="connsiteY0" fmla="*/ 39527 h 583249"/>
                  <a:gd name="connsiteX1" fmla="*/ 646494 w 1283463"/>
                  <a:gd name="connsiteY1" fmla="*/ 26523 h 583249"/>
                  <a:gd name="connsiteX2" fmla="*/ 1283463 w 1283463"/>
                  <a:gd name="connsiteY2" fmla="*/ 304886 h 583249"/>
                  <a:gd name="connsiteX3" fmla="*/ 646494 w 1283463"/>
                  <a:gd name="connsiteY3" fmla="*/ 583249 h 583249"/>
                  <a:gd name="connsiteX4" fmla="*/ 0 w 1283463"/>
                  <a:gd name="connsiteY4" fmla="*/ 39527 h 583249"/>
                  <a:gd name="connsiteX0" fmla="*/ 0 w 1291083"/>
                  <a:gd name="connsiteY0" fmla="*/ 66215 h 609937"/>
                  <a:gd name="connsiteX1" fmla="*/ 646494 w 1291083"/>
                  <a:gd name="connsiteY1" fmla="*/ 53211 h 609937"/>
                  <a:gd name="connsiteX2" fmla="*/ 1291083 w 1291083"/>
                  <a:gd name="connsiteY2" fmla="*/ 37527 h 609937"/>
                  <a:gd name="connsiteX3" fmla="*/ 646494 w 1291083"/>
                  <a:gd name="connsiteY3" fmla="*/ 609937 h 609937"/>
                  <a:gd name="connsiteX4" fmla="*/ 0 w 1291083"/>
                  <a:gd name="connsiteY4" fmla="*/ 66215 h 609937"/>
                  <a:gd name="connsiteX0" fmla="*/ 1 w 1291085"/>
                  <a:gd name="connsiteY0" fmla="*/ 37531 h 581253"/>
                  <a:gd name="connsiteX1" fmla="*/ 650305 w 1291085"/>
                  <a:gd name="connsiteY1" fmla="*/ 218168 h 581253"/>
                  <a:gd name="connsiteX2" fmla="*/ 1291084 w 1291085"/>
                  <a:gd name="connsiteY2" fmla="*/ 8843 h 581253"/>
                  <a:gd name="connsiteX3" fmla="*/ 646495 w 1291085"/>
                  <a:gd name="connsiteY3" fmla="*/ 581253 h 581253"/>
                  <a:gd name="connsiteX4" fmla="*/ 1 w 1291085"/>
                  <a:gd name="connsiteY4" fmla="*/ 37531 h 581253"/>
                  <a:gd name="connsiteX0" fmla="*/ 2 w 1283466"/>
                  <a:gd name="connsiteY0" fmla="*/ 8644 h 588225"/>
                  <a:gd name="connsiteX1" fmla="*/ 642686 w 1283466"/>
                  <a:gd name="connsiteY1" fmla="*/ 225140 h 588225"/>
                  <a:gd name="connsiteX2" fmla="*/ 1283465 w 1283466"/>
                  <a:gd name="connsiteY2" fmla="*/ 15815 h 588225"/>
                  <a:gd name="connsiteX3" fmla="*/ 638876 w 1283466"/>
                  <a:gd name="connsiteY3" fmla="*/ 588225 h 588225"/>
                  <a:gd name="connsiteX4" fmla="*/ 2 w 1283466"/>
                  <a:gd name="connsiteY4" fmla="*/ 8644 h 588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3466" h="588225">
                    <a:moveTo>
                      <a:pt x="2" y="8644"/>
                    </a:moveTo>
                    <a:cubicBezTo>
                      <a:pt x="637" y="-51870"/>
                      <a:pt x="290898" y="225140"/>
                      <a:pt x="642686" y="225140"/>
                    </a:cubicBezTo>
                    <a:cubicBezTo>
                      <a:pt x="994474" y="225140"/>
                      <a:pt x="1284100" y="-44699"/>
                      <a:pt x="1283465" y="15815"/>
                    </a:cubicBezTo>
                    <a:cubicBezTo>
                      <a:pt x="1282830" y="76329"/>
                      <a:pt x="990664" y="588225"/>
                      <a:pt x="638876" y="588225"/>
                    </a:cubicBezTo>
                    <a:cubicBezTo>
                      <a:pt x="287088" y="588225"/>
                      <a:pt x="-633" y="69158"/>
                      <a:pt x="2" y="8644"/>
                    </a:cubicBezTo>
                    <a:close/>
                  </a:path>
                </a:pathLst>
              </a:custGeom>
              <a:solidFill>
                <a:schemeClr val="bg1">
                  <a:lumMod val="95000"/>
                </a:schemeClr>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172" name="円/楕円 171"/>
              <p:cNvSpPr/>
              <p:nvPr/>
            </p:nvSpPr>
            <p:spPr bwMode="auto">
              <a:xfrm>
                <a:off x="3239584" y="2810447"/>
                <a:ext cx="122261" cy="122261"/>
              </a:xfrm>
              <a:prstGeom prst="ellipse">
                <a:avLst/>
              </a:prstGeom>
              <a:solidFill>
                <a:srgbClr val="FFFF00"/>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grpSp>
            <p:nvGrpSpPr>
              <p:cNvPr id="173" name="Group 248"/>
              <p:cNvGrpSpPr>
                <a:grpSpLocks/>
              </p:cNvGrpSpPr>
              <p:nvPr/>
            </p:nvGrpSpPr>
            <p:grpSpPr bwMode="auto">
              <a:xfrm rot="9900000">
                <a:off x="2860278" y="3280337"/>
                <a:ext cx="411016" cy="477996"/>
                <a:chOff x="3559" y="1570"/>
                <a:chExt cx="740" cy="862"/>
              </a:xfrm>
            </p:grpSpPr>
            <p:sp>
              <p:nvSpPr>
                <p:cNvPr id="183" name="AutoShape 249"/>
                <p:cNvSpPr>
                  <a:spLocks noChangeArrowheads="1"/>
                </p:cNvSpPr>
                <p:nvPr/>
              </p:nvSpPr>
              <p:spPr bwMode="auto">
                <a:xfrm rot="-1800000">
                  <a:off x="3559" y="1757"/>
                  <a:ext cx="440" cy="141"/>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4" name="AutoShape 250"/>
                <p:cNvSpPr>
                  <a:spLocks noChangeArrowheads="1"/>
                </p:cNvSpPr>
                <p:nvPr/>
              </p:nvSpPr>
              <p:spPr bwMode="auto">
                <a:xfrm>
                  <a:off x="3800" y="1570"/>
                  <a:ext cx="499" cy="545"/>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85" name="Group 251"/>
                <p:cNvGrpSpPr>
                  <a:grpSpLocks/>
                </p:cNvGrpSpPr>
                <p:nvPr/>
              </p:nvGrpSpPr>
              <p:grpSpPr bwMode="auto">
                <a:xfrm>
                  <a:off x="3816" y="1766"/>
                  <a:ext cx="480" cy="666"/>
                  <a:chOff x="3846" y="1778"/>
                  <a:chExt cx="586" cy="720"/>
                </a:xfrm>
              </p:grpSpPr>
              <p:sp>
                <p:nvSpPr>
                  <p:cNvPr id="186" name="AutoShape 252"/>
                  <p:cNvSpPr>
                    <a:spLocks noChangeArrowheads="1"/>
                  </p:cNvSpPr>
                  <p:nvPr/>
                </p:nvSpPr>
                <p:spPr bwMode="auto">
                  <a:xfrm>
                    <a:off x="3846" y="1842"/>
                    <a:ext cx="137" cy="596"/>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7" name="AutoShape 253"/>
                  <p:cNvSpPr>
                    <a:spLocks noChangeArrowheads="1"/>
                  </p:cNvSpPr>
                  <p:nvPr/>
                </p:nvSpPr>
                <p:spPr bwMode="auto">
                  <a:xfrm>
                    <a:off x="4007" y="1902"/>
                    <a:ext cx="137" cy="596"/>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8" name="AutoShape 254"/>
                  <p:cNvSpPr>
                    <a:spLocks noChangeArrowheads="1"/>
                  </p:cNvSpPr>
                  <p:nvPr/>
                </p:nvSpPr>
                <p:spPr bwMode="auto">
                  <a:xfrm>
                    <a:off x="4169" y="1842"/>
                    <a:ext cx="137" cy="596"/>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9" name="AutoShape 255"/>
                  <p:cNvSpPr>
                    <a:spLocks noChangeArrowheads="1"/>
                  </p:cNvSpPr>
                  <p:nvPr/>
                </p:nvSpPr>
                <p:spPr bwMode="auto">
                  <a:xfrm>
                    <a:off x="4331" y="1778"/>
                    <a:ext cx="101" cy="524"/>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grpSp>
            <p:nvGrpSpPr>
              <p:cNvPr id="174" name="Group 256"/>
              <p:cNvGrpSpPr>
                <a:grpSpLocks/>
              </p:cNvGrpSpPr>
              <p:nvPr/>
            </p:nvGrpSpPr>
            <p:grpSpPr bwMode="auto">
              <a:xfrm rot="11700000" flipH="1">
                <a:off x="3326096" y="3280337"/>
                <a:ext cx="411016" cy="477996"/>
                <a:chOff x="3559" y="1570"/>
                <a:chExt cx="740" cy="862"/>
              </a:xfrm>
            </p:grpSpPr>
            <p:sp>
              <p:nvSpPr>
                <p:cNvPr id="176" name="AutoShape 257"/>
                <p:cNvSpPr>
                  <a:spLocks noChangeArrowheads="1"/>
                </p:cNvSpPr>
                <p:nvPr/>
              </p:nvSpPr>
              <p:spPr bwMode="auto">
                <a:xfrm rot="-1800000">
                  <a:off x="3559" y="1757"/>
                  <a:ext cx="440" cy="141"/>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77" name="AutoShape 258"/>
                <p:cNvSpPr>
                  <a:spLocks noChangeArrowheads="1"/>
                </p:cNvSpPr>
                <p:nvPr/>
              </p:nvSpPr>
              <p:spPr bwMode="auto">
                <a:xfrm>
                  <a:off x="3800" y="1570"/>
                  <a:ext cx="499" cy="545"/>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78" name="Group 259"/>
                <p:cNvGrpSpPr>
                  <a:grpSpLocks/>
                </p:cNvGrpSpPr>
                <p:nvPr/>
              </p:nvGrpSpPr>
              <p:grpSpPr bwMode="auto">
                <a:xfrm>
                  <a:off x="3816" y="1766"/>
                  <a:ext cx="480" cy="666"/>
                  <a:chOff x="3846" y="1778"/>
                  <a:chExt cx="586" cy="720"/>
                </a:xfrm>
              </p:grpSpPr>
              <p:sp>
                <p:nvSpPr>
                  <p:cNvPr id="179" name="AutoShape 260"/>
                  <p:cNvSpPr>
                    <a:spLocks noChangeArrowheads="1"/>
                  </p:cNvSpPr>
                  <p:nvPr/>
                </p:nvSpPr>
                <p:spPr bwMode="auto">
                  <a:xfrm>
                    <a:off x="3846" y="1842"/>
                    <a:ext cx="137" cy="596"/>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0" name="AutoShape 261"/>
                  <p:cNvSpPr>
                    <a:spLocks noChangeArrowheads="1"/>
                  </p:cNvSpPr>
                  <p:nvPr/>
                </p:nvSpPr>
                <p:spPr bwMode="auto">
                  <a:xfrm>
                    <a:off x="4007" y="1902"/>
                    <a:ext cx="137" cy="596"/>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1" name="AutoShape 262"/>
                  <p:cNvSpPr>
                    <a:spLocks noChangeArrowheads="1"/>
                  </p:cNvSpPr>
                  <p:nvPr/>
                </p:nvSpPr>
                <p:spPr bwMode="auto">
                  <a:xfrm>
                    <a:off x="4169" y="1842"/>
                    <a:ext cx="137" cy="596"/>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82" name="AutoShape 263"/>
                  <p:cNvSpPr>
                    <a:spLocks noChangeArrowheads="1"/>
                  </p:cNvSpPr>
                  <p:nvPr/>
                </p:nvSpPr>
                <p:spPr bwMode="auto">
                  <a:xfrm>
                    <a:off x="4331" y="1778"/>
                    <a:ext cx="101" cy="524"/>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sp>
            <p:nvSpPr>
              <p:cNvPr id="175" name="Oval 57"/>
              <p:cNvSpPr>
                <a:spLocks noChangeArrowheads="1"/>
              </p:cNvSpPr>
              <p:nvPr/>
            </p:nvSpPr>
            <p:spPr bwMode="auto">
              <a:xfrm rot="5400000">
                <a:off x="3236472" y="3175686"/>
                <a:ext cx="125994" cy="225638"/>
              </a:xfrm>
              <a:prstGeom prst="ellipse">
                <a:avLst/>
              </a:prstGeom>
              <a:solidFill>
                <a:srgbClr val="C000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grpSp>
        <p:sp>
          <p:nvSpPr>
            <p:cNvPr id="137" name="AutoShape 63"/>
            <p:cNvSpPr>
              <a:spLocks noChangeArrowheads="1"/>
            </p:cNvSpPr>
            <p:nvPr/>
          </p:nvSpPr>
          <p:spPr bwMode="auto">
            <a:xfrm rot="4500000">
              <a:off x="6980180" y="2914971"/>
              <a:ext cx="37694" cy="149532"/>
            </a:xfrm>
            <a:custGeom>
              <a:avLst/>
              <a:gdLst>
                <a:gd name="T0" fmla="*/ 79176 w 21600"/>
                <a:gd name="T1" fmla="*/ 202406 h 21600"/>
                <a:gd name="T2" fmla="*/ 45244 w 21600"/>
                <a:gd name="T3" fmla="*/ 404812 h 21600"/>
                <a:gd name="T4" fmla="*/ 11311 w 21600"/>
                <a:gd name="T5" fmla="*/ 202406 h 21600"/>
                <a:gd name="T6" fmla="*/ 45244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0000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8" name="AutoShape 64"/>
            <p:cNvSpPr>
              <a:spLocks noChangeArrowheads="1"/>
            </p:cNvSpPr>
            <p:nvPr/>
          </p:nvSpPr>
          <p:spPr bwMode="auto">
            <a:xfrm rot="17100000" flipH="1">
              <a:off x="6780218" y="2914971"/>
              <a:ext cx="37694" cy="149532"/>
            </a:xfrm>
            <a:custGeom>
              <a:avLst/>
              <a:gdLst>
                <a:gd name="T0" fmla="*/ 79176 w 21600"/>
                <a:gd name="T1" fmla="*/ 202407 h 21600"/>
                <a:gd name="T2" fmla="*/ 45244 w 21600"/>
                <a:gd name="T3" fmla="*/ 404813 h 21600"/>
                <a:gd name="T4" fmla="*/ 11311 w 21600"/>
                <a:gd name="T5" fmla="*/ 202407 h 21600"/>
                <a:gd name="T6" fmla="*/ 45244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0000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9" name="Oval 57"/>
            <p:cNvSpPr>
              <a:spLocks noChangeArrowheads="1"/>
            </p:cNvSpPr>
            <p:nvPr/>
          </p:nvSpPr>
          <p:spPr bwMode="auto">
            <a:xfrm>
              <a:off x="6844512" y="3103113"/>
              <a:ext cx="106138" cy="117405"/>
            </a:xfrm>
            <a:prstGeom prst="ellipse">
              <a:avLst/>
            </a:prstGeom>
            <a:solidFill>
              <a:srgbClr val="FF99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grpSp>
    </p:spTree>
    <p:extLst>
      <p:ext uri="{BB962C8B-B14F-4D97-AF65-F5344CB8AC3E}">
        <p14:creationId xmlns:p14="http://schemas.microsoft.com/office/powerpoint/2010/main" val="36189246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角丸四角形 13"/>
          <p:cNvSpPr/>
          <p:nvPr/>
        </p:nvSpPr>
        <p:spPr>
          <a:xfrm>
            <a:off x="90914" y="1916832"/>
            <a:ext cx="8619271" cy="4752528"/>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2" name="タイトル 1"/>
          <p:cNvSpPr>
            <a:spLocks noGrp="1"/>
          </p:cNvSpPr>
          <p:nvPr>
            <p:ph type="title"/>
          </p:nvPr>
        </p:nvSpPr>
        <p:spPr>
          <a:xfrm>
            <a:off x="83819" y="274638"/>
            <a:ext cx="8626365" cy="778098"/>
          </a:xfrm>
        </p:spPr>
        <p:txBody>
          <a:bodyPr>
            <a:normAutofit/>
          </a:bodyPr>
          <a:lstStyle/>
          <a:p>
            <a:r>
              <a:rPr lang="ja-JP" altLang="en-US" sz="3200" b="1" dirty="0">
                <a:solidFill>
                  <a:schemeClr val="tx1"/>
                </a:solidFill>
              </a:rPr>
              <a:t>意外語</a:t>
            </a:r>
            <a:r>
              <a:rPr lang="ja-JP" altLang="en-US" sz="3200" b="1" dirty="0" smtClean="0">
                <a:solidFill>
                  <a:schemeClr val="tx1"/>
                </a:solidFill>
              </a:rPr>
              <a:t>の抽出</a:t>
            </a:r>
            <a:r>
              <a:rPr lang="en-US" altLang="ja-JP" sz="2800" dirty="0" smtClean="0"/>
              <a:t>:</a:t>
            </a:r>
            <a:r>
              <a:rPr lang="en-US" altLang="ja-JP" sz="2400" dirty="0" smtClean="0"/>
              <a:t>[ </a:t>
            </a:r>
            <a:r>
              <a:rPr lang="ja-JP" altLang="en-US" sz="2400" dirty="0" smtClean="0"/>
              <a:t>佃ら </a:t>
            </a:r>
            <a:r>
              <a:rPr lang="ja-JP" altLang="en-US" sz="2400" dirty="0"/>
              <a:t>情報処理</a:t>
            </a:r>
            <a:r>
              <a:rPr lang="ja-JP" altLang="en-US" sz="2400" dirty="0" smtClean="0"/>
              <a:t>学会トランザクション </a:t>
            </a:r>
            <a:r>
              <a:rPr lang="en-US" altLang="ja-JP" sz="2400" dirty="0" smtClean="0"/>
              <a:t>2014 ]</a:t>
            </a:r>
            <a:endParaRPr kumimoji="1" lang="ja-JP" altLang="en-US" sz="2800" dirty="0"/>
          </a:p>
        </p:txBody>
      </p:sp>
      <p:sp>
        <p:nvSpPr>
          <p:cNvPr id="8" name="テキスト ボックス 7"/>
          <p:cNvSpPr txBox="1"/>
          <p:nvPr/>
        </p:nvSpPr>
        <p:spPr>
          <a:xfrm>
            <a:off x="96500" y="2564903"/>
            <a:ext cx="4680520" cy="954107"/>
          </a:xfrm>
          <a:prstGeom prst="rect">
            <a:avLst/>
          </a:prstGeom>
          <a:noFill/>
        </p:spPr>
        <p:txBody>
          <a:bodyPr wrap="square" rtlCol="0">
            <a:spAutoFit/>
          </a:bodyPr>
          <a:lstStyle/>
          <a:p>
            <a:r>
              <a:rPr kumimoji="1" lang="ja-JP" altLang="en-US" sz="2800" b="1" dirty="0" smtClean="0"/>
              <a:t>関連研究</a:t>
            </a:r>
            <a:endParaRPr kumimoji="1" lang="en-US" altLang="ja-JP" sz="2800" b="1" dirty="0" smtClean="0"/>
          </a:p>
          <a:p>
            <a:r>
              <a:rPr lang="ja-JP" altLang="en-US" sz="2800" b="1" dirty="0" smtClean="0"/>
              <a:t>　語</a:t>
            </a:r>
            <a:r>
              <a:rPr kumimoji="1" lang="ja-JP" altLang="en-US" sz="2800" b="1" dirty="0" smtClean="0"/>
              <a:t>→</a:t>
            </a:r>
            <a:r>
              <a:rPr lang="ja-JP" altLang="en-US" sz="2800" b="1" dirty="0"/>
              <a:t>意外度の</a:t>
            </a:r>
            <a:r>
              <a:rPr lang="ja-JP" altLang="en-US" sz="2800" b="1" dirty="0" smtClean="0"/>
              <a:t>高い語</a:t>
            </a:r>
            <a:endParaRPr kumimoji="1" lang="ja-JP" altLang="en-US" sz="2800" b="1" dirty="0"/>
          </a:p>
        </p:txBody>
      </p:sp>
      <p:sp>
        <p:nvSpPr>
          <p:cNvPr id="15" name="右矢印 14"/>
          <p:cNvSpPr/>
          <p:nvPr/>
        </p:nvSpPr>
        <p:spPr>
          <a:xfrm>
            <a:off x="3589047" y="3658654"/>
            <a:ext cx="1656184" cy="147196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ja-JP" altLang="en-US"/>
          </a:p>
        </p:txBody>
      </p:sp>
      <p:sp>
        <p:nvSpPr>
          <p:cNvPr id="4" name="正方形/長方形 3"/>
          <p:cNvSpPr/>
          <p:nvPr/>
        </p:nvSpPr>
        <p:spPr>
          <a:xfrm>
            <a:off x="264649" y="3750140"/>
            <a:ext cx="2939199" cy="126303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4800" b="1" dirty="0"/>
              <a:t>落合博</a:t>
            </a:r>
            <a:r>
              <a:rPr lang="ja-JP" altLang="en-US" sz="4800" b="1" dirty="0" smtClean="0"/>
              <a:t>満</a:t>
            </a:r>
            <a:endParaRPr lang="en-US" altLang="ja-JP" sz="4800" b="1" dirty="0" smtClean="0"/>
          </a:p>
        </p:txBody>
      </p:sp>
      <p:sp>
        <p:nvSpPr>
          <p:cNvPr id="19" name="正方形/長方形 18"/>
          <p:cNvSpPr/>
          <p:nvPr/>
        </p:nvSpPr>
        <p:spPr>
          <a:xfrm>
            <a:off x="5652120" y="3750140"/>
            <a:ext cx="2939199" cy="1263036"/>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4800" b="1" dirty="0" smtClean="0"/>
              <a:t>ガンダム</a:t>
            </a:r>
            <a:endParaRPr lang="en-US" altLang="ja-JP" sz="4800" b="1" dirty="0" smtClean="0"/>
          </a:p>
        </p:txBody>
      </p:sp>
    </p:spTree>
    <p:extLst>
      <p:ext uri="{BB962C8B-B14F-4D97-AF65-F5344CB8AC3E}">
        <p14:creationId xmlns:p14="http://schemas.microsoft.com/office/powerpoint/2010/main" val="22259388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正方形/長方形 42"/>
          <p:cNvSpPr/>
          <p:nvPr/>
        </p:nvSpPr>
        <p:spPr>
          <a:xfrm>
            <a:off x="5760580" y="4261156"/>
            <a:ext cx="1527551" cy="400110"/>
          </a:xfrm>
          <a:prstGeom prst="rect">
            <a:avLst/>
          </a:prstGeom>
        </p:spPr>
        <p:style>
          <a:lnRef idx="2">
            <a:schemeClr val="accent1">
              <a:shade val="50000"/>
            </a:schemeClr>
          </a:lnRef>
          <a:fillRef idx="1003">
            <a:schemeClr val="lt2"/>
          </a:fillRef>
          <a:effectRef idx="0">
            <a:schemeClr val="accent1"/>
          </a:effectRef>
          <a:fontRef idx="minor">
            <a:schemeClr val="lt1"/>
          </a:fontRef>
        </p:style>
        <p:txBody>
          <a:bodyPr rtlCol="0" anchor="ctr"/>
          <a:lstStyle/>
          <a:p>
            <a:pPr algn="ctr"/>
            <a:endParaRPr kumimoji="1" lang="ja-JP" altLang="en-US"/>
          </a:p>
        </p:txBody>
      </p:sp>
      <p:sp>
        <p:nvSpPr>
          <p:cNvPr id="5" name="正方形/長方形 4"/>
          <p:cNvSpPr/>
          <p:nvPr/>
        </p:nvSpPr>
        <p:spPr>
          <a:xfrm>
            <a:off x="5760580" y="2862106"/>
            <a:ext cx="1527551" cy="40011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179512" y="136003"/>
            <a:ext cx="8568952" cy="936104"/>
          </a:xfrm>
        </p:spPr>
        <p:txBody>
          <a:bodyPr>
            <a:normAutofit/>
          </a:bodyPr>
          <a:lstStyle/>
          <a:p>
            <a:r>
              <a:rPr lang="ja-JP" altLang="en-US" dirty="0"/>
              <a:t>意外性とは</a:t>
            </a:r>
            <a:r>
              <a:rPr lang="en-US" altLang="ja-JP" dirty="0" smtClean="0"/>
              <a:t/>
            </a:r>
            <a:br>
              <a:rPr lang="en-US" altLang="ja-JP" dirty="0" smtClean="0"/>
            </a:br>
            <a:endParaRPr kumimoji="1" lang="ja-JP" altLang="en-US" sz="1900" dirty="0"/>
          </a:p>
        </p:txBody>
      </p:sp>
      <p:sp>
        <p:nvSpPr>
          <p:cNvPr id="35" name="1 つの角を切り取った四角形 34"/>
          <p:cNvSpPr/>
          <p:nvPr/>
        </p:nvSpPr>
        <p:spPr>
          <a:xfrm>
            <a:off x="4419085" y="2471270"/>
            <a:ext cx="1217351" cy="272436"/>
          </a:xfrm>
          <a:prstGeom prst="snip1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ja-JP" altLang="en-US" dirty="0"/>
              <a:t>ガンダム</a:t>
            </a:r>
            <a:endParaRPr kumimoji="1" lang="ja-JP" altLang="en-US" dirty="0"/>
          </a:p>
        </p:txBody>
      </p:sp>
      <p:sp>
        <p:nvSpPr>
          <p:cNvPr id="33" name="1 つの角を切り取った四角形 32"/>
          <p:cNvSpPr/>
          <p:nvPr/>
        </p:nvSpPr>
        <p:spPr>
          <a:xfrm>
            <a:off x="4419087" y="3943989"/>
            <a:ext cx="1215113" cy="285988"/>
          </a:xfrm>
          <a:prstGeom prst="snip1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zh-TW" altLang="en-US" sz="1050" b="1" dirty="0"/>
              <a:t>成田山</a:t>
            </a:r>
            <a:r>
              <a:rPr lang="zh-TW" altLang="en-US" sz="1050" b="1" dirty="0" smtClean="0"/>
              <a:t>名古屋</a:t>
            </a:r>
            <a:endParaRPr lang="en-US" altLang="zh-TW" sz="1050" b="1" dirty="0" smtClean="0"/>
          </a:p>
          <a:p>
            <a:pPr algn="ctr"/>
            <a:r>
              <a:rPr lang="zh-TW" altLang="en-US" sz="1050" b="1" dirty="0" smtClean="0"/>
              <a:t>別院</a:t>
            </a:r>
            <a:r>
              <a:rPr lang="zh-TW" altLang="en-US" sz="1050" b="1" dirty="0"/>
              <a:t>大聖寺</a:t>
            </a:r>
            <a:endParaRPr kumimoji="1" lang="ja-JP" altLang="en-US" sz="1050" b="1" dirty="0"/>
          </a:p>
        </p:txBody>
      </p:sp>
      <p:sp>
        <p:nvSpPr>
          <p:cNvPr id="8" name="テキスト ボックス 7"/>
          <p:cNvSpPr txBox="1"/>
          <p:nvPr/>
        </p:nvSpPr>
        <p:spPr>
          <a:xfrm rot="1249715">
            <a:off x="5413124" y="2098528"/>
            <a:ext cx="1011209" cy="461665"/>
          </a:xfrm>
          <a:prstGeom prst="rect">
            <a:avLst/>
          </a:prstGeom>
          <a:noFill/>
        </p:spPr>
        <p:txBody>
          <a:bodyPr wrap="square" rtlCol="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kumimoji="1" lang="ja-JP" altLang="en-US" sz="2400" b="1" dirty="0" smtClean="0">
                <a:ln/>
                <a:solidFill>
                  <a:schemeClr val="accent3"/>
                </a:solidFill>
              </a:rPr>
              <a:t>意外</a:t>
            </a:r>
            <a:r>
              <a:rPr kumimoji="1" lang="en-US" altLang="ja-JP" sz="2400" b="1" dirty="0" smtClean="0">
                <a:ln/>
                <a:solidFill>
                  <a:schemeClr val="accent3"/>
                </a:solidFill>
              </a:rPr>
              <a:t>!!</a:t>
            </a:r>
            <a:endParaRPr kumimoji="1" lang="ja-JP" altLang="en-US" sz="2400" b="1" dirty="0">
              <a:ln/>
              <a:solidFill>
                <a:schemeClr val="accent3"/>
              </a:solidFill>
            </a:endParaRPr>
          </a:p>
        </p:txBody>
      </p:sp>
      <p:sp>
        <p:nvSpPr>
          <p:cNvPr id="20" name="1 つの角を切り取った四角形 19"/>
          <p:cNvSpPr/>
          <p:nvPr/>
        </p:nvSpPr>
        <p:spPr>
          <a:xfrm>
            <a:off x="1291433" y="1078126"/>
            <a:ext cx="1327925" cy="276871"/>
          </a:xfrm>
          <a:prstGeom prst="snip1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落合博満</a:t>
            </a:r>
            <a:endParaRPr kumimoji="1" lang="ja-JP" altLang="en-US" dirty="0"/>
          </a:p>
        </p:txBody>
      </p:sp>
      <p:sp>
        <p:nvSpPr>
          <p:cNvPr id="23" name="1 つの角を切り取った四角形 22"/>
          <p:cNvSpPr/>
          <p:nvPr/>
        </p:nvSpPr>
        <p:spPr>
          <a:xfrm>
            <a:off x="1287566" y="3967357"/>
            <a:ext cx="1327925" cy="276871"/>
          </a:xfrm>
          <a:prstGeom prst="snip1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落合博満</a:t>
            </a:r>
            <a:endParaRPr kumimoji="1" lang="ja-JP" altLang="en-US" dirty="0"/>
          </a:p>
        </p:txBody>
      </p:sp>
      <p:sp>
        <p:nvSpPr>
          <p:cNvPr id="26" name="1 つの角を切り取った四角形 25"/>
          <p:cNvSpPr/>
          <p:nvPr/>
        </p:nvSpPr>
        <p:spPr>
          <a:xfrm>
            <a:off x="1291433" y="2420890"/>
            <a:ext cx="1327925" cy="276871"/>
          </a:xfrm>
          <a:prstGeom prst="snip1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dirty="0" smtClean="0"/>
              <a:t>落合博満</a:t>
            </a:r>
            <a:endParaRPr kumimoji="1" lang="ja-JP" altLang="en-US" dirty="0"/>
          </a:p>
        </p:txBody>
      </p:sp>
      <p:sp>
        <p:nvSpPr>
          <p:cNvPr id="32" name="1 つの角を切り取った四角形 31"/>
          <p:cNvSpPr/>
          <p:nvPr/>
        </p:nvSpPr>
        <p:spPr>
          <a:xfrm>
            <a:off x="4387434" y="1074695"/>
            <a:ext cx="1215112" cy="285988"/>
          </a:xfrm>
          <a:prstGeom prst="snip1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400" dirty="0" smtClean="0"/>
              <a:t>イチロー</a:t>
            </a:r>
            <a:endParaRPr kumimoji="1" lang="ja-JP" altLang="en-US" sz="1400" dirty="0"/>
          </a:p>
        </p:txBody>
      </p:sp>
      <p:cxnSp>
        <p:nvCxnSpPr>
          <p:cNvPr id="7" name="直線矢印コネクタ 6"/>
          <p:cNvCxnSpPr/>
          <p:nvPr/>
        </p:nvCxnSpPr>
        <p:spPr>
          <a:xfrm>
            <a:off x="2619358" y="1704008"/>
            <a:ext cx="1620536" cy="1277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直線矢印コネクタ 40"/>
          <p:cNvCxnSpPr/>
          <p:nvPr/>
        </p:nvCxnSpPr>
        <p:spPr>
          <a:xfrm flipV="1">
            <a:off x="2619358" y="3046771"/>
            <a:ext cx="1797477" cy="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直線矢印コネクタ 41"/>
          <p:cNvCxnSpPr/>
          <p:nvPr/>
        </p:nvCxnSpPr>
        <p:spPr>
          <a:xfrm>
            <a:off x="2615491" y="4593239"/>
            <a:ext cx="1696115" cy="1150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2655718" y="1365838"/>
            <a:ext cx="1511625" cy="369332"/>
          </a:xfrm>
          <a:prstGeom prst="rect">
            <a:avLst/>
          </a:prstGeom>
          <a:noFill/>
        </p:spPr>
        <p:txBody>
          <a:bodyPr wrap="square" rtlCol="0">
            <a:spAutoFit/>
          </a:bodyPr>
          <a:lstStyle/>
          <a:p>
            <a:r>
              <a:rPr kumimoji="1" lang="ja-JP" altLang="en-US" b="1" dirty="0" smtClean="0"/>
              <a:t>繋がりが強い</a:t>
            </a:r>
            <a:endParaRPr kumimoji="1" lang="ja-JP" altLang="en-US" b="1" dirty="0"/>
          </a:p>
        </p:txBody>
      </p:sp>
      <p:sp>
        <p:nvSpPr>
          <p:cNvPr id="45" name="テキスト ボックス 44"/>
          <p:cNvSpPr txBox="1"/>
          <p:nvPr/>
        </p:nvSpPr>
        <p:spPr>
          <a:xfrm>
            <a:off x="2727726" y="4251858"/>
            <a:ext cx="1583880" cy="369332"/>
          </a:xfrm>
          <a:prstGeom prst="rect">
            <a:avLst/>
          </a:prstGeom>
          <a:noFill/>
        </p:spPr>
        <p:txBody>
          <a:bodyPr wrap="square" rtlCol="0">
            <a:spAutoFit/>
          </a:bodyPr>
          <a:lstStyle/>
          <a:p>
            <a:r>
              <a:rPr kumimoji="1" lang="ja-JP" altLang="en-US" b="1" dirty="0" smtClean="0"/>
              <a:t>繋がりが</a:t>
            </a:r>
            <a:r>
              <a:rPr kumimoji="1" lang="ja-JP" altLang="en-US" b="1" dirty="0" smtClean="0">
                <a:solidFill>
                  <a:srgbClr val="FF0000"/>
                </a:solidFill>
              </a:rPr>
              <a:t>弱い</a:t>
            </a:r>
            <a:endParaRPr kumimoji="1" lang="ja-JP" altLang="en-US" b="1" dirty="0">
              <a:solidFill>
                <a:srgbClr val="FF0000"/>
              </a:solidFill>
            </a:endParaRPr>
          </a:p>
        </p:txBody>
      </p:sp>
      <p:sp>
        <p:nvSpPr>
          <p:cNvPr id="46" name="テキスト ボックス 45"/>
          <p:cNvSpPr txBox="1"/>
          <p:nvPr/>
        </p:nvSpPr>
        <p:spPr>
          <a:xfrm>
            <a:off x="2678244" y="2731260"/>
            <a:ext cx="1583880" cy="369332"/>
          </a:xfrm>
          <a:prstGeom prst="rect">
            <a:avLst/>
          </a:prstGeom>
          <a:noFill/>
        </p:spPr>
        <p:txBody>
          <a:bodyPr wrap="square" rtlCol="0">
            <a:spAutoFit/>
          </a:bodyPr>
          <a:lstStyle/>
          <a:p>
            <a:r>
              <a:rPr kumimoji="1" lang="ja-JP" altLang="en-US" b="1" dirty="0" smtClean="0"/>
              <a:t>繋がりが</a:t>
            </a:r>
            <a:r>
              <a:rPr kumimoji="1" lang="ja-JP" altLang="en-US" b="1" dirty="0" smtClean="0">
                <a:solidFill>
                  <a:srgbClr val="FF0000"/>
                </a:solidFill>
              </a:rPr>
              <a:t>弱い</a:t>
            </a:r>
            <a:endParaRPr kumimoji="1" lang="ja-JP" altLang="en-US" b="1" dirty="0">
              <a:solidFill>
                <a:srgbClr val="FF0000"/>
              </a:solidFill>
            </a:endParaRPr>
          </a:p>
        </p:txBody>
      </p:sp>
      <p:sp>
        <p:nvSpPr>
          <p:cNvPr id="47" name="テキスト ボックス 46"/>
          <p:cNvSpPr txBox="1"/>
          <p:nvPr/>
        </p:nvSpPr>
        <p:spPr>
          <a:xfrm rot="1085371">
            <a:off x="5032119" y="3644389"/>
            <a:ext cx="1915109" cy="461665"/>
          </a:xfrm>
          <a:prstGeom prst="rect">
            <a:avLst/>
          </a:prstGeom>
          <a:noFill/>
        </p:spPr>
        <p:txBody>
          <a:bodyPr wrap="square" rtlCol="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kumimoji="1" lang="ja-JP" altLang="en-US" sz="2400" b="1" dirty="0" smtClean="0">
                <a:ln/>
                <a:solidFill>
                  <a:schemeClr val="accent3"/>
                </a:solidFill>
              </a:rPr>
              <a:t>なにこれ？</a:t>
            </a:r>
            <a:endParaRPr kumimoji="1" lang="ja-JP" altLang="en-US" sz="2400" b="1" dirty="0">
              <a:ln/>
              <a:solidFill>
                <a:schemeClr val="accent3"/>
              </a:solidFill>
            </a:endParaRPr>
          </a:p>
        </p:txBody>
      </p:sp>
      <p:sp>
        <p:nvSpPr>
          <p:cNvPr id="48" name="テキスト ボックス 47"/>
          <p:cNvSpPr txBox="1"/>
          <p:nvPr/>
        </p:nvSpPr>
        <p:spPr>
          <a:xfrm rot="1157087">
            <a:off x="5216218" y="775610"/>
            <a:ext cx="1975279" cy="461665"/>
          </a:xfrm>
          <a:prstGeom prst="rect">
            <a:avLst/>
          </a:prstGeom>
          <a:noFill/>
        </p:spPr>
        <p:txBody>
          <a:bodyPr wrap="square" rtlCol="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r>
              <a:rPr lang="ja-JP" altLang="en-US" sz="2400" b="1" dirty="0" smtClean="0">
                <a:ln/>
                <a:solidFill>
                  <a:schemeClr val="accent3"/>
                </a:solidFill>
              </a:rPr>
              <a:t>あたりまえ</a:t>
            </a:r>
            <a:r>
              <a:rPr kumimoji="1" lang="en-US" altLang="ja-JP" sz="2400" b="1" dirty="0" smtClean="0">
                <a:ln/>
                <a:solidFill>
                  <a:schemeClr val="accent3"/>
                </a:solidFill>
              </a:rPr>
              <a:t>!!</a:t>
            </a:r>
            <a:endParaRPr kumimoji="1" lang="ja-JP" altLang="en-US" sz="2400" b="1" dirty="0">
              <a:ln/>
              <a:solidFill>
                <a:schemeClr val="accent3"/>
              </a:solidFill>
            </a:endParaRPr>
          </a:p>
        </p:txBody>
      </p:sp>
      <p:sp>
        <p:nvSpPr>
          <p:cNvPr id="54" name="テキスト ボックス 53"/>
          <p:cNvSpPr txBox="1"/>
          <p:nvPr/>
        </p:nvSpPr>
        <p:spPr>
          <a:xfrm>
            <a:off x="5717524" y="4251858"/>
            <a:ext cx="1570608" cy="400110"/>
          </a:xfrm>
          <a:prstGeom prst="rect">
            <a:avLst/>
          </a:prstGeom>
          <a:noFill/>
        </p:spPr>
        <p:txBody>
          <a:bodyPr wrap="square" rtlCol="0">
            <a:spAutoFit/>
          </a:bodyPr>
          <a:lstStyle/>
          <a:p>
            <a:r>
              <a:rPr kumimoji="1" lang="ja-JP" altLang="en-US" sz="2000" b="1" dirty="0" smtClean="0"/>
              <a:t>認知度低い</a:t>
            </a:r>
            <a:endParaRPr kumimoji="1" lang="ja-JP" altLang="en-US" sz="2000" b="1" dirty="0"/>
          </a:p>
        </p:txBody>
      </p:sp>
      <p:sp>
        <p:nvSpPr>
          <p:cNvPr id="58" name="テキスト ボックス 57"/>
          <p:cNvSpPr txBox="1"/>
          <p:nvPr/>
        </p:nvSpPr>
        <p:spPr>
          <a:xfrm>
            <a:off x="2480689" y="5496906"/>
            <a:ext cx="2739383" cy="646331"/>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kumimoji="1" lang="ja-JP" altLang="en-US" sz="3600" b="1" dirty="0" smtClean="0"/>
              <a:t>繋がりの弱さ</a:t>
            </a:r>
            <a:endParaRPr kumimoji="1" lang="ja-JP" altLang="en-US" sz="3600" b="1" dirty="0"/>
          </a:p>
        </p:txBody>
      </p:sp>
      <p:sp>
        <p:nvSpPr>
          <p:cNvPr id="59" name="テキスト ボックス 58"/>
          <p:cNvSpPr txBox="1"/>
          <p:nvPr/>
        </p:nvSpPr>
        <p:spPr>
          <a:xfrm>
            <a:off x="5933547" y="5496906"/>
            <a:ext cx="1590781"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3600" b="1" dirty="0" smtClean="0"/>
              <a:t>認知度</a:t>
            </a:r>
            <a:endParaRPr kumimoji="1" lang="ja-JP" altLang="en-US" sz="3600" b="1" dirty="0"/>
          </a:p>
        </p:txBody>
      </p:sp>
      <p:sp>
        <p:nvSpPr>
          <p:cNvPr id="60" name="テキスト ボックス 59"/>
          <p:cNvSpPr txBox="1"/>
          <p:nvPr/>
        </p:nvSpPr>
        <p:spPr>
          <a:xfrm>
            <a:off x="80256" y="5467266"/>
            <a:ext cx="1827448" cy="646331"/>
          </a:xfrm>
          <a:prstGeom prst="rect">
            <a:avLst/>
          </a:prstGeom>
          <a:noFill/>
        </p:spPr>
        <p:txBody>
          <a:bodyPr wrap="square" rtlCol="0">
            <a:spAutoFit/>
          </a:bodyPr>
          <a:lstStyle/>
          <a:p>
            <a:r>
              <a:rPr lang="ja-JP" altLang="en-US" sz="3600" b="1" dirty="0"/>
              <a:t>意外度</a:t>
            </a:r>
            <a:endParaRPr kumimoji="1" lang="ja-JP" altLang="en-US" sz="3600" b="1" dirty="0"/>
          </a:p>
        </p:txBody>
      </p:sp>
      <p:sp>
        <p:nvSpPr>
          <p:cNvPr id="44" name="テキスト ボックス 43"/>
          <p:cNvSpPr txBox="1"/>
          <p:nvPr/>
        </p:nvSpPr>
        <p:spPr>
          <a:xfrm>
            <a:off x="5760580" y="2862106"/>
            <a:ext cx="1527551" cy="400110"/>
          </a:xfrm>
          <a:prstGeom prst="rect">
            <a:avLst/>
          </a:prstGeom>
          <a:noFill/>
        </p:spPr>
        <p:txBody>
          <a:bodyPr wrap="square" rtlCol="0">
            <a:spAutoFit/>
          </a:bodyPr>
          <a:lstStyle/>
          <a:p>
            <a:r>
              <a:rPr kumimoji="1" lang="ja-JP" altLang="en-US" sz="2000" b="1" dirty="0" smtClean="0"/>
              <a:t>認知度高い</a:t>
            </a:r>
            <a:endParaRPr kumimoji="1" lang="ja-JP" altLang="en-US" b="1" dirty="0"/>
          </a:p>
        </p:txBody>
      </p:sp>
      <p:sp>
        <p:nvSpPr>
          <p:cNvPr id="10" name="乗算記号 9"/>
          <p:cNvSpPr/>
          <p:nvPr/>
        </p:nvSpPr>
        <p:spPr>
          <a:xfrm>
            <a:off x="5074216" y="5449012"/>
            <a:ext cx="937944" cy="868452"/>
          </a:xfrm>
          <a:prstGeom prst="mathMultiply">
            <a:avLst>
              <a:gd name="adj1" fmla="val 11267"/>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kumimoji="1" lang="ja-JP" altLang="en-US"/>
          </a:p>
        </p:txBody>
      </p:sp>
      <p:sp>
        <p:nvSpPr>
          <p:cNvPr id="11" name="左右矢印 10"/>
          <p:cNvSpPr/>
          <p:nvPr/>
        </p:nvSpPr>
        <p:spPr>
          <a:xfrm>
            <a:off x="1616593" y="5643668"/>
            <a:ext cx="720080" cy="352806"/>
          </a:xfrm>
          <a:prstGeom prst="lef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p:cNvSpPr/>
          <p:nvPr/>
        </p:nvSpPr>
        <p:spPr>
          <a:xfrm>
            <a:off x="1291531" y="1359611"/>
            <a:ext cx="1323960" cy="70123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p:cNvSpPr/>
          <p:nvPr/>
        </p:nvSpPr>
        <p:spPr>
          <a:xfrm>
            <a:off x="1278475" y="2706497"/>
            <a:ext cx="1323960" cy="70123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正方形/長方形 48"/>
          <p:cNvSpPr/>
          <p:nvPr/>
        </p:nvSpPr>
        <p:spPr>
          <a:xfrm>
            <a:off x="1291531" y="4229298"/>
            <a:ext cx="1323960" cy="70123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正方形/長方形 49"/>
          <p:cNvSpPr/>
          <p:nvPr/>
        </p:nvSpPr>
        <p:spPr>
          <a:xfrm>
            <a:off x="4428449" y="4242354"/>
            <a:ext cx="1203600" cy="70123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正方形/長方形 50"/>
          <p:cNvSpPr/>
          <p:nvPr/>
        </p:nvSpPr>
        <p:spPr>
          <a:xfrm>
            <a:off x="4427984" y="2749029"/>
            <a:ext cx="1203600" cy="70123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正方形/長方形 51"/>
          <p:cNvSpPr/>
          <p:nvPr/>
        </p:nvSpPr>
        <p:spPr>
          <a:xfrm>
            <a:off x="4427984" y="1372667"/>
            <a:ext cx="1203600" cy="70123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53" name="Group 240"/>
          <p:cNvGrpSpPr>
            <a:grpSpLocks/>
          </p:cNvGrpSpPr>
          <p:nvPr/>
        </p:nvGrpSpPr>
        <p:grpSpPr bwMode="auto">
          <a:xfrm>
            <a:off x="4644008" y="2740819"/>
            <a:ext cx="797605" cy="713178"/>
            <a:chOff x="4954" y="2205"/>
            <a:chExt cx="1077" cy="963"/>
          </a:xfrm>
        </p:grpSpPr>
        <p:grpSp>
          <p:nvGrpSpPr>
            <p:cNvPr id="55" name="Group 56"/>
            <p:cNvGrpSpPr>
              <a:grpSpLocks/>
            </p:cNvGrpSpPr>
            <p:nvPr/>
          </p:nvGrpSpPr>
          <p:grpSpPr bwMode="auto">
            <a:xfrm>
              <a:off x="4954" y="2205"/>
              <a:ext cx="1077" cy="963"/>
              <a:chOff x="4954" y="2205"/>
              <a:chExt cx="1077" cy="963"/>
            </a:xfrm>
          </p:grpSpPr>
          <p:sp>
            <p:nvSpPr>
              <p:cNvPr id="67" name="Freeform 57"/>
              <p:cNvSpPr>
                <a:spLocks/>
              </p:cNvSpPr>
              <p:nvPr/>
            </p:nvSpPr>
            <p:spPr bwMode="auto">
              <a:xfrm>
                <a:off x="4966" y="2217"/>
                <a:ext cx="1052" cy="939"/>
              </a:xfrm>
              <a:custGeom>
                <a:avLst/>
                <a:gdLst>
                  <a:gd name="T0" fmla="*/ 0 w 1078"/>
                  <a:gd name="T1" fmla="*/ 935 h 963"/>
                  <a:gd name="T2" fmla="*/ 0 w 1078"/>
                  <a:gd name="T3" fmla="*/ 907 h 963"/>
                  <a:gd name="T4" fmla="*/ 511 w 1078"/>
                  <a:gd name="T5" fmla="*/ 28 h 963"/>
                  <a:gd name="T6" fmla="*/ 539 w 1078"/>
                  <a:gd name="T7" fmla="*/ 0 h 963"/>
                  <a:gd name="T8" fmla="*/ 567 w 1078"/>
                  <a:gd name="T9" fmla="*/ 28 h 963"/>
                  <a:gd name="T10" fmla="*/ 1078 w 1078"/>
                  <a:gd name="T11" fmla="*/ 907 h 963"/>
                  <a:gd name="T12" fmla="*/ 1078 w 1078"/>
                  <a:gd name="T13" fmla="*/ 935 h 963"/>
                  <a:gd name="T14" fmla="*/ 1049 w 1078"/>
                  <a:gd name="T15" fmla="*/ 963 h 963"/>
                  <a:gd name="T16" fmla="*/ 29 w 1078"/>
                  <a:gd name="T17" fmla="*/ 963 h 963"/>
                  <a:gd name="T18" fmla="*/ 0 w 1078"/>
                  <a:gd name="T19" fmla="*/ 935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78" h="963">
                    <a:moveTo>
                      <a:pt x="0" y="935"/>
                    </a:moveTo>
                    <a:lnTo>
                      <a:pt x="0" y="907"/>
                    </a:lnTo>
                    <a:lnTo>
                      <a:pt x="511" y="28"/>
                    </a:lnTo>
                    <a:lnTo>
                      <a:pt x="539" y="0"/>
                    </a:lnTo>
                    <a:lnTo>
                      <a:pt x="567" y="28"/>
                    </a:lnTo>
                    <a:lnTo>
                      <a:pt x="1078" y="907"/>
                    </a:lnTo>
                    <a:lnTo>
                      <a:pt x="1078" y="935"/>
                    </a:lnTo>
                    <a:lnTo>
                      <a:pt x="1049" y="963"/>
                    </a:lnTo>
                    <a:lnTo>
                      <a:pt x="29" y="963"/>
                    </a:lnTo>
                    <a:lnTo>
                      <a:pt x="0" y="935"/>
                    </a:lnTo>
                    <a:close/>
                  </a:path>
                </a:pathLst>
              </a:custGeom>
              <a:gradFill rotWithShape="1">
                <a:gsLst>
                  <a:gs pos="0">
                    <a:srgbClr val="FFFF00"/>
                  </a:gs>
                  <a:gs pos="100000">
                    <a:srgbClr val="FF9933"/>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sp>
            <p:nvSpPr>
              <p:cNvPr id="68" name="Freeform 58"/>
              <p:cNvSpPr>
                <a:spLocks/>
              </p:cNvSpPr>
              <p:nvPr/>
            </p:nvSpPr>
            <p:spPr bwMode="auto">
              <a:xfrm>
                <a:off x="4954" y="2205"/>
                <a:ext cx="1077" cy="963"/>
              </a:xfrm>
              <a:custGeom>
                <a:avLst/>
                <a:gdLst>
                  <a:gd name="T0" fmla="*/ 113 w 1077"/>
                  <a:gd name="T1" fmla="*/ 878 h 963"/>
                  <a:gd name="T2" fmla="*/ 539 w 1077"/>
                  <a:gd name="T3" fmla="*/ 878 h 963"/>
                  <a:gd name="T4" fmla="*/ 539 w 1077"/>
                  <a:gd name="T5" fmla="*/ 963 h 963"/>
                  <a:gd name="T6" fmla="*/ 28 w 1077"/>
                  <a:gd name="T7" fmla="*/ 963 h 963"/>
                  <a:gd name="T8" fmla="*/ 0 w 1077"/>
                  <a:gd name="T9" fmla="*/ 935 h 963"/>
                  <a:gd name="T10" fmla="*/ 0 w 1077"/>
                  <a:gd name="T11" fmla="*/ 907 h 963"/>
                  <a:gd name="T12" fmla="*/ 482 w 1077"/>
                  <a:gd name="T13" fmla="*/ 28 h 963"/>
                  <a:gd name="T14" fmla="*/ 510 w 1077"/>
                  <a:gd name="T15" fmla="*/ 0 h 963"/>
                  <a:gd name="T16" fmla="*/ 567 w 1077"/>
                  <a:gd name="T17" fmla="*/ 0 h 963"/>
                  <a:gd name="T18" fmla="*/ 595 w 1077"/>
                  <a:gd name="T19" fmla="*/ 28 h 963"/>
                  <a:gd name="T20" fmla="*/ 1077 w 1077"/>
                  <a:gd name="T21" fmla="*/ 907 h 963"/>
                  <a:gd name="T22" fmla="*/ 1077 w 1077"/>
                  <a:gd name="T23" fmla="*/ 935 h 963"/>
                  <a:gd name="T24" fmla="*/ 1049 w 1077"/>
                  <a:gd name="T25" fmla="*/ 963 h 963"/>
                  <a:gd name="T26" fmla="*/ 539 w 1077"/>
                  <a:gd name="T27" fmla="*/ 963 h 963"/>
                  <a:gd name="T28" fmla="*/ 539 w 1077"/>
                  <a:gd name="T29" fmla="*/ 878 h 963"/>
                  <a:gd name="T30" fmla="*/ 964 w 1077"/>
                  <a:gd name="T31" fmla="*/ 878 h 963"/>
                  <a:gd name="T32" fmla="*/ 539 w 1077"/>
                  <a:gd name="T33" fmla="*/ 85 h 963"/>
                  <a:gd name="T34" fmla="*/ 113 w 1077"/>
                  <a:gd name="T35" fmla="*/ 878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77" h="963">
                    <a:moveTo>
                      <a:pt x="113" y="878"/>
                    </a:moveTo>
                    <a:lnTo>
                      <a:pt x="539" y="878"/>
                    </a:lnTo>
                    <a:lnTo>
                      <a:pt x="539" y="963"/>
                    </a:lnTo>
                    <a:lnTo>
                      <a:pt x="28" y="963"/>
                    </a:lnTo>
                    <a:lnTo>
                      <a:pt x="0" y="935"/>
                    </a:lnTo>
                    <a:lnTo>
                      <a:pt x="0" y="907"/>
                    </a:lnTo>
                    <a:lnTo>
                      <a:pt x="482" y="28"/>
                    </a:lnTo>
                    <a:lnTo>
                      <a:pt x="510" y="0"/>
                    </a:lnTo>
                    <a:lnTo>
                      <a:pt x="567" y="0"/>
                    </a:lnTo>
                    <a:lnTo>
                      <a:pt x="595" y="28"/>
                    </a:lnTo>
                    <a:lnTo>
                      <a:pt x="1077" y="907"/>
                    </a:lnTo>
                    <a:lnTo>
                      <a:pt x="1077" y="935"/>
                    </a:lnTo>
                    <a:lnTo>
                      <a:pt x="1049" y="963"/>
                    </a:lnTo>
                    <a:lnTo>
                      <a:pt x="539" y="963"/>
                    </a:lnTo>
                    <a:lnTo>
                      <a:pt x="539" y="878"/>
                    </a:lnTo>
                    <a:lnTo>
                      <a:pt x="964" y="878"/>
                    </a:lnTo>
                    <a:lnTo>
                      <a:pt x="539" y="85"/>
                    </a:lnTo>
                    <a:lnTo>
                      <a:pt x="113" y="878"/>
                    </a:lnTo>
                    <a:close/>
                  </a:path>
                </a:pathLst>
              </a:custGeom>
              <a:gradFill rotWithShape="1">
                <a:gsLst>
                  <a:gs pos="0">
                    <a:srgbClr val="333333"/>
                  </a:gs>
                  <a:gs pos="100000">
                    <a:srgbClr val="000000"/>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grpSp>
        <p:grpSp>
          <p:nvGrpSpPr>
            <p:cNvPr id="56" name="Group 102"/>
            <p:cNvGrpSpPr>
              <a:grpSpLocks/>
            </p:cNvGrpSpPr>
            <p:nvPr/>
          </p:nvGrpSpPr>
          <p:grpSpPr bwMode="auto">
            <a:xfrm>
              <a:off x="5304" y="2556"/>
              <a:ext cx="336" cy="486"/>
              <a:chOff x="2567" y="2755"/>
              <a:chExt cx="922" cy="1333"/>
            </a:xfrm>
          </p:grpSpPr>
          <p:sp>
            <p:nvSpPr>
              <p:cNvPr id="57" name="AutoShape 103"/>
              <p:cNvSpPr>
                <a:spLocks noChangeArrowheads="1"/>
              </p:cNvSpPr>
              <p:nvPr/>
            </p:nvSpPr>
            <p:spPr bwMode="auto">
              <a:xfrm rot="-2700000">
                <a:off x="2567" y="3186"/>
                <a:ext cx="227" cy="765"/>
              </a:xfrm>
              <a:prstGeom prst="roundRect">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sp>
            <p:nvSpPr>
              <p:cNvPr id="61" name="AutoShape 104"/>
              <p:cNvSpPr>
                <a:spLocks noChangeArrowheads="1"/>
              </p:cNvSpPr>
              <p:nvPr/>
            </p:nvSpPr>
            <p:spPr bwMode="auto">
              <a:xfrm>
                <a:off x="2950" y="2755"/>
                <a:ext cx="170" cy="766"/>
              </a:xfrm>
              <a:prstGeom prst="roundRect">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sp>
            <p:nvSpPr>
              <p:cNvPr id="62" name="AutoShape 105"/>
              <p:cNvSpPr>
                <a:spLocks noChangeArrowheads="1"/>
              </p:cNvSpPr>
              <p:nvPr/>
            </p:nvSpPr>
            <p:spPr bwMode="auto">
              <a:xfrm>
                <a:off x="2751" y="2869"/>
                <a:ext cx="170" cy="737"/>
              </a:xfrm>
              <a:prstGeom prst="roundRect">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sp>
            <p:nvSpPr>
              <p:cNvPr id="63" name="AutoShape 106"/>
              <p:cNvSpPr>
                <a:spLocks noChangeArrowheads="1"/>
              </p:cNvSpPr>
              <p:nvPr/>
            </p:nvSpPr>
            <p:spPr bwMode="auto">
              <a:xfrm>
                <a:off x="3148" y="2869"/>
                <a:ext cx="170" cy="680"/>
              </a:xfrm>
              <a:prstGeom prst="roundRect">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sp>
            <p:nvSpPr>
              <p:cNvPr id="64" name="AutoShape 107"/>
              <p:cNvSpPr>
                <a:spLocks noChangeArrowheads="1"/>
              </p:cNvSpPr>
              <p:nvPr/>
            </p:nvSpPr>
            <p:spPr bwMode="auto">
              <a:xfrm>
                <a:off x="3347" y="3039"/>
                <a:ext cx="142" cy="539"/>
              </a:xfrm>
              <a:prstGeom prst="roundRect">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sp>
            <p:nvSpPr>
              <p:cNvPr id="65" name="AutoShape 108"/>
              <p:cNvSpPr>
                <a:spLocks noChangeArrowheads="1"/>
              </p:cNvSpPr>
              <p:nvPr/>
            </p:nvSpPr>
            <p:spPr bwMode="auto">
              <a:xfrm>
                <a:off x="2751" y="3436"/>
                <a:ext cx="738" cy="652"/>
              </a:xfrm>
              <a:prstGeom prst="roundRect">
                <a:avLst>
                  <a:gd name="adj" fmla="val 39704"/>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sp>
            <p:nvSpPr>
              <p:cNvPr id="66" name="AutoShape 109"/>
              <p:cNvSpPr>
                <a:spLocks noChangeArrowheads="1"/>
              </p:cNvSpPr>
              <p:nvPr/>
            </p:nvSpPr>
            <p:spPr bwMode="auto">
              <a:xfrm>
                <a:off x="2751" y="3351"/>
                <a:ext cx="738" cy="567"/>
              </a:xfrm>
              <a:prstGeom prst="roundRect">
                <a:avLst>
                  <a:gd name="adj" fmla="val 17634"/>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grpSp>
      </p:grpSp>
      <p:grpSp>
        <p:nvGrpSpPr>
          <p:cNvPr id="69" name="Group 240"/>
          <p:cNvGrpSpPr>
            <a:grpSpLocks/>
          </p:cNvGrpSpPr>
          <p:nvPr/>
        </p:nvGrpSpPr>
        <p:grpSpPr bwMode="auto">
          <a:xfrm>
            <a:off x="4644008" y="1372667"/>
            <a:ext cx="797605" cy="713178"/>
            <a:chOff x="4954" y="2205"/>
            <a:chExt cx="1077" cy="963"/>
          </a:xfrm>
        </p:grpSpPr>
        <p:grpSp>
          <p:nvGrpSpPr>
            <p:cNvPr id="70" name="Group 56"/>
            <p:cNvGrpSpPr>
              <a:grpSpLocks/>
            </p:cNvGrpSpPr>
            <p:nvPr/>
          </p:nvGrpSpPr>
          <p:grpSpPr bwMode="auto">
            <a:xfrm>
              <a:off x="4954" y="2205"/>
              <a:ext cx="1077" cy="963"/>
              <a:chOff x="4954" y="2205"/>
              <a:chExt cx="1077" cy="963"/>
            </a:xfrm>
          </p:grpSpPr>
          <p:sp>
            <p:nvSpPr>
              <p:cNvPr id="79" name="Freeform 57"/>
              <p:cNvSpPr>
                <a:spLocks/>
              </p:cNvSpPr>
              <p:nvPr/>
            </p:nvSpPr>
            <p:spPr bwMode="auto">
              <a:xfrm>
                <a:off x="4966" y="2217"/>
                <a:ext cx="1052" cy="939"/>
              </a:xfrm>
              <a:custGeom>
                <a:avLst/>
                <a:gdLst>
                  <a:gd name="T0" fmla="*/ 0 w 1078"/>
                  <a:gd name="T1" fmla="*/ 935 h 963"/>
                  <a:gd name="T2" fmla="*/ 0 w 1078"/>
                  <a:gd name="T3" fmla="*/ 907 h 963"/>
                  <a:gd name="T4" fmla="*/ 511 w 1078"/>
                  <a:gd name="T5" fmla="*/ 28 h 963"/>
                  <a:gd name="T6" fmla="*/ 539 w 1078"/>
                  <a:gd name="T7" fmla="*/ 0 h 963"/>
                  <a:gd name="T8" fmla="*/ 567 w 1078"/>
                  <a:gd name="T9" fmla="*/ 28 h 963"/>
                  <a:gd name="T10" fmla="*/ 1078 w 1078"/>
                  <a:gd name="T11" fmla="*/ 907 h 963"/>
                  <a:gd name="T12" fmla="*/ 1078 w 1078"/>
                  <a:gd name="T13" fmla="*/ 935 h 963"/>
                  <a:gd name="T14" fmla="*/ 1049 w 1078"/>
                  <a:gd name="T15" fmla="*/ 963 h 963"/>
                  <a:gd name="T16" fmla="*/ 29 w 1078"/>
                  <a:gd name="T17" fmla="*/ 963 h 963"/>
                  <a:gd name="T18" fmla="*/ 0 w 1078"/>
                  <a:gd name="T19" fmla="*/ 935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78" h="963">
                    <a:moveTo>
                      <a:pt x="0" y="935"/>
                    </a:moveTo>
                    <a:lnTo>
                      <a:pt x="0" y="907"/>
                    </a:lnTo>
                    <a:lnTo>
                      <a:pt x="511" y="28"/>
                    </a:lnTo>
                    <a:lnTo>
                      <a:pt x="539" y="0"/>
                    </a:lnTo>
                    <a:lnTo>
                      <a:pt x="567" y="28"/>
                    </a:lnTo>
                    <a:lnTo>
                      <a:pt x="1078" y="907"/>
                    </a:lnTo>
                    <a:lnTo>
                      <a:pt x="1078" y="935"/>
                    </a:lnTo>
                    <a:lnTo>
                      <a:pt x="1049" y="963"/>
                    </a:lnTo>
                    <a:lnTo>
                      <a:pt x="29" y="963"/>
                    </a:lnTo>
                    <a:lnTo>
                      <a:pt x="0" y="935"/>
                    </a:lnTo>
                    <a:close/>
                  </a:path>
                </a:pathLst>
              </a:custGeom>
              <a:gradFill rotWithShape="1">
                <a:gsLst>
                  <a:gs pos="0">
                    <a:srgbClr val="FFFF00"/>
                  </a:gs>
                  <a:gs pos="100000">
                    <a:srgbClr val="FF9933"/>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sp>
            <p:nvSpPr>
              <p:cNvPr id="80" name="Freeform 58"/>
              <p:cNvSpPr>
                <a:spLocks/>
              </p:cNvSpPr>
              <p:nvPr/>
            </p:nvSpPr>
            <p:spPr bwMode="auto">
              <a:xfrm>
                <a:off x="4954" y="2205"/>
                <a:ext cx="1077" cy="963"/>
              </a:xfrm>
              <a:custGeom>
                <a:avLst/>
                <a:gdLst>
                  <a:gd name="T0" fmla="*/ 113 w 1077"/>
                  <a:gd name="T1" fmla="*/ 878 h 963"/>
                  <a:gd name="T2" fmla="*/ 539 w 1077"/>
                  <a:gd name="T3" fmla="*/ 878 h 963"/>
                  <a:gd name="T4" fmla="*/ 539 w 1077"/>
                  <a:gd name="T5" fmla="*/ 963 h 963"/>
                  <a:gd name="T6" fmla="*/ 28 w 1077"/>
                  <a:gd name="T7" fmla="*/ 963 h 963"/>
                  <a:gd name="T8" fmla="*/ 0 w 1077"/>
                  <a:gd name="T9" fmla="*/ 935 h 963"/>
                  <a:gd name="T10" fmla="*/ 0 w 1077"/>
                  <a:gd name="T11" fmla="*/ 907 h 963"/>
                  <a:gd name="T12" fmla="*/ 482 w 1077"/>
                  <a:gd name="T13" fmla="*/ 28 h 963"/>
                  <a:gd name="T14" fmla="*/ 510 w 1077"/>
                  <a:gd name="T15" fmla="*/ 0 h 963"/>
                  <a:gd name="T16" fmla="*/ 567 w 1077"/>
                  <a:gd name="T17" fmla="*/ 0 h 963"/>
                  <a:gd name="T18" fmla="*/ 595 w 1077"/>
                  <a:gd name="T19" fmla="*/ 28 h 963"/>
                  <a:gd name="T20" fmla="*/ 1077 w 1077"/>
                  <a:gd name="T21" fmla="*/ 907 h 963"/>
                  <a:gd name="T22" fmla="*/ 1077 w 1077"/>
                  <a:gd name="T23" fmla="*/ 935 h 963"/>
                  <a:gd name="T24" fmla="*/ 1049 w 1077"/>
                  <a:gd name="T25" fmla="*/ 963 h 963"/>
                  <a:gd name="T26" fmla="*/ 539 w 1077"/>
                  <a:gd name="T27" fmla="*/ 963 h 963"/>
                  <a:gd name="T28" fmla="*/ 539 w 1077"/>
                  <a:gd name="T29" fmla="*/ 878 h 963"/>
                  <a:gd name="T30" fmla="*/ 964 w 1077"/>
                  <a:gd name="T31" fmla="*/ 878 h 963"/>
                  <a:gd name="T32" fmla="*/ 539 w 1077"/>
                  <a:gd name="T33" fmla="*/ 85 h 963"/>
                  <a:gd name="T34" fmla="*/ 113 w 1077"/>
                  <a:gd name="T35" fmla="*/ 878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77" h="963">
                    <a:moveTo>
                      <a:pt x="113" y="878"/>
                    </a:moveTo>
                    <a:lnTo>
                      <a:pt x="539" y="878"/>
                    </a:lnTo>
                    <a:lnTo>
                      <a:pt x="539" y="963"/>
                    </a:lnTo>
                    <a:lnTo>
                      <a:pt x="28" y="963"/>
                    </a:lnTo>
                    <a:lnTo>
                      <a:pt x="0" y="935"/>
                    </a:lnTo>
                    <a:lnTo>
                      <a:pt x="0" y="907"/>
                    </a:lnTo>
                    <a:lnTo>
                      <a:pt x="482" y="28"/>
                    </a:lnTo>
                    <a:lnTo>
                      <a:pt x="510" y="0"/>
                    </a:lnTo>
                    <a:lnTo>
                      <a:pt x="567" y="0"/>
                    </a:lnTo>
                    <a:lnTo>
                      <a:pt x="595" y="28"/>
                    </a:lnTo>
                    <a:lnTo>
                      <a:pt x="1077" y="907"/>
                    </a:lnTo>
                    <a:lnTo>
                      <a:pt x="1077" y="935"/>
                    </a:lnTo>
                    <a:lnTo>
                      <a:pt x="1049" y="963"/>
                    </a:lnTo>
                    <a:lnTo>
                      <a:pt x="539" y="963"/>
                    </a:lnTo>
                    <a:lnTo>
                      <a:pt x="539" y="878"/>
                    </a:lnTo>
                    <a:lnTo>
                      <a:pt x="964" y="878"/>
                    </a:lnTo>
                    <a:lnTo>
                      <a:pt x="539" y="85"/>
                    </a:lnTo>
                    <a:lnTo>
                      <a:pt x="113" y="878"/>
                    </a:lnTo>
                    <a:close/>
                  </a:path>
                </a:pathLst>
              </a:custGeom>
              <a:gradFill rotWithShape="1">
                <a:gsLst>
                  <a:gs pos="0">
                    <a:srgbClr val="333333"/>
                  </a:gs>
                  <a:gs pos="100000">
                    <a:srgbClr val="000000"/>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grpSp>
        <p:grpSp>
          <p:nvGrpSpPr>
            <p:cNvPr id="71" name="Group 102"/>
            <p:cNvGrpSpPr>
              <a:grpSpLocks/>
            </p:cNvGrpSpPr>
            <p:nvPr/>
          </p:nvGrpSpPr>
          <p:grpSpPr bwMode="auto">
            <a:xfrm>
              <a:off x="5304" y="2556"/>
              <a:ext cx="336" cy="486"/>
              <a:chOff x="2567" y="2755"/>
              <a:chExt cx="922" cy="1333"/>
            </a:xfrm>
          </p:grpSpPr>
          <p:sp>
            <p:nvSpPr>
              <p:cNvPr id="72" name="AutoShape 103"/>
              <p:cNvSpPr>
                <a:spLocks noChangeArrowheads="1"/>
              </p:cNvSpPr>
              <p:nvPr/>
            </p:nvSpPr>
            <p:spPr bwMode="auto">
              <a:xfrm rot="-2700000">
                <a:off x="2567" y="3186"/>
                <a:ext cx="227" cy="765"/>
              </a:xfrm>
              <a:prstGeom prst="roundRect">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sp>
            <p:nvSpPr>
              <p:cNvPr id="73" name="AutoShape 104"/>
              <p:cNvSpPr>
                <a:spLocks noChangeArrowheads="1"/>
              </p:cNvSpPr>
              <p:nvPr/>
            </p:nvSpPr>
            <p:spPr bwMode="auto">
              <a:xfrm>
                <a:off x="2950" y="2755"/>
                <a:ext cx="170" cy="766"/>
              </a:xfrm>
              <a:prstGeom prst="roundRect">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sp>
            <p:nvSpPr>
              <p:cNvPr id="74" name="AutoShape 105"/>
              <p:cNvSpPr>
                <a:spLocks noChangeArrowheads="1"/>
              </p:cNvSpPr>
              <p:nvPr/>
            </p:nvSpPr>
            <p:spPr bwMode="auto">
              <a:xfrm>
                <a:off x="2751" y="2869"/>
                <a:ext cx="170" cy="737"/>
              </a:xfrm>
              <a:prstGeom prst="roundRect">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sp>
            <p:nvSpPr>
              <p:cNvPr id="75" name="AutoShape 106"/>
              <p:cNvSpPr>
                <a:spLocks noChangeArrowheads="1"/>
              </p:cNvSpPr>
              <p:nvPr/>
            </p:nvSpPr>
            <p:spPr bwMode="auto">
              <a:xfrm>
                <a:off x="3148" y="2869"/>
                <a:ext cx="170" cy="680"/>
              </a:xfrm>
              <a:prstGeom prst="roundRect">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sp>
            <p:nvSpPr>
              <p:cNvPr id="76" name="AutoShape 107"/>
              <p:cNvSpPr>
                <a:spLocks noChangeArrowheads="1"/>
              </p:cNvSpPr>
              <p:nvPr/>
            </p:nvSpPr>
            <p:spPr bwMode="auto">
              <a:xfrm>
                <a:off x="3347" y="3039"/>
                <a:ext cx="142" cy="539"/>
              </a:xfrm>
              <a:prstGeom prst="roundRect">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sp>
            <p:nvSpPr>
              <p:cNvPr id="77" name="AutoShape 108"/>
              <p:cNvSpPr>
                <a:spLocks noChangeArrowheads="1"/>
              </p:cNvSpPr>
              <p:nvPr/>
            </p:nvSpPr>
            <p:spPr bwMode="auto">
              <a:xfrm>
                <a:off x="2751" y="3436"/>
                <a:ext cx="738" cy="652"/>
              </a:xfrm>
              <a:prstGeom prst="roundRect">
                <a:avLst>
                  <a:gd name="adj" fmla="val 39704"/>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sp>
            <p:nvSpPr>
              <p:cNvPr id="78" name="AutoShape 109"/>
              <p:cNvSpPr>
                <a:spLocks noChangeArrowheads="1"/>
              </p:cNvSpPr>
              <p:nvPr/>
            </p:nvSpPr>
            <p:spPr bwMode="auto">
              <a:xfrm>
                <a:off x="2751" y="3351"/>
                <a:ext cx="738" cy="567"/>
              </a:xfrm>
              <a:prstGeom prst="roundRect">
                <a:avLst>
                  <a:gd name="adj" fmla="val 17634"/>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grpSp>
      </p:grpSp>
      <p:grpSp>
        <p:nvGrpSpPr>
          <p:cNvPr id="81" name="Group 240"/>
          <p:cNvGrpSpPr>
            <a:grpSpLocks/>
          </p:cNvGrpSpPr>
          <p:nvPr/>
        </p:nvGrpSpPr>
        <p:grpSpPr bwMode="auto">
          <a:xfrm>
            <a:off x="1507555" y="1370244"/>
            <a:ext cx="797605" cy="713178"/>
            <a:chOff x="4954" y="2205"/>
            <a:chExt cx="1077" cy="963"/>
          </a:xfrm>
        </p:grpSpPr>
        <p:grpSp>
          <p:nvGrpSpPr>
            <p:cNvPr id="82" name="Group 56"/>
            <p:cNvGrpSpPr>
              <a:grpSpLocks/>
            </p:cNvGrpSpPr>
            <p:nvPr/>
          </p:nvGrpSpPr>
          <p:grpSpPr bwMode="auto">
            <a:xfrm>
              <a:off x="4954" y="2205"/>
              <a:ext cx="1077" cy="963"/>
              <a:chOff x="4954" y="2205"/>
              <a:chExt cx="1077" cy="963"/>
            </a:xfrm>
          </p:grpSpPr>
          <p:sp>
            <p:nvSpPr>
              <p:cNvPr id="91" name="Freeform 57"/>
              <p:cNvSpPr>
                <a:spLocks/>
              </p:cNvSpPr>
              <p:nvPr/>
            </p:nvSpPr>
            <p:spPr bwMode="auto">
              <a:xfrm>
                <a:off x="4966" y="2217"/>
                <a:ext cx="1052" cy="939"/>
              </a:xfrm>
              <a:custGeom>
                <a:avLst/>
                <a:gdLst>
                  <a:gd name="T0" fmla="*/ 0 w 1078"/>
                  <a:gd name="T1" fmla="*/ 935 h 963"/>
                  <a:gd name="T2" fmla="*/ 0 w 1078"/>
                  <a:gd name="T3" fmla="*/ 907 h 963"/>
                  <a:gd name="T4" fmla="*/ 511 w 1078"/>
                  <a:gd name="T5" fmla="*/ 28 h 963"/>
                  <a:gd name="T6" fmla="*/ 539 w 1078"/>
                  <a:gd name="T7" fmla="*/ 0 h 963"/>
                  <a:gd name="T8" fmla="*/ 567 w 1078"/>
                  <a:gd name="T9" fmla="*/ 28 h 963"/>
                  <a:gd name="T10" fmla="*/ 1078 w 1078"/>
                  <a:gd name="T11" fmla="*/ 907 h 963"/>
                  <a:gd name="T12" fmla="*/ 1078 w 1078"/>
                  <a:gd name="T13" fmla="*/ 935 h 963"/>
                  <a:gd name="T14" fmla="*/ 1049 w 1078"/>
                  <a:gd name="T15" fmla="*/ 963 h 963"/>
                  <a:gd name="T16" fmla="*/ 29 w 1078"/>
                  <a:gd name="T17" fmla="*/ 963 h 963"/>
                  <a:gd name="T18" fmla="*/ 0 w 1078"/>
                  <a:gd name="T19" fmla="*/ 935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78" h="963">
                    <a:moveTo>
                      <a:pt x="0" y="935"/>
                    </a:moveTo>
                    <a:lnTo>
                      <a:pt x="0" y="907"/>
                    </a:lnTo>
                    <a:lnTo>
                      <a:pt x="511" y="28"/>
                    </a:lnTo>
                    <a:lnTo>
                      <a:pt x="539" y="0"/>
                    </a:lnTo>
                    <a:lnTo>
                      <a:pt x="567" y="28"/>
                    </a:lnTo>
                    <a:lnTo>
                      <a:pt x="1078" y="907"/>
                    </a:lnTo>
                    <a:lnTo>
                      <a:pt x="1078" y="935"/>
                    </a:lnTo>
                    <a:lnTo>
                      <a:pt x="1049" y="963"/>
                    </a:lnTo>
                    <a:lnTo>
                      <a:pt x="29" y="963"/>
                    </a:lnTo>
                    <a:lnTo>
                      <a:pt x="0" y="935"/>
                    </a:lnTo>
                    <a:close/>
                  </a:path>
                </a:pathLst>
              </a:custGeom>
              <a:gradFill rotWithShape="1">
                <a:gsLst>
                  <a:gs pos="0">
                    <a:srgbClr val="FFFF00"/>
                  </a:gs>
                  <a:gs pos="100000">
                    <a:srgbClr val="FF9933"/>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sp>
            <p:nvSpPr>
              <p:cNvPr id="92" name="Freeform 58"/>
              <p:cNvSpPr>
                <a:spLocks/>
              </p:cNvSpPr>
              <p:nvPr/>
            </p:nvSpPr>
            <p:spPr bwMode="auto">
              <a:xfrm>
                <a:off x="4954" y="2205"/>
                <a:ext cx="1077" cy="963"/>
              </a:xfrm>
              <a:custGeom>
                <a:avLst/>
                <a:gdLst>
                  <a:gd name="T0" fmla="*/ 113 w 1077"/>
                  <a:gd name="T1" fmla="*/ 878 h 963"/>
                  <a:gd name="T2" fmla="*/ 539 w 1077"/>
                  <a:gd name="T3" fmla="*/ 878 h 963"/>
                  <a:gd name="T4" fmla="*/ 539 w 1077"/>
                  <a:gd name="T5" fmla="*/ 963 h 963"/>
                  <a:gd name="T6" fmla="*/ 28 w 1077"/>
                  <a:gd name="T7" fmla="*/ 963 h 963"/>
                  <a:gd name="T8" fmla="*/ 0 w 1077"/>
                  <a:gd name="T9" fmla="*/ 935 h 963"/>
                  <a:gd name="T10" fmla="*/ 0 w 1077"/>
                  <a:gd name="T11" fmla="*/ 907 h 963"/>
                  <a:gd name="T12" fmla="*/ 482 w 1077"/>
                  <a:gd name="T13" fmla="*/ 28 h 963"/>
                  <a:gd name="T14" fmla="*/ 510 w 1077"/>
                  <a:gd name="T15" fmla="*/ 0 h 963"/>
                  <a:gd name="T16" fmla="*/ 567 w 1077"/>
                  <a:gd name="T17" fmla="*/ 0 h 963"/>
                  <a:gd name="T18" fmla="*/ 595 w 1077"/>
                  <a:gd name="T19" fmla="*/ 28 h 963"/>
                  <a:gd name="T20" fmla="*/ 1077 w 1077"/>
                  <a:gd name="T21" fmla="*/ 907 h 963"/>
                  <a:gd name="T22" fmla="*/ 1077 w 1077"/>
                  <a:gd name="T23" fmla="*/ 935 h 963"/>
                  <a:gd name="T24" fmla="*/ 1049 w 1077"/>
                  <a:gd name="T25" fmla="*/ 963 h 963"/>
                  <a:gd name="T26" fmla="*/ 539 w 1077"/>
                  <a:gd name="T27" fmla="*/ 963 h 963"/>
                  <a:gd name="T28" fmla="*/ 539 w 1077"/>
                  <a:gd name="T29" fmla="*/ 878 h 963"/>
                  <a:gd name="T30" fmla="*/ 964 w 1077"/>
                  <a:gd name="T31" fmla="*/ 878 h 963"/>
                  <a:gd name="T32" fmla="*/ 539 w 1077"/>
                  <a:gd name="T33" fmla="*/ 85 h 963"/>
                  <a:gd name="T34" fmla="*/ 113 w 1077"/>
                  <a:gd name="T35" fmla="*/ 878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77" h="963">
                    <a:moveTo>
                      <a:pt x="113" y="878"/>
                    </a:moveTo>
                    <a:lnTo>
                      <a:pt x="539" y="878"/>
                    </a:lnTo>
                    <a:lnTo>
                      <a:pt x="539" y="963"/>
                    </a:lnTo>
                    <a:lnTo>
                      <a:pt x="28" y="963"/>
                    </a:lnTo>
                    <a:lnTo>
                      <a:pt x="0" y="935"/>
                    </a:lnTo>
                    <a:lnTo>
                      <a:pt x="0" y="907"/>
                    </a:lnTo>
                    <a:lnTo>
                      <a:pt x="482" y="28"/>
                    </a:lnTo>
                    <a:lnTo>
                      <a:pt x="510" y="0"/>
                    </a:lnTo>
                    <a:lnTo>
                      <a:pt x="567" y="0"/>
                    </a:lnTo>
                    <a:lnTo>
                      <a:pt x="595" y="28"/>
                    </a:lnTo>
                    <a:lnTo>
                      <a:pt x="1077" y="907"/>
                    </a:lnTo>
                    <a:lnTo>
                      <a:pt x="1077" y="935"/>
                    </a:lnTo>
                    <a:lnTo>
                      <a:pt x="1049" y="963"/>
                    </a:lnTo>
                    <a:lnTo>
                      <a:pt x="539" y="963"/>
                    </a:lnTo>
                    <a:lnTo>
                      <a:pt x="539" y="878"/>
                    </a:lnTo>
                    <a:lnTo>
                      <a:pt x="964" y="878"/>
                    </a:lnTo>
                    <a:lnTo>
                      <a:pt x="539" y="85"/>
                    </a:lnTo>
                    <a:lnTo>
                      <a:pt x="113" y="878"/>
                    </a:lnTo>
                    <a:close/>
                  </a:path>
                </a:pathLst>
              </a:custGeom>
              <a:gradFill rotWithShape="1">
                <a:gsLst>
                  <a:gs pos="0">
                    <a:srgbClr val="333333"/>
                  </a:gs>
                  <a:gs pos="100000">
                    <a:srgbClr val="000000"/>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grpSp>
        <p:grpSp>
          <p:nvGrpSpPr>
            <p:cNvPr id="83" name="Group 102"/>
            <p:cNvGrpSpPr>
              <a:grpSpLocks/>
            </p:cNvGrpSpPr>
            <p:nvPr/>
          </p:nvGrpSpPr>
          <p:grpSpPr bwMode="auto">
            <a:xfrm>
              <a:off x="5304" y="2556"/>
              <a:ext cx="336" cy="486"/>
              <a:chOff x="2567" y="2755"/>
              <a:chExt cx="922" cy="1333"/>
            </a:xfrm>
          </p:grpSpPr>
          <p:sp>
            <p:nvSpPr>
              <p:cNvPr id="84" name="AutoShape 103"/>
              <p:cNvSpPr>
                <a:spLocks noChangeArrowheads="1"/>
              </p:cNvSpPr>
              <p:nvPr/>
            </p:nvSpPr>
            <p:spPr bwMode="auto">
              <a:xfrm rot="-2700000">
                <a:off x="2567" y="3186"/>
                <a:ext cx="227" cy="765"/>
              </a:xfrm>
              <a:prstGeom prst="roundRect">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sp>
            <p:nvSpPr>
              <p:cNvPr id="85" name="AutoShape 104"/>
              <p:cNvSpPr>
                <a:spLocks noChangeArrowheads="1"/>
              </p:cNvSpPr>
              <p:nvPr/>
            </p:nvSpPr>
            <p:spPr bwMode="auto">
              <a:xfrm>
                <a:off x="2950" y="2755"/>
                <a:ext cx="170" cy="766"/>
              </a:xfrm>
              <a:prstGeom prst="roundRect">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sp>
            <p:nvSpPr>
              <p:cNvPr id="86" name="AutoShape 105"/>
              <p:cNvSpPr>
                <a:spLocks noChangeArrowheads="1"/>
              </p:cNvSpPr>
              <p:nvPr/>
            </p:nvSpPr>
            <p:spPr bwMode="auto">
              <a:xfrm>
                <a:off x="2751" y="2869"/>
                <a:ext cx="170" cy="737"/>
              </a:xfrm>
              <a:prstGeom prst="roundRect">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sp>
            <p:nvSpPr>
              <p:cNvPr id="87" name="AutoShape 106"/>
              <p:cNvSpPr>
                <a:spLocks noChangeArrowheads="1"/>
              </p:cNvSpPr>
              <p:nvPr/>
            </p:nvSpPr>
            <p:spPr bwMode="auto">
              <a:xfrm>
                <a:off x="3148" y="2869"/>
                <a:ext cx="170" cy="680"/>
              </a:xfrm>
              <a:prstGeom prst="roundRect">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sp>
            <p:nvSpPr>
              <p:cNvPr id="88" name="AutoShape 107"/>
              <p:cNvSpPr>
                <a:spLocks noChangeArrowheads="1"/>
              </p:cNvSpPr>
              <p:nvPr/>
            </p:nvSpPr>
            <p:spPr bwMode="auto">
              <a:xfrm>
                <a:off x="3347" y="3039"/>
                <a:ext cx="142" cy="539"/>
              </a:xfrm>
              <a:prstGeom prst="roundRect">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sp>
            <p:nvSpPr>
              <p:cNvPr id="89" name="AutoShape 108"/>
              <p:cNvSpPr>
                <a:spLocks noChangeArrowheads="1"/>
              </p:cNvSpPr>
              <p:nvPr/>
            </p:nvSpPr>
            <p:spPr bwMode="auto">
              <a:xfrm>
                <a:off x="2751" y="3436"/>
                <a:ext cx="738" cy="652"/>
              </a:xfrm>
              <a:prstGeom prst="roundRect">
                <a:avLst>
                  <a:gd name="adj" fmla="val 39704"/>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sp>
            <p:nvSpPr>
              <p:cNvPr id="90" name="AutoShape 109"/>
              <p:cNvSpPr>
                <a:spLocks noChangeArrowheads="1"/>
              </p:cNvSpPr>
              <p:nvPr/>
            </p:nvSpPr>
            <p:spPr bwMode="auto">
              <a:xfrm>
                <a:off x="2751" y="3351"/>
                <a:ext cx="738" cy="567"/>
              </a:xfrm>
              <a:prstGeom prst="roundRect">
                <a:avLst>
                  <a:gd name="adj" fmla="val 17634"/>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grpSp>
      </p:grpSp>
      <p:grpSp>
        <p:nvGrpSpPr>
          <p:cNvPr id="93" name="Group 240"/>
          <p:cNvGrpSpPr>
            <a:grpSpLocks/>
          </p:cNvGrpSpPr>
          <p:nvPr/>
        </p:nvGrpSpPr>
        <p:grpSpPr bwMode="auto">
          <a:xfrm>
            <a:off x="1507555" y="2705189"/>
            <a:ext cx="797605" cy="713178"/>
            <a:chOff x="4954" y="2205"/>
            <a:chExt cx="1077" cy="963"/>
          </a:xfrm>
        </p:grpSpPr>
        <p:grpSp>
          <p:nvGrpSpPr>
            <p:cNvPr id="94" name="Group 56"/>
            <p:cNvGrpSpPr>
              <a:grpSpLocks/>
            </p:cNvGrpSpPr>
            <p:nvPr/>
          </p:nvGrpSpPr>
          <p:grpSpPr bwMode="auto">
            <a:xfrm>
              <a:off x="4954" y="2205"/>
              <a:ext cx="1077" cy="963"/>
              <a:chOff x="4954" y="2205"/>
              <a:chExt cx="1077" cy="963"/>
            </a:xfrm>
          </p:grpSpPr>
          <p:sp>
            <p:nvSpPr>
              <p:cNvPr id="103" name="Freeform 57"/>
              <p:cNvSpPr>
                <a:spLocks/>
              </p:cNvSpPr>
              <p:nvPr/>
            </p:nvSpPr>
            <p:spPr bwMode="auto">
              <a:xfrm>
                <a:off x="4966" y="2217"/>
                <a:ext cx="1052" cy="939"/>
              </a:xfrm>
              <a:custGeom>
                <a:avLst/>
                <a:gdLst>
                  <a:gd name="T0" fmla="*/ 0 w 1078"/>
                  <a:gd name="T1" fmla="*/ 935 h 963"/>
                  <a:gd name="T2" fmla="*/ 0 w 1078"/>
                  <a:gd name="T3" fmla="*/ 907 h 963"/>
                  <a:gd name="T4" fmla="*/ 511 w 1078"/>
                  <a:gd name="T5" fmla="*/ 28 h 963"/>
                  <a:gd name="T6" fmla="*/ 539 w 1078"/>
                  <a:gd name="T7" fmla="*/ 0 h 963"/>
                  <a:gd name="T8" fmla="*/ 567 w 1078"/>
                  <a:gd name="T9" fmla="*/ 28 h 963"/>
                  <a:gd name="T10" fmla="*/ 1078 w 1078"/>
                  <a:gd name="T11" fmla="*/ 907 h 963"/>
                  <a:gd name="T12" fmla="*/ 1078 w 1078"/>
                  <a:gd name="T13" fmla="*/ 935 h 963"/>
                  <a:gd name="T14" fmla="*/ 1049 w 1078"/>
                  <a:gd name="T15" fmla="*/ 963 h 963"/>
                  <a:gd name="T16" fmla="*/ 29 w 1078"/>
                  <a:gd name="T17" fmla="*/ 963 h 963"/>
                  <a:gd name="T18" fmla="*/ 0 w 1078"/>
                  <a:gd name="T19" fmla="*/ 935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78" h="963">
                    <a:moveTo>
                      <a:pt x="0" y="935"/>
                    </a:moveTo>
                    <a:lnTo>
                      <a:pt x="0" y="907"/>
                    </a:lnTo>
                    <a:lnTo>
                      <a:pt x="511" y="28"/>
                    </a:lnTo>
                    <a:lnTo>
                      <a:pt x="539" y="0"/>
                    </a:lnTo>
                    <a:lnTo>
                      <a:pt x="567" y="28"/>
                    </a:lnTo>
                    <a:lnTo>
                      <a:pt x="1078" y="907"/>
                    </a:lnTo>
                    <a:lnTo>
                      <a:pt x="1078" y="935"/>
                    </a:lnTo>
                    <a:lnTo>
                      <a:pt x="1049" y="963"/>
                    </a:lnTo>
                    <a:lnTo>
                      <a:pt x="29" y="963"/>
                    </a:lnTo>
                    <a:lnTo>
                      <a:pt x="0" y="935"/>
                    </a:lnTo>
                    <a:close/>
                  </a:path>
                </a:pathLst>
              </a:custGeom>
              <a:gradFill rotWithShape="1">
                <a:gsLst>
                  <a:gs pos="0">
                    <a:srgbClr val="FFFF00"/>
                  </a:gs>
                  <a:gs pos="100000">
                    <a:srgbClr val="FF9933"/>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sp>
            <p:nvSpPr>
              <p:cNvPr id="104" name="Freeform 58"/>
              <p:cNvSpPr>
                <a:spLocks/>
              </p:cNvSpPr>
              <p:nvPr/>
            </p:nvSpPr>
            <p:spPr bwMode="auto">
              <a:xfrm>
                <a:off x="4954" y="2205"/>
                <a:ext cx="1077" cy="963"/>
              </a:xfrm>
              <a:custGeom>
                <a:avLst/>
                <a:gdLst>
                  <a:gd name="T0" fmla="*/ 113 w 1077"/>
                  <a:gd name="T1" fmla="*/ 878 h 963"/>
                  <a:gd name="T2" fmla="*/ 539 w 1077"/>
                  <a:gd name="T3" fmla="*/ 878 h 963"/>
                  <a:gd name="T4" fmla="*/ 539 w 1077"/>
                  <a:gd name="T5" fmla="*/ 963 h 963"/>
                  <a:gd name="T6" fmla="*/ 28 w 1077"/>
                  <a:gd name="T7" fmla="*/ 963 h 963"/>
                  <a:gd name="T8" fmla="*/ 0 w 1077"/>
                  <a:gd name="T9" fmla="*/ 935 h 963"/>
                  <a:gd name="T10" fmla="*/ 0 w 1077"/>
                  <a:gd name="T11" fmla="*/ 907 h 963"/>
                  <a:gd name="T12" fmla="*/ 482 w 1077"/>
                  <a:gd name="T13" fmla="*/ 28 h 963"/>
                  <a:gd name="T14" fmla="*/ 510 w 1077"/>
                  <a:gd name="T15" fmla="*/ 0 h 963"/>
                  <a:gd name="T16" fmla="*/ 567 w 1077"/>
                  <a:gd name="T17" fmla="*/ 0 h 963"/>
                  <a:gd name="T18" fmla="*/ 595 w 1077"/>
                  <a:gd name="T19" fmla="*/ 28 h 963"/>
                  <a:gd name="T20" fmla="*/ 1077 w 1077"/>
                  <a:gd name="T21" fmla="*/ 907 h 963"/>
                  <a:gd name="T22" fmla="*/ 1077 w 1077"/>
                  <a:gd name="T23" fmla="*/ 935 h 963"/>
                  <a:gd name="T24" fmla="*/ 1049 w 1077"/>
                  <a:gd name="T25" fmla="*/ 963 h 963"/>
                  <a:gd name="T26" fmla="*/ 539 w 1077"/>
                  <a:gd name="T27" fmla="*/ 963 h 963"/>
                  <a:gd name="T28" fmla="*/ 539 w 1077"/>
                  <a:gd name="T29" fmla="*/ 878 h 963"/>
                  <a:gd name="T30" fmla="*/ 964 w 1077"/>
                  <a:gd name="T31" fmla="*/ 878 h 963"/>
                  <a:gd name="T32" fmla="*/ 539 w 1077"/>
                  <a:gd name="T33" fmla="*/ 85 h 963"/>
                  <a:gd name="T34" fmla="*/ 113 w 1077"/>
                  <a:gd name="T35" fmla="*/ 878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77" h="963">
                    <a:moveTo>
                      <a:pt x="113" y="878"/>
                    </a:moveTo>
                    <a:lnTo>
                      <a:pt x="539" y="878"/>
                    </a:lnTo>
                    <a:lnTo>
                      <a:pt x="539" y="963"/>
                    </a:lnTo>
                    <a:lnTo>
                      <a:pt x="28" y="963"/>
                    </a:lnTo>
                    <a:lnTo>
                      <a:pt x="0" y="935"/>
                    </a:lnTo>
                    <a:lnTo>
                      <a:pt x="0" y="907"/>
                    </a:lnTo>
                    <a:lnTo>
                      <a:pt x="482" y="28"/>
                    </a:lnTo>
                    <a:lnTo>
                      <a:pt x="510" y="0"/>
                    </a:lnTo>
                    <a:lnTo>
                      <a:pt x="567" y="0"/>
                    </a:lnTo>
                    <a:lnTo>
                      <a:pt x="595" y="28"/>
                    </a:lnTo>
                    <a:lnTo>
                      <a:pt x="1077" y="907"/>
                    </a:lnTo>
                    <a:lnTo>
                      <a:pt x="1077" y="935"/>
                    </a:lnTo>
                    <a:lnTo>
                      <a:pt x="1049" y="963"/>
                    </a:lnTo>
                    <a:lnTo>
                      <a:pt x="539" y="963"/>
                    </a:lnTo>
                    <a:lnTo>
                      <a:pt x="539" y="878"/>
                    </a:lnTo>
                    <a:lnTo>
                      <a:pt x="964" y="878"/>
                    </a:lnTo>
                    <a:lnTo>
                      <a:pt x="539" y="85"/>
                    </a:lnTo>
                    <a:lnTo>
                      <a:pt x="113" y="878"/>
                    </a:lnTo>
                    <a:close/>
                  </a:path>
                </a:pathLst>
              </a:custGeom>
              <a:gradFill rotWithShape="1">
                <a:gsLst>
                  <a:gs pos="0">
                    <a:srgbClr val="333333"/>
                  </a:gs>
                  <a:gs pos="100000">
                    <a:srgbClr val="000000"/>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grpSp>
        <p:grpSp>
          <p:nvGrpSpPr>
            <p:cNvPr id="95" name="Group 102"/>
            <p:cNvGrpSpPr>
              <a:grpSpLocks/>
            </p:cNvGrpSpPr>
            <p:nvPr/>
          </p:nvGrpSpPr>
          <p:grpSpPr bwMode="auto">
            <a:xfrm>
              <a:off x="5304" y="2556"/>
              <a:ext cx="336" cy="486"/>
              <a:chOff x="2567" y="2755"/>
              <a:chExt cx="922" cy="1333"/>
            </a:xfrm>
          </p:grpSpPr>
          <p:sp>
            <p:nvSpPr>
              <p:cNvPr id="96" name="AutoShape 103"/>
              <p:cNvSpPr>
                <a:spLocks noChangeArrowheads="1"/>
              </p:cNvSpPr>
              <p:nvPr/>
            </p:nvSpPr>
            <p:spPr bwMode="auto">
              <a:xfrm rot="-2700000">
                <a:off x="2567" y="3186"/>
                <a:ext cx="227" cy="765"/>
              </a:xfrm>
              <a:prstGeom prst="roundRect">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sp>
            <p:nvSpPr>
              <p:cNvPr id="97" name="AutoShape 104"/>
              <p:cNvSpPr>
                <a:spLocks noChangeArrowheads="1"/>
              </p:cNvSpPr>
              <p:nvPr/>
            </p:nvSpPr>
            <p:spPr bwMode="auto">
              <a:xfrm>
                <a:off x="2950" y="2755"/>
                <a:ext cx="170" cy="766"/>
              </a:xfrm>
              <a:prstGeom prst="roundRect">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sp>
            <p:nvSpPr>
              <p:cNvPr id="98" name="AutoShape 105"/>
              <p:cNvSpPr>
                <a:spLocks noChangeArrowheads="1"/>
              </p:cNvSpPr>
              <p:nvPr/>
            </p:nvSpPr>
            <p:spPr bwMode="auto">
              <a:xfrm>
                <a:off x="2751" y="2869"/>
                <a:ext cx="170" cy="737"/>
              </a:xfrm>
              <a:prstGeom prst="roundRect">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sp>
            <p:nvSpPr>
              <p:cNvPr id="99" name="AutoShape 106"/>
              <p:cNvSpPr>
                <a:spLocks noChangeArrowheads="1"/>
              </p:cNvSpPr>
              <p:nvPr/>
            </p:nvSpPr>
            <p:spPr bwMode="auto">
              <a:xfrm>
                <a:off x="3148" y="2869"/>
                <a:ext cx="170" cy="680"/>
              </a:xfrm>
              <a:prstGeom prst="roundRect">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sp>
            <p:nvSpPr>
              <p:cNvPr id="100" name="AutoShape 107"/>
              <p:cNvSpPr>
                <a:spLocks noChangeArrowheads="1"/>
              </p:cNvSpPr>
              <p:nvPr/>
            </p:nvSpPr>
            <p:spPr bwMode="auto">
              <a:xfrm>
                <a:off x="3347" y="3039"/>
                <a:ext cx="142" cy="539"/>
              </a:xfrm>
              <a:prstGeom prst="roundRect">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sp>
            <p:nvSpPr>
              <p:cNvPr id="101" name="AutoShape 108"/>
              <p:cNvSpPr>
                <a:spLocks noChangeArrowheads="1"/>
              </p:cNvSpPr>
              <p:nvPr/>
            </p:nvSpPr>
            <p:spPr bwMode="auto">
              <a:xfrm>
                <a:off x="2751" y="3436"/>
                <a:ext cx="738" cy="652"/>
              </a:xfrm>
              <a:prstGeom prst="roundRect">
                <a:avLst>
                  <a:gd name="adj" fmla="val 39704"/>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sp>
            <p:nvSpPr>
              <p:cNvPr id="102" name="AutoShape 109"/>
              <p:cNvSpPr>
                <a:spLocks noChangeArrowheads="1"/>
              </p:cNvSpPr>
              <p:nvPr/>
            </p:nvSpPr>
            <p:spPr bwMode="auto">
              <a:xfrm>
                <a:off x="2751" y="3351"/>
                <a:ext cx="738" cy="567"/>
              </a:xfrm>
              <a:prstGeom prst="roundRect">
                <a:avLst>
                  <a:gd name="adj" fmla="val 17634"/>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grpSp>
      </p:grpSp>
      <p:grpSp>
        <p:nvGrpSpPr>
          <p:cNvPr id="105" name="Group 240"/>
          <p:cNvGrpSpPr>
            <a:grpSpLocks/>
          </p:cNvGrpSpPr>
          <p:nvPr/>
        </p:nvGrpSpPr>
        <p:grpSpPr bwMode="auto">
          <a:xfrm>
            <a:off x="1507555" y="4218665"/>
            <a:ext cx="797605" cy="713178"/>
            <a:chOff x="4954" y="2205"/>
            <a:chExt cx="1077" cy="963"/>
          </a:xfrm>
        </p:grpSpPr>
        <p:grpSp>
          <p:nvGrpSpPr>
            <p:cNvPr id="106" name="Group 56"/>
            <p:cNvGrpSpPr>
              <a:grpSpLocks/>
            </p:cNvGrpSpPr>
            <p:nvPr/>
          </p:nvGrpSpPr>
          <p:grpSpPr bwMode="auto">
            <a:xfrm>
              <a:off x="4954" y="2205"/>
              <a:ext cx="1077" cy="963"/>
              <a:chOff x="4954" y="2205"/>
              <a:chExt cx="1077" cy="963"/>
            </a:xfrm>
          </p:grpSpPr>
          <p:sp>
            <p:nvSpPr>
              <p:cNvPr id="115" name="Freeform 57"/>
              <p:cNvSpPr>
                <a:spLocks/>
              </p:cNvSpPr>
              <p:nvPr/>
            </p:nvSpPr>
            <p:spPr bwMode="auto">
              <a:xfrm>
                <a:off x="4966" y="2217"/>
                <a:ext cx="1052" cy="939"/>
              </a:xfrm>
              <a:custGeom>
                <a:avLst/>
                <a:gdLst>
                  <a:gd name="T0" fmla="*/ 0 w 1078"/>
                  <a:gd name="T1" fmla="*/ 935 h 963"/>
                  <a:gd name="T2" fmla="*/ 0 w 1078"/>
                  <a:gd name="T3" fmla="*/ 907 h 963"/>
                  <a:gd name="T4" fmla="*/ 511 w 1078"/>
                  <a:gd name="T5" fmla="*/ 28 h 963"/>
                  <a:gd name="T6" fmla="*/ 539 w 1078"/>
                  <a:gd name="T7" fmla="*/ 0 h 963"/>
                  <a:gd name="T8" fmla="*/ 567 w 1078"/>
                  <a:gd name="T9" fmla="*/ 28 h 963"/>
                  <a:gd name="T10" fmla="*/ 1078 w 1078"/>
                  <a:gd name="T11" fmla="*/ 907 h 963"/>
                  <a:gd name="T12" fmla="*/ 1078 w 1078"/>
                  <a:gd name="T13" fmla="*/ 935 h 963"/>
                  <a:gd name="T14" fmla="*/ 1049 w 1078"/>
                  <a:gd name="T15" fmla="*/ 963 h 963"/>
                  <a:gd name="T16" fmla="*/ 29 w 1078"/>
                  <a:gd name="T17" fmla="*/ 963 h 963"/>
                  <a:gd name="T18" fmla="*/ 0 w 1078"/>
                  <a:gd name="T19" fmla="*/ 935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78" h="963">
                    <a:moveTo>
                      <a:pt x="0" y="935"/>
                    </a:moveTo>
                    <a:lnTo>
                      <a:pt x="0" y="907"/>
                    </a:lnTo>
                    <a:lnTo>
                      <a:pt x="511" y="28"/>
                    </a:lnTo>
                    <a:lnTo>
                      <a:pt x="539" y="0"/>
                    </a:lnTo>
                    <a:lnTo>
                      <a:pt x="567" y="28"/>
                    </a:lnTo>
                    <a:lnTo>
                      <a:pt x="1078" y="907"/>
                    </a:lnTo>
                    <a:lnTo>
                      <a:pt x="1078" y="935"/>
                    </a:lnTo>
                    <a:lnTo>
                      <a:pt x="1049" y="963"/>
                    </a:lnTo>
                    <a:lnTo>
                      <a:pt x="29" y="963"/>
                    </a:lnTo>
                    <a:lnTo>
                      <a:pt x="0" y="935"/>
                    </a:lnTo>
                    <a:close/>
                  </a:path>
                </a:pathLst>
              </a:custGeom>
              <a:gradFill rotWithShape="1">
                <a:gsLst>
                  <a:gs pos="0">
                    <a:srgbClr val="FFFF00"/>
                  </a:gs>
                  <a:gs pos="100000">
                    <a:srgbClr val="FF9933"/>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sp>
            <p:nvSpPr>
              <p:cNvPr id="116" name="Freeform 58"/>
              <p:cNvSpPr>
                <a:spLocks/>
              </p:cNvSpPr>
              <p:nvPr/>
            </p:nvSpPr>
            <p:spPr bwMode="auto">
              <a:xfrm>
                <a:off x="4954" y="2205"/>
                <a:ext cx="1077" cy="963"/>
              </a:xfrm>
              <a:custGeom>
                <a:avLst/>
                <a:gdLst>
                  <a:gd name="T0" fmla="*/ 113 w 1077"/>
                  <a:gd name="T1" fmla="*/ 878 h 963"/>
                  <a:gd name="T2" fmla="*/ 539 w 1077"/>
                  <a:gd name="T3" fmla="*/ 878 h 963"/>
                  <a:gd name="T4" fmla="*/ 539 w 1077"/>
                  <a:gd name="T5" fmla="*/ 963 h 963"/>
                  <a:gd name="T6" fmla="*/ 28 w 1077"/>
                  <a:gd name="T7" fmla="*/ 963 h 963"/>
                  <a:gd name="T8" fmla="*/ 0 w 1077"/>
                  <a:gd name="T9" fmla="*/ 935 h 963"/>
                  <a:gd name="T10" fmla="*/ 0 w 1077"/>
                  <a:gd name="T11" fmla="*/ 907 h 963"/>
                  <a:gd name="T12" fmla="*/ 482 w 1077"/>
                  <a:gd name="T13" fmla="*/ 28 h 963"/>
                  <a:gd name="T14" fmla="*/ 510 w 1077"/>
                  <a:gd name="T15" fmla="*/ 0 h 963"/>
                  <a:gd name="T16" fmla="*/ 567 w 1077"/>
                  <a:gd name="T17" fmla="*/ 0 h 963"/>
                  <a:gd name="T18" fmla="*/ 595 w 1077"/>
                  <a:gd name="T19" fmla="*/ 28 h 963"/>
                  <a:gd name="T20" fmla="*/ 1077 w 1077"/>
                  <a:gd name="T21" fmla="*/ 907 h 963"/>
                  <a:gd name="T22" fmla="*/ 1077 w 1077"/>
                  <a:gd name="T23" fmla="*/ 935 h 963"/>
                  <a:gd name="T24" fmla="*/ 1049 w 1077"/>
                  <a:gd name="T25" fmla="*/ 963 h 963"/>
                  <a:gd name="T26" fmla="*/ 539 w 1077"/>
                  <a:gd name="T27" fmla="*/ 963 h 963"/>
                  <a:gd name="T28" fmla="*/ 539 w 1077"/>
                  <a:gd name="T29" fmla="*/ 878 h 963"/>
                  <a:gd name="T30" fmla="*/ 964 w 1077"/>
                  <a:gd name="T31" fmla="*/ 878 h 963"/>
                  <a:gd name="T32" fmla="*/ 539 w 1077"/>
                  <a:gd name="T33" fmla="*/ 85 h 963"/>
                  <a:gd name="T34" fmla="*/ 113 w 1077"/>
                  <a:gd name="T35" fmla="*/ 878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77" h="963">
                    <a:moveTo>
                      <a:pt x="113" y="878"/>
                    </a:moveTo>
                    <a:lnTo>
                      <a:pt x="539" y="878"/>
                    </a:lnTo>
                    <a:lnTo>
                      <a:pt x="539" y="963"/>
                    </a:lnTo>
                    <a:lnTo>
                      <a:pt x="28" y="963"/>
                    </a:lnTo>
                    <a:lnTo>
                      <a:pt x="0" y="935"/>
                    </a:lnTo>
                    <a:lnTo>
                      <a:pt x="0" y="907"/>
                    </a:lnTo>
                    <a:lnTo>
                      <a:pt x="482" y="28"/>
                    </a:lnTo>
                    <a:lnTo>
                      <a:pt x="510" y="0"/>
                    </a:lnTo>
                    <a:lnTo>
                      <a:pt x="567" y="0"/>
                    </a:lnTo>
                    <a:lnTo>
                      <a:pt x="595" y="28"/>
                    </a:lnTo>
                    <a:lnTo>
                      <a:pt x="1077" y="907"/>
                    </a:lnTo>
                    <a:lnTo>
                      <a:pt x="1077" y="935"/>
                    </a:lnTo>
                    <a:lnTo>
                      <a:pt x="1049" y="963"/>
                    </a:lnTo>
                    <a:lnTo>
                      <a:pt x="539" y="963"/>
                    </a:lnTo>
                    <a:lnTo>
                      <a:pt x="539" y="878"/>
                    </a:lnTo>
                    <a:lnTo>
                      <a:pt x="964" y="878"/>
                    </a:lnTo>
                    <a:lnTo>
                      <a:pt x="539" y="85"/>
                    </a:lnTo>
                    <a:lnTo>
                      <a:pt x="113" y="878"/>
                    </a:lnTo>
                    <a:close/>
                  </a:path>
                </a:pathLst>
              </a:custGeom>
              <a:gradFill rotWithShape="1">
                <a:gsLst>
                  <a:gs pos="0">
                    <a:srgbClr val="333333"/>
                  </a:gs>
                  <a:gs pos="100000">
                    <a:srgbClr val="000000"/>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grpSp>
        <p:grpSp>
          <p:nvGrpSpPr>
            <p:cNvPr id="107" name="Group 102"/>
            <p:cNvGrpSpPr>
              <a:grpSpLocks/>
            </p:cNvGrpSpPr>
            <p:nvPr/>
          </p:nvGrpSpPr>
          <p:grpSpPr bwMode="auto">
            <a:xfrm>
              <a:off x="5304" y="2556"/>
              <a:ext cx="336" cy="486"/>
              <a:chOff x="2567" y="2755"/>
              <a:chExt cx="922" cy="1333"/>
            </a:xfrm>
          </p:grpSpPr>
          <p:sp>
            <p:nvSpPr>
              <p:cNvPr id="108" name="AutoShape 103"/>
              <p:cNvSpPr>
                <a:spLocks noChangeArrowheads="1"/>
              </p:cNvSpPr>
              <p:nvPr/>
            </p:nvSpPr>
            <p:spPr bwMode="auto">
              <a:xfrm rot="-2700000">
                <a:off x="2567" y="3186"/>
                <a:ext cx="227" cy="765"/>
              </a:xfrm>
              <a:prstGeom prst="roundRect">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sp>
            <p:nvSpPr>
              <p:cNvPr id="109" name="AutoShape 104"/>
              <p:cNvSpPr>
                <a:spLocks noChangeArrowheads="1"/>
              </p:cNvSpPr>
              <p:nvPr/>
            </p:nvSpPr>
            <p:spPr bwMode="auto">
              <a:xfrm>
                <a:off x="2950" y="2755"/>
                <a:ext cx="170" cy="766"/>
              </a:xfrm>
              <a:prstGeom prst="roundRect">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sp>
            <p:nvSpPr>
              <p:cNvPr id="110" name="AutoShape 105"/>
              <p:cNvSpPr>
                <a:spLocks noChangeArrowheads="1"/>
              </p:cNvSpPr>
              <p:nvPr/>
            </p:nvSpPr>
            <p:spPr bwMode="auto">
              <a:xfrm>
                <a:off x="2751" y="2869"/>
                <a:ext cx="170" cy="737"/>
              </a:xfrm>
              <a:prstGeom prst="roundRect">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sp>
            <p:nvSpPr>
              <p:cNvPr id="111" name="AutoShape 106"/>
              <p:cNvSpPr>
                <a:spLocks noChangeArrowheads="1"/>
              </p:cNvSpPr>
              <p:nvPr/>
            </p:nvSpPr>
            <p:spPr bwMode="auto">
              <a:xfrm>
                <a:off x="3148" y="2869"/>
                <a:ext cx="170" cy="680"/>
              </a:xfrm>
              <a:prstGeom prst="roundRect">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sp>
            <p:nvSpPr>
              <p:cNvPr id="112" name="AutoShape 107"/>
              <p:cNvSpPr>
                <a:spLocks noChangeArrowheads="1"/>
              </p:cNvSpPr>
              <p:nvPr/>
            </p:nvSpPr>
            <p:spPr bwMode="auto">
              <a:xfrm>
                <a:off x="3347" y="3039"/>
                <a:ext cx="142" cy="539"/>
              </a:xfrm>
              <a:prstGeom prst="roundRect">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sp>
            <p:nvSpPr>
              <p:cNvPr id="113" name="AutoShape 108"/>
              <p:cNvSpPr>
                <a:spLocks noChangeArrowheads="1"/>
              </p:cNvSpPr>
              <p:nvPr/>
            </p:nvSpPr>
            <p:spPr bwMode="auto">
              <a:xfrm>
                <a:off x="2751" y="3436"/>
                <a:ext cx="738" cy="652"/>
              </a:xfrm>
              <a:prstGeom prst="roundRect">
                <a:avLst>
                  <a:gd name="adj" fmla="val 39704"/>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sp>
            <p:nvSpPr>
              <p:cNvPr id="114" name="AutoShape 109"/>
              <p:cNvSpPr>
                <a:spLocks noChangeArrowheads="1"/>
              </p:cNvSpPr>
              <p:nvPr/>
            </p:nvSpPr>
            <p:spPr bwMode="auto">
              <a:xfrm>
                <a:off x="2751" y="3351"/>
                <a:ext cx="738" cy="567"/>
              </a:xfrm>
              <a:prstGeom prst="roundRect">
                <a:avLst>
                  <a:gd name="adj" fmla="val 17634"/>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grpSp>
      </p:grpSp>
      <p:grpSp>
        <p:nvGrpSpPr>
          <p:cNvPr id="117" name="Group 240"/>
          <p:cNvGrpSpPr>
            <a:grpSpLocks/>
          </p:cNvGrpSpPr>
          <p:nvPr/>
        </p:nvGrpSpPr>
        <p:grpSpPr bwMode="auto">
          <a:xfrm>
            <a:off x="4638491" y="4221088"/>
            <a:ext cx="797605" cy="713178"/>
            <a:chOff x="4954" y="2205"/>
            <a:chExt cx="1077" cy="963"/>
          </a:xfrm>
        </p:grpSpPr>
        <p:grpSp>
          <p:nvGrpSpPr>
            <p:cNvPr id="118" name="Group 56"/>
            <p:cNvGrpSpPr>
              <a:grpSpLocks/>
            </p:cNvGrpSpPr>
            <p:nvPr/>
          </p:nvGrpSpPr>
          <p:grpSpPr bwMode="auto">
            <a:xfrm>
              <a:off x="4954" y="2205"/>
              <a:ext cx="1077" cy="963"/>
              <a:chOff x="4954" y="2205"/>
              <a:chExt cx="1077" cy="963"/>
            </a:xfrm>
          </p:grpSpPr>
          <p:sp>
            <p:nvSpPr>
              <p:cNvPr id="127" name="Freeform 57"/>
              <p:cNvSpPr>
                <a:spLocks/>
              </p:cNvSpPr>
              <p:nvPr/>
            </p:nvSpPr>
            <p:spPr bwMode="auto">
              <a:xfrm>
                <a:off x="4966" y="2217"/>
                <a:ext cx="1052" cy="939"/>
              </a:xfrm>
              <a:custGeom>
                <a:avLst/>
                <a:gdLst>
                  <a:gd name="T0" fmla="*/ 0 w 1078"/>
                  <a:gd name="T1" fmla="*/ 935 h 963"/>
                  <a:gd name="T2" fmla="*/ 0 w 1078"/>
                  <a:gd name="T3" fmla="*/ 907 h 963"/>
                  <a:gd name="T4" fmla="*/ 511 w 1078"/>
                  <a:gd name="T5" fmla="*/ 28 h 963"/>
                  <a:gd name="T6" fmla="*/ 539 w 1078"/>
                  <a:gd name="T7" fmla="*/ 0 h 963"/>
                  <a:gd name="T8" fmla="*/ 567 w 1078"/>
                  <a:gd name="T9" fmla="*/ 28 h 963"/>
                  <a:gd name="T10" fmla="*/ 1078 w 1078"/>
                  <a:gd name="T11" fmla="*/ 907 h 963"/>
                  <a:gd name="T12" fmla="*/ 1078 w 1078"/>
                  <a:gd name="T13" fmla="*/ 935 h 963"/>
                  <a:gd name="T14" fmla="*/ 1049 w 1078"/>
                  <a:gd name="T15" fmla="*/ 963 h 963"/>
                  <a:gd name="T16" fmla="*/ 29 w 1078"/>
                  <a:gd name="T17" fmla="*/ 963 h 963"/>
                  <a:gd name="T18" fmla="*/ 0 w 1078"/>
                  <a:gd name="T19" fmla="*/ 935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78" h="963">
                    <a:moveTo>
                      <a:pt x="0" y="935"/>
                    </a:moveTo>
                    <a:lnTo>
                      <a:pt x="0" y="907"/>
                    </a:lnTo>
                    <a:lnTo>
                      <a:pt x="511" y="28"/>
                    </a:lnTo>
                    <a:lnTo>
                      <a:pt x="539" y="0"/>
                    </a:lnTo>
                    <a:lnTo>
                      <a:pt x="567" y="28"/>
                    </a:lnTo>
                    <a:lnTo>
                      <a:pt x="1078" y="907"/>
                    </a:lnTo>
                    <a:lnTo>
                      <a:pt x="1078" y="935"/>
                    </a:lnTo>
                    <a:lnTo>
                      <a:pt x="1049" y="963"/>
                    </a:lnTo>
                    <a:lnTo>
                      <a:pt x="29" y="963"/>
                    </a:lnTo>
                    <a:lnTo>
                      <a:pt x="0" y="935"/>
                    </a:lnTo>
                    <a:close/>
                  </a:path>
                </a:pathLst>
              </a:custGeom>
              <a:gradFill rotWithShape="1">
                <a:gsLst>
                  <a:gs pos="0">
                    <a:srgbClr val="FFFF00"/>
                  </a:gs>
                  <a:gs pos="100000">
                    <a:srgbClr val="FF9933"/>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sp>
            <p:nvSpPr>
              <p:cNvPr id="128" name="Freeform 58"/>
              <p:cNvSpPr>
                <a:spLocks/>
              </p:cNvSpPr>
              <p:nvPr/>
            </p:nvSpPr>
            <p:spPr bwMode="auto">
              <a:xfrm>
                <a:off x="4954" y="2205"/>
                <a:ext cx="1077" cy="963"/>
              </a:xfrm>
              <a:custGeom>
                <a:avLst/>
                <a:gdLst>
                  <a:gd name="T0" fmla="*/ 113 w 1077"/>
                  <a:gd name="T1" fmla="*/ 878 h 963"/>
                  <a:gd name="T2" fmla="*/ 539 w 1077"/>
                  <a:gd name="T3" fmla="*/ 878 h 963"/>
                  <a:gd name="T4" fmla="*/ 539 w 1077"/>
                  <a:gd name="T5" fmla="*/ 963 h 963"/>
                  <a:gd name="T6" fmla="*/ 28 w 1077"/>
                  <a:gd name="T7" fmla="*/ 963 h 963"/>
                  <a:gd name="T8" fmla="*/ 0 w 1077"/>
                  <a:gd name="T9" fmla="*/ 935 h 963"/>
                  <a:gd name="T10" fmla="*/ 0 w 1077"/>
                  <a:gd name="T11" fmla="*/ 907 h 963"/>
                  <a:gd name="T12" fmla="*/ 482 w 1077"/>
                  <a:gd name="T13" fmla="*/ 28 h 963"/>
                  <a:gd name="T14" fmla="*/ 510 w 1077"/>
                  <a:gd name="T15" fmla="*/ 0 h 963"/>
                  <a:gd name="T16" fmla="*/ 567 w 1077"/>
                  <a:gd name="T17" fmla="*/ 0 h 963"/>
                  <a:gd name="T18" fmla="*/ 595 w 1077"/>
                  <a:gd name="T19" fmla="*/ 28 h 963"/>
                  <a:gd name="T20" fmla="*/ 1077 w 1077"/>
                  <a:gd name="T21" fmla="*/ 907 h 963"/>
                  <a:gd name="T22" fmla="*/ 1077 w 1077"/>
                  <a:gd name="T23" fmla="*/ 935 h 963"/>
                  <a:gd name="T24" fmla="*/ 1049 w 1077"/>
                  <a:gd name="T25" fmla="*/ 963 h 963"/>
                  <a:gd name="T26" fmla="*/ 539 w 1077"/>
                  <a:gd name="T27" fmla="*/ 963 h 963"/>
                  <a:gd name="T28" fmla="*/ 539 w 1077"/>
                  <a:gd name="T29" fmla="*/ 878 h 963"/>
                  <a:gd name="T30" fmla="*/ 964 w 1077"/>
                  <a:gd name="T31" fmla="*/ 878 h 963"/>
                  <a:gd name="T32" fmla="*/ 539 w 1077"/>
                  <a:gd name="T33" fmla="*/ 85 h 963"/>
                  <a:gd name="T34" fmla="*/ 113 w 1077"/>
                  <a:gd name="T35" fmla="*/ 878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077" h="963">
                    <a:moveTo>
                      <a:pt x="113" y="878"/>
                    </a:moveTo>
                    <a:lnTo>
                      <a:pt x="539" y="878"/>
                    </a:lnTo>
                    <a:lnTo>
                      <a:pt x="539" y="963"/>
                    </a:lnTo>
                    <a:lnTo>
                      <a:pt x="28" y="963"/>
                    </a:lnTo>
                    <a:lnTo>
                      <a:pt x="0" y="935"/>
                    </a:lnTo>
                    <a:lnTo>
                      <a:pt x="0" y="907"/>
                    </a:lnTo>
                    <a:lnTo>
                      <a:pt x="482" y="28"/>
                    </a:lnTo>
                    <a:lnTo>
                      <a:pt x="510" y="0"/>
                    </a:lnTo>
                    <a:lnTo>
                      <a:pt x="567" y="0"/>
                    </a:lnTo>
                    <a:lnTo>
                      <a:pt x="595" y="28"/>
                    </a:lnTo>
                    <a:lnTo>
                      <a:pt x="1077" y="907"/>
                    </a:lnTo>
                    <a:lnTo>
                      <a:pt x="1077" y="935"/>
                    </a:lnTo>
                    <a:lnTo>
                      <a:pt x="1049" y="963"/>
                    </a:lnTo>
                    <a:lnTo>
                      <a:pt x="539" y="963"/>
                    </a:lnTo>
                    <a:lnTo>
                      <a:pt x="539" y="878"/>
                    </a:lnTo>
                    <a:lnTo>
                      <a:pt x="964" y="878"/>
                    </a:lnTo>
                    <a:lnTo>
                      <a:pt x="539" y="85"/>
                    </a:lnTo>
                    <a:lnTo>
                      <a:pt x="113" y="878"/>
                    </a:lnTo>
                    <a:close/>
                  </a:path>
                </a:pathLst>
              </a:custGeom>
              <a:gradFill rotWithShape="1">
                <a:gsLst>
                  <a:gs pos="0">
                    <a:srgbClr val="333333"/>
                  </a:gs>
                  <a:gs pos="100000">
                    <a:srgbClr val="000000"/>
                  </a:gs>
                </a:gsLst>
                <a:lin ang="540000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grpSp>
        <p:grpSp>
          <p:nvGrpSpPr>
            <p:cNvPr id="119" name="Group 102"/>
            <p:cNvGrpSpPr>
              <a:grpSpLocks/>
            </p:cNvGrpSpPr>
            <p:nvPr/>
          </p:nvGrpSpPr>
          <p:grpSpPr bwMode="auto">
            <a:xfrm>
              <a:off x="5304" y="2556"/>
              <a:ext cx="336" cy="486"/>
              <a:chOff x="2567" y="2755"/>
              <a:chExt cx="922" cy="1333"/>
            </a:xfrm>
          </p:grpSpPr>
          <p:sp>
            <p:nvSpPr>
              <p:cNvPr id="120" name="AutoShape 103"/>
              <p:cNvSpPr>
                <a:spLocks noChangeArrowheads="1"/>
              </p:cNvSpPr>
              <p:nvPr/>
            </p:nvSpPr>
            <p:spPr bwMode="auto">
              <a:xfrm rot="-2700000">
                <a:off x="2567" y="3186"/>
                <a:ext cx="227" cy="765"/>
              </a:xfrm>
              <a:prstGeom prst="roundRect">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sp>
            <p:nvSpPr>
              <p:cNvPr id="121" name="AutoShape 104"/>
              <p:cNvSpPr>
                <a:spLocks noChangeArrowheads="1"/>
              </p:cNvSpPr>
              <p:nvPr/>
            </p:nvSpPr>
            <p:spPr bwMode="auto">
              <a:xfrm>
                <a:off x="2950" y="2755"/>
                <a:ext cx="170" cy="766"/>
              </a:xfrm>
              <a:prstGeom prst="roundRect">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sp>
            <p:nvSpPr>
              <p:cNvPr id="122" name="AutoShape 105"/>
              <p:cNvSpPr>
                <a:spLocks noChangeArrowheads="1"/>
              </p:cNvSpPr>
              <p:nvPr/>
            </p:nvSpPr>
            <p:spPr bwMode="auto">
              <a:xfrm>
                <a:off x="2751" y="2869"/>
                <a:ext cx="170" cy="737"/>
              </a:xfrm>
              <a:prstGeom prst="roundRect">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sp>
            <p:nvSpPr>
              <p:cNvPr id="123" name="AutoShape 106"/>
              <p:cNvSpPr>
                <a:spLocks noChangeArrowheads="1"/>
              </p:cNvSpPr>
              <p:nvPr/>
            </p:nvSpPr>
            <p:spPr bwMode="auto">
              <a:xfrm>
                <a:off x="3148" y="2869"/>
                <a:ext cx="170" cy="680"/>
              </a:xfrm>
              <a:prstGeom prst="roundRect">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sp>
            <p:nvSpPr>
              <p:cNvPr id="124" name="AutoShape 107"/>
              <p:cNvSpPr>
                <a:spLocks noChangeArrowheads="1"/>
              </p:cNvSpPr>
              <p:nvPr/>
            </p:nvSpPr>
            <p:spPr bwMode="auto">
              <a:xfrm>
                <a:off x="3347" y="3039"/>
                <a:ext cx="142" cy="539"/>
              </a:xfrm>
              <a:prstGeom prst="roundRect">
                <a:avLst>
                  <a:gd name="adj" fmla="val 50000"/>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sp>
            <p:nvSpPr>
              <p:cNvPr id="125" name="AutoShape 108"/>
              <p:cNvSpPr>
                <a:spLocks noChangeArrowheads="1"/>
              </p:cNvSpPr>
              <p:nvPr/>
            </p:nvSpPr>
            <p:spPr bwMode="auto">
              <a:xfrm>
                <a:off x="2751" y="3436"/>
                <a:ext cx="738" cy="652"/>
              </a:xfrm>
              <a:prstGeom prst="roundRect">
                <a:avLst>
                  <a:gd name="adj" fmla="val 39704"/>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sp>
            <p:nvSpPr>
              <p:cNvPr id="126" name="AutoShape 109"/>
              <p:cNvSpPr>
                <a:spLocks noChangeArrowheads="1"/>
              </p:cNvSpPr>
              <p:nvPr/>
            </p:nvSpPr>
            <p:spPr bwMode="auto">
              <a:xfrm>
                <a:off x="2751" y="3351"/>
                <a:ext cx="738" cy="567"/>
              </a:xfrm>
              <a:prstGeom prst="roundRect">
                <a:avLst>
                  <a:gd name="adj" fmla="val 17634"/>
                </a:avLst>
              </a:prstGeom>
              <a:solidFill>
                <a:schemeClr val="tx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defPPr>
                  <a:defRPr lang="ja-JP"/>
                </a:defPPr>
                <a:lvl1pPr algn="l"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86000" algn="l" defTabSz="914400" rtl="0" eaLnBrk="1" latinLnBrk="0" hangingPunct="1">
                  <a:defRPr kumimoji="1" kern="1200">
                    <a:solidFill>
                      <a:schemeClr val="tx1"/>
                    </a:solidFill>
                    <a:latin typeface="Arial" charset="0"/>
                    <a:ea typeface="ＭＳ Ｐゴシック" pitchFamily="50" charset="-128"/>
                    <a:cs typeface="+mn-cs"/>
                  </a:defRPr>
                </a:lvl6pPr>
                <a:lvl7pPr marL="2743200" algn="l" defTabSz="914400" rtl="0" eaLnBrk="1" latinLnBrk="0" hangingPunct="1">
                  <a:defRPr kumimoji="1" kern="1200">
                    <a:solidFill>
                      <a:schemeClr val="tx1"/>
                    </a:solidFill>
                    <a:latin typeface="Arial" charset="0"/>
                    <a:ea typeface="ＭＳ Ｐゴシック" pitchFamily="50" charset="-128"/>
                    <a:cs typeface="+mn-cs"/>
                  </a:defRPr>
                </a:lvl7pPr>
                <a:lvl8pPr marL="3200400" algn="l" defTabSz="914400" rtl="0" eaLnBrk="1" latinLnBrk="0" hangingPunct="1">
                  <a:defRPr kumimoji="1" kern="1200">
                    <a:solidFill>
                      <a:schemeClr val="tx1"/>
                    </a:solidFill>
                    <a:latin typeface="Arial" charset="0"/>
                    <a:ea typeface="ＭＳ Ｐゴシック" pitchFamily="50" charset="-128"/>
                    <a:cs typeface="+mn-cs"/>
                  </a:defRPr>
                </a:lvl8pPr>
                <a:lvl9pPr marL="3657600" algn="l" defTabSz="914400" rtl="0" eaLnBrk="1" latinLnBrk="0" hangingPunct="1">
                  <a:defRPr kumimoji="1" kern="1200">
                    <a:solidFill>
                      <a:schemeClr val="tx1"/>
                    </a:solidFill>
                    <a:latin typeface="Arial" charset="0"/>
                    <a:ea typeface="ＭＳ Ｐゴシック" pitchFamily="50" charset="-128"/>
                    <a:cs typeface="+mn-cs"/>
                  </a:defRPr>
                </a:lvl9pPr>
              </a:lstStyle>
              <a:p>
                <a:endParaRPr lang="ja-JP" altLang="en-US"/>
              </a:p>
            </p:txBody>
          </p:sp>
        </p:grpSp>
      </p:grpSp>
    </p:spTree>
    <p:extLst>
      <p:ext uri="{BB962C8B-B14F-4D97-AF65-F5344CB8AC3E}">
        <p14:creationId xmlns:p14="http://schemas.microsoft.com/office/powerpoint/2010/main" val="26646206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7467600" cy="1138138"/>
          </a:xfrm>
        </p:spPr>
        <p:txBody>
          <a:bodyPr/>
          <a:lstStyle/>
          <a:p>
            <a:r>
              <a:rPr kumimoji="1" lang="ja-JP" altLang="en-US" dirty="0" smtClean="0"/>
              <a:t>意外度の定義</a:t>
            </a:r>
            <a:r>
              <a:rPr kumimoji="1" lang="en-US" altLang="ja-JP" dirty="0" smtClean="0"/>
              <a:t/>
            </a:r>
            <a:br>
              <a:rPr kumimoji="1" lang="en-US" altLang="ja-JP" dirty="0" smtClean="0"/>
            </a:br>
            <a:endParaRPr kumimoji="1" lang="ja-JP" altLang="en-US" dirty="0"/>
          </a:p>
        </p:txBody>
      </p:sp>
      <p:sp>
        <p:nvSpPr>
          <p:cNvPr id="3" name="テキスト ボックス 2"/>
          <p:cNvSpPr txBox="1"/>
          <p:nvPr/>
        </p:nvSpPr>
        <p:spPr>
          <a:xfrm>
            <a:off x="395536" y="2189520"/>
            <a:ext cx="2592288" cy="769441"/>
          </a:xfrm>
          <a:prstGeom prst="rect">
            <a:avLst/>
          </a:prstGeom>
          <a:noFill/>
        </p:spPr>
        <p:txBody>
          <a:bodyPr wrap="square" rtlCol="0">
            <a:spAutoFit/>
          </a:bodyPr>
          <a:lstStyle/>
          <a:p>
            <a:r>
              <a:rPr kumimoji="1" lang="ja-JP" altLang="en-US" sz="4400" dirty="0" smtClean="0"/>
              <a:t>意外度＝</a:t>
            </a:r>
            <a:endParaRPr kumimoji="1" lang="ja-JP" altLang="en-US" sz="4400" dirty="0"/>
          </a:p>
        </p:txBody>
      </p:sp>
      <p:sp>
        <p:nvSpPr>
          <p:cNvPr id="10" name="テキスト ボックス 9"/>
          <p:cNvSpPr txBox="1"/>
          <p:nvPr/>
        </p:nvSpPr>
        <p:spPr>
          <a:xfrm>
            <a:off x="5202355" y="1115984"/>
            <a:ext cx="3325601" cy="400110"/>
          </a:xfrm>
          <a:prstGeom prst="rect">
            <a:avLst/>
          </a:prstGeom>
          <a:noFill/>
        </p:spPr>
        <p:txBody>
          <a:bodyPr wrap="square" rtlCol="0">
            <a:spAutoFit/>
          </a:bodyPr>
          <a:lstStyle/>
          <a:p>
            <a:r>
              <a:rPr lang="ja-JP" altLang="en-US" sz="2000" b="1" dirty="0" smtClean="0"/>
              <a:t>どれほど認知されているか？</a:t>
            </a:r>
            <a:endParaRPr kumimoji="1" lang="ja-JP" altLang="en-US" sz="2000" b="1" dirty="0"/>
          </a:p>
        </p:txBody>
      </p:sp>
      <p:sp>
        <p:nvSpPr>
          <p:cNvPr id="12" name="テキスト ボックス 11"/>
          <p:cNvSpPr txBox="1"/>
          <p:nvPr/>
        </p:nvSpPr>
        <p:spPr>
          <a:xfrm>
            <a:off x="2907444" y="1085207"/>
            <a:ext cx="1944216" cy="461665"/>
          </a:xfrm>
          <a:prstGeom prst="rect">
            <a:avLst/>
          </a:prstGeom>
          <a:noFill/>
        </p:spPr>
        <p:txBody>
          <a:bodyPr wrap="square" rtlCol="0">
            <a:spAutoFit/>
          </a:bodyPr>
          <a:lstStyle/>
          <a:p>
            <a:r>
              <a:rPr kumimoji="1" lang="ja-JP" altLang="en-US" sz="2400" b="1" dirty="0" smtClean="0"/>
              <a:t>繋がりの弱さ</a:t>
            </a:r>
            <a:endParaRPr kumimoji="1" lang="ja-JP" altLang="en-US" sz="2400" b="1" dirty="0"/>
          </a:p>
        </p:txBody>
      </p:sp>
      <p:grpSp>
        <p:nvGrpSpPr>
          <p:cNvPr id="8" name="グループ化 7"/>
          <p:cNvGrpSpPr/>
          <p:nvPr/>
        </p:nvGrpSpPr>
        <p:grpSpPr>
          <a:xfrm>
            <a:off x="5929069" y="1585369"/>
            <a:ext cx="2359522" cy="2073755"/>
            <a:chOff x="6289109" y="1600713"/>
            <a:chExt cx="2359522" cy="2073755"/>
          </a:xfrm>
        </p:grpSpPr>
        <p:sp>
          <p:nvSpPr>
            <p:cNvPr id="22" name="円/楕円 21"/>
            <p:cNvSpPr/>
            <p:nvPr/>
          </p:nvSpPr>
          <p:spPr>
            <a:xfrm>
              <a:off x="6289109" y="1600713"/>
              <a:ext cx="2359521" cy="2073755"/>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sp>
          <p:nvSpPr>
            <p:cNvPr id="17" name="テキスト ボックス 16"/>
            <p:cNvSpPr txBox="1"/>
            <p:nvPr/>
          </p:nvSpPr>
          <p:spPr>
            <a:xfrm>
              <a:off x="6498500" y="2204426"/>
              <a:ext cx="2150131" cy="769441"/>
            </a:xfrm>
            <a:prstGeom prst="rect">
              <a:avLst/>
            </a:prstGeom>
            <a:noFill/>
          </p:spPr>
          <p:txBody>
            <a:bodyPr wrap="square" rtlCol="0">
              <a:spAutoFit/>
            </a:bodyPr>
            <a:lstStyle/>
            <a:p>
              <a:r>
                <a:rPr lang="ja-JP" altLang="en-US" sz="4400" dirty="0" smtClean="0"/>
                <a:t>認知度</a:t>
              </a:r>
              <a:endParaRPr lang="ja-JP" altLang="en-US" sz="4400" dirty="0"/>
            </a:p>
          </p:txBody>
        </p:sp>
      </p:grpSp>
      <p:grpSp>
        <p:nvGrpSpPr>
          <p:cNvPr id="7" name="グループ化 6"/>
          <p:cNvGrpSpPr/>
          <p:nvPr/>
        </p:nvGrpSpPr>
        <p:grpSpPr>
          <a:xfrm>
            <a:off x="2699792" y="1668501"/>
            <a:ext cx="2359521" cy="2073755"/>
            <a:chOff x="3059832" y="1683845"/>
            <a:chExt cx="2359521" cy="2073755"/>
          </a:xfrm>
        </p:grpSpPr>
        <p:sp>
          <p:nvSpPr>
            <p:cNvPr id="11" name="円/楕円 10"/>
            <p:cNvSpPr/>
            <p:nvPr/>
          </p:nvSpPr>
          <p:spPr>
            <a:xfrm>
              <a:off x="3059832" y="1683845"/>
              <a:ext cx="2359521" cy="2073755"/>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kumimoji="1" lang="ja-JP" altLang="en-US"/>
            </a:p>
          </p:txBody>
        </p:sp>
        <p:grpSp>
          <p:nvGrpSpPr>
            <p:cNvPr id="5" name="グループ化 4"/>
            <p:cNvGrpSpPr/>
            <p:nvPr/>
          </p:nvGrpSpPr>
          <p:grpSpPr>
            <a:xfrm>
              <a:off x="3203848" y="1867471"/>
              <a:ext cx="2215505" cy="1556814"/>
              <a:chOff x="3778463" y="1867471"/>
              <a:chExt cx="2215505" cy="1556814"/>
            </a:xfrm>
          </p:grpSpPr>
          <p:sp>
            <p:nvSpPr>
              <p:cNvPr id="18" name="テキスト ボックス 17"/>
              <p:cNvSpPr txBox="1"/>
              <p:nvPr/>
            </p:nvSpPr>
            <p:spPr>
              <a:xfrm>
                <a:off x="3816839" y="2654844"/>
                <a:ext cx="2177129" cy="769441"/>
              </a:xfrm>
              <a:prstGeom prst="rect">
                <a:avLst/>
              </a:prstGeom>
              <a:noFill/>
            </p:spPr>
            <p:txBody>
              <a:bodyPr wrap="square" rtlCol="0">
                <a:spAutoFit/>
              </a:bodyPr>
              <a:lstStyle/>
              <a:p>
                <a:r>
                  <a:rPr lang="ja-JP" altLang="en-US" sz="4400" dirty="0" smtClean="0"/>
                  <a:t>典型度</a:t>
                </a:r>
                <a:endParaRPr lang="ja-JP" altLang="en-US" sz="4400" dirty="0"/>
              </a:p>
            </p:txBody>
          </p:sp>
          <p:cxnSp>
            <p:nvCxnSpPr>
              <p:cNvPr id="20" name="直線コネクタ 19"/>
              <p:cNvCxnSpPr/>
              <p:nvPr/>
            </p:nvCxnSpPr>
            <p:spPr>
              <a:xfrm flipV="1">
                <a:off x="3778463" y="2601009"/>
                <a:ext cx="2017520" cy="1"/>
              </a:xfrm>
              <a:prstGeom prst="line">
                <a:avLst/>
              </a:prstGeom>
            </p:spPr>
            <p:style>
              <a:lnRef idx="3">
                <a:schemeClr val="dk1"/>
              </a:lnRef>
              <a:fillRef idx="0">
                <a:schemeClr val="dk1"/>
              </a:fillRef>
              <a:effectRef idx="2">
                <a:schemeClr val="dk1"/>
              </a:effectRef>
              <a:fontRef idx="minor">
                <a:schemeClr val="tx1"/>
              </a:fontRef>
            </p:style>
          </p:cxnSp>
          <p:sp>
            <p:nvSpPr>
              <p:cNvPr id="15" name="テキスト ボックス 14"/>
              <p:cNvSpPr txBox="1"/>
              <p:nvPr/>
            </p:nvSpPr>
            <p:spPr>
              <a:xfrm>
                <a:off x="4499992" y="1867471"/>
                <a:ext cx="621667" cy="769441"/>
              </a:xfrm>
              <a:prstGeom prst="rect">
                <a:avLst/>
              </a:prstGeom>
              <a:noFill/>
            </p:spPr>
            <p:txBody>
              <a:bodyPr wrap="square" rtlCol="0">
                <a:spAutoFit/>
              </a:bodyPr>
              <a:lstStyle/>
              <a:p>
                <a:r>
                  <a:rPr lang="ja-JP" altLang="en-US" sz="4400" dirty="0"/>
                  <a:t>１</a:t>
                </a:r>
              </a:p>
            </p:txBody>
          </p:sp>
        </p:grpSp>
      </p:grpSp>
      <p:sp>
        <p:nvSpPr>
          <p:cNvPr id="19" name="テキスト ボックス 18"/>
          <p:cNvSpPr txBox="1"/>
          <p:nvPr/>
        </p:nvSpPr>
        <p:spPr>
          <a:xfrm>
            <a:off x="5179163" y="2189082"/>
            <a:ext cx="801420" cy="769441"/>
          </a:xfrm>
          <a:prstGeom prst="rect">
            <a:avLst/>
          </a:prstGeom>
          <a:noFill/>
        </p:spPr>
        <p:txBody>
          <a:bodyPr wrap="square" rtlCol="0">
            <a:spAutoFit/>
          </a:bodyPr>
          <a:lstStyle/>
          <a:p>
            <a:r>
              <a:rPr lang="en-US" altLang="ja-JP" sz="4400" dirty="0"/>
              <a:t>×</a:t>
            </a:r>
            <a:endParaRPr lang="ja-JP" altLang="en-US" sz="4400" dirty="0"/>
          </a:p>
        </p:txBody>
      </p:sp>
      <p:sp>
        <p:nvSpPr>
          <p:cNvPr id="26" name="四角形吹き出し 25"/>
          <p:cNvSpPr/>
          <p:nvPr/>
        </p:nvSpPr>
        <p:spPr>
          <a:xfrm>
            <a:off x="5954357" y="3941292"/>
            <a:ext cx="2573599" cy="931580"/>
          </a:xfrm>
          <a:prstGeom prst="wedgeRectCallout">
            <a:avLst>
              <a:gd name="adj1" fmla="val 8284"/>
              <a:gd name="adj2" fmla="val -80271"/>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en-US" altLang="ja-JP" dirty="0" smtClean="0"/>
              <a:t>Wikipedia</a:t>
            </a:r>
            <a:r>
              <a:rPr kumimoji="1" lang="ja-JP" altLang="en-US" dirty="0" smtClean="0"/>
              <a:t>上での</a:t>
            </a:r>
            <a:endParaRPr kumimoji="1" lang="en-US" altLang="ja-JP" dirty="0" smtClean="0"/>
          </a:p>
          <a:p>
            <a:pPr algn="ctr"/>
            <a:r>
              <a:rPr kumimoji="1" lang="ja-JP" altLang="en-US" dirty="0" smtClean="0"/>
              <a:t>重要度を用いる</a:t>
            </a:r>
            <a:endParaRPr kumimoji="1" lang="ja-JP" altLang="en-US" dirty="0"/>
          </a:p>
        </p:txBody>
      </p:sp>
      <p:sp>
        <p:nvSpPr>
          <p:cNvPr id="27" name="四角形吹き出し 26"/>
          <p:cNvSpPr/>
          <p:nvPr/>
        </p:nvSpPr>
        <p:spPr>
          <a:xfrm>
            <a:off x="2068343" y="4005064"/>
            <a:ext cx="2359521" cy="804036"/>
          </a:xfrm>
          <a:prstGeom prst="wedgeRectCallout">
            <a:avLst>
              <a:gd name="adj1" fmla="val -4636"/>
              <a:gd name="adj2" fmla="val -101092"/>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kumimoji="1" lang="ja-JP" altLang="en-US" dirty="0" smtClean="0"/>
              <a:t>次のスライドにて説明</a:t>
            </a:r>
            <a:endParaRPr kumimoji="1" lang="ja-JP" altLang="en-US" dirty="0"/>
          </a:p>
        </p:txBody>
      </p:sp>
      <p:sp>
        <p:nvSpPr>
          <p:cNvPr id="9" name="上矢印 8"/>
          <p:cNvSpPr/>
          <p:nvPr/>
        </p:nvSpPr>
        <p:spPr>
          <a:xfrm rot="5400000">
            <a:off x="4103828" y="4472760"/>
            <a:ext cx="648072" cy="3024097"/>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197171" y="5150782"/>
            <a:ext cx="2439900" cy="167329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23" name="グループ化 22"/>
          <p:cNvGrpSpPr/>
          <p:nvPr/>
        </p:nvGrpSpPr>
        <p:grpSpPr>
          <a:xfrm>
            <a:off x="7174419" y="5131180"/>
            <a:ext cx="876834" cy="1635217"/>
            <a:chOff x="6458390" y="2745972"/>
            <a:chExt cx="876834" cy="1635217"/>
          </a:xfrm>
        </p:grpSpPr>
        <p:grpSp>
          <p:nvGrpSpPr>
            <p:cNvPr id="25" name="グループ化 24"/>
            <p:cNvGrpSpPr/>
            <p:nvPr/>
          </p:nvGrpSpPr>
          <p:grpSpPr>
            <a:xfrm>
              <a:off x="6458390" y="2745972"/>
              <a:ext cx="876834" cy="1635217"/>
              <a:chOff x="2860278" y="2750962"/>
              <a:chExt cx="876834" cy="1635217"/>
            </a:xfrm>
          </p:grpSpPr>
          <p:sp>
            <p:nvSpPr>
              <p:cNvPr id="31" name="Oval 37"/>
              <p:cNvSpPr>
                <a:spLocks noChangeArrowheads="1"/>
              </p:cNvSpPr>
              <p:nvPr/>
            </p:nvSpPr>
            <p:spPr bwMode="auto">
              <a:xfrm>
                <a:off x="3037622" y="2773694"/>
                <a:ext cx="524281" cy="577808"/>
              </a:xfrm>
              <a:prstGeom prst="ellipse">
                <a:avLst/>
              </a:prstGeom>
              <a:solidFill>
                <a:schemeClr val="tx1"/>
              </a:solidFill>
              <a:ln>
                <a:noFill/>
              </a:ln>
              <a:effectLs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32" name="Oval 31"/>
              <p:cNvSpPr>
                <a:spLocks noChangeArrowheads="1"/>
              </p:cNvSpPr>
              <p:nvPr/>
            </p:nvSpPr>
            <p:spPr bwMode="auto">
              <a:xfrm>
                <a:off x="3427267" y="3036457"/>
                <a:ext cx="159501" cy="179875"/>
              </a:xfrm>
              <a:prstGeom prst="ellipse">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33" name="Oval 32"/>
              <p:cNvSpPr>
                <a:spLocks noChangeArrowheads="1"/>
              </p:cNvSpPr>
              <p:nvPr/>
            </p:nvSpPr>
            <p:spPr bwMode="auto">
              <a:xfrm>
                <a:off x="3017440" y="3036457"/>
                <a:ext cx="159501" cy="179875"/>
              </a:xfrm>
              <a:prstGeom prst="ellipse">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34" name="Oval 31"/>
              <p:cNvSpPr>
                <a:spLocks noChangeArrowheads="1"/>
              </p:cNvSpPr>
              <p:nvPr/>
            </p:nvSpPr>
            <p:spPr bwMode="auto">
              <a:xfrm>
                <a:off x="3455200" y="3069628"/>
                <a:ext cx="103634" cy="113533"/>
              </a:xfrm>
              <a:prstGeom prst="ellipse">
                <a:avLst/>
              </a:prstGeom>
              <a:solidFill>
                <a:srgbClr val="FFC000"/>
              </a:solidFill>
              <a:ln>
                <a:noFill/>
              </a:ln>
              <a:effectLs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35" name="Oval 32"/>
              <p:cNvSpPr>
                <a:spLocks noChangeArrowheads="1"/>
              </p:cNvSpPr>
              <p:nvPr/>
            </p:nvSpPr>
            <p:spPr bwMode="auto">
              <a:xfrm>
                <a:off x="3045373" y="3069628"/>
                <a:ext cx="103634" cy="113533"/>
              </a:xfrm>
              <a:prstGeom prst="ellipse">
                <a:avLst/>
              </a:prstGeom>
              <a:solidFill>
                <a:srgbClr val="FFC000"/>
              </a:solidFill>
              <a:ln>
                <a:noFill/>
              </a:ln>
              <a:effectLs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36" name="Rectangle 33"/>
              <p:cNvSpPr>
                <a:spLocks noChangeArrowheads="1"/>
              </p:cNvSpPr>
              <p:nvPr/>
            </p:nvSpPr>
            <p:spPr bwMode="auto">
              <a:xfrm>
                <a:off x="3089467" y="3996010"/>
                <a:ext cx="179875" cy="210295"/>
              </a:xfrm>
              <a:prstGeom prst="rect">
                <a:avLst/>
              </a:prstGeom>
              <a:solidFill>
                <a:srgbClr val="333399"/>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37" name="Rectangle 34"/>
              <p:cNvSpPr>
                <a:spLocks noChangeArrowheads="1"/>
              </p:cNvSpPr>
              <p:nvPr/>
            </p:nvSpPr>
            <p:spPr bwMode="auto">
              <a:xfrm>
                <a:off x="3329521" y="3996010"/>
                <a:ext cx="179875" cy="210295"/>
              </a:xfrm>
              <a:prstGeom prst="rect">
                <a:avLst/>
              </a:prstGeom>
              <a:solidFill>
                <a:srgbClr val="333399"/>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38" name="AutoShape 35"/>
              <p:cNvSpPr>
                <a:spLocks noChangeArrowheads="1"/>
              </p:cNvSpPr>
              <p:nvPr/>
            </p:nvSpPr>
            <p:spPr bwMode="auto">
              <a:xfrm rot="16200000">
                <a:off x="3134436" y="3621050"/>
                <a:ext cx="329990" cy="720160"/>
              </a:xfrm>
              <a:prstGeom prst="moon">
                <a:avLst>
                  <a:gd name="adj" fmla="val 87500"/>
                </a:avLst>
              </a:prstGeom>
              <a:solidFill>
                <a:srgbClr val="333399"/>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39" name="AutoShape 36"/>
              <p:cNvSpPr>
                <a:spLocks noChangeArrowheads="1"/>
              </p:cNvSpPr>
              <p:nvPr/>
            </p:nvSpPr>
            <p:spPr bwMode="auto">
              <a:xfrm rot="5400000">
                <a:off x="3029289" y="3216332"/>
                <a:ext cx="540286" cy="720160"/>
              </a:xfrm>
              <a:prstGeom prst="moon">
                <a:avLst>
                  <a:gd name="adj" fmla="val 87500"/>
                </a:avLst>
              </a:prstGeom>
              <a:solidFill>
                <a:srgbClr val="333399"/>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40" name="Oval 38"/>
              <p:cNvSpPr>
                <a:spLocks noChangeArrowheads="1"/>
              </p:cNvSpPr>
              <p:nvPr/>
            </p:nvSpPr>
            <p:spPr bwMode="auto">
              <a:xfrm>
                <a:off x="2939352" y="3763892"/>
                <a:ext cx="720160" cy="133583"/>
              </a:xfrm>
              <a:prstGeom prst="ellipse">
                <a:avLst/>
              </a:prstGeom>
              <a:solidFill>
                <a:srgbClr val="0000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41" name="AutoShape 39"/>
              <p:cNvSpPr>
                <a:spLocks noChangeArrowheads="1"/>
              </p:cNvSpPr>
              <p:nvPr/>
            </p:nvSpPr>
            <p:spPr bwMode="auto">
              <a:xfrm>
                <a:off x="3209825" y="3755956"/>
                <a:ext cx="179875" cy="150116"/>
              </a:xfrm>
              <a:prstGeom prst="roundRect">
                <a:avLst>
                  <a:gd name="adj" fmla="val 16667"/>
                </a:avLst>
              </a:prstGeom>
              <a:solidFill>
                <a:srgbClr val="80808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42" name="AutoShape 40"/>
              <p:cNvSpPr>
                <a:spLocks noChangeArrowheads="1"/>
              </p:cNvSpPr>
              <p:nvPr/>
            </p:nvSpPr>
            <p:spPr bwMode="auto">
              <a:xfrm>
                <a:off x="3236277" y="3779102"/>
                <a:ext cx="125648" cy="103163"/>
              </a:xfrm>
              <a:prstGeom prst="roundRect">
                <a:avLst>
                  <a:gd name="adj" fmla="val 16667"/>
                </a:avLst>
              </a:prstGeom>
              <a:solidFill>
                <a:srgbClr val="0000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43" name="Rectangle 41"/>
              <p:cNvSpPr>
                <a:spLocks noChangeArrowheads="1"/>
              </p:cNvSpPr>
              <p:nvPr/>
            </p:nvSpPr>
            <p:spPr bwMode="auto">
              <a:xfrm>
                <a:off x="3089467" y="4206304"/>
                <a:ext cx="179875" cy="179875"/>
              </a:xfrm>
              <a:prstGeom prst="rect">
                <a:avLst/>
              </a:prstGeom>
              <a:solidFill>
                <a:srgbClr val="0000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44" name="Rectangle 42"/>
              <p:cNvSpPr>
                <a:spLocks noChangeArrowheads="1"/>
              </p:cNvSpPr>
              <p:nvPr/>
            </p:nvSpPr>
            <p:spPr bwMode="auto">
              <a:xfrm>
                <a:off x="3329521" y="4206304"/>
                <a:ext cx="179875" cy="179875"/>
              </a:xfrm>
              <a:prstGeom prst="rect">
                <a:avLst/>
              </a:prstGeom>
              <a:solidFill>
                <a:srgbClr val="0000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45" name="AutoShape 43"/>
              <p:cNvSpPr>
                <a:spLocks noChangeArrowheads="1"/>
              </p:cNvSpPr>
              <p:nvPr/>
            </p:nvSpPr>
            <p:spPr bwMode="auto">
              <a:xfrm>
                <a:off x="2939352" y="4265822"/>
                <a:ext cx="329990" cy="120357"/>
              </a:xfrm>
              <a:prstGeom prst="roundRect">
                <a:avLst>
                  <a:gd name="adj" fmla="val 50000"/>
                </a:avLst>
              </a:prstGeom>
              <a:solidFill>
                <a:srgbClr val="0000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46" name="AutoShape 44"/>
              <p:cNvSpPr>
                <a:spLocks noChangeArrowheads="1"/>
              </p:cNvSpPr>
              <p:nvPr/>
            </p:nvSpPr>
            <p:spPr bwMode="auto">
              <a:xfrm>
                <a:off x="3329521" y="4265822"/>
                <a:ext cx="329990" cy="120357"/>
              </a:xfrm>
              <a:prstGeom prst="roundRect">
                <a:avLst>
                  <a:gd name="adj" fmla="val 50000"/>
                </a:avLst>
              </a:prstGeom>
              <a:solidFill>
                <a:srgbClr val="0000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47" name="Oval 67"/>
              <p:cNvSpPr>
                <a:spLocks noChangeArrowheads="1"/>
              </p:cNvSpPr>
              <p:nvPr/>
            </p:nvSpPr>
            <p:spPr bwMode="auto">
              <a:xfrm>
                <a:off x="3272649" y="3594371"/>
                <a:ext cx="56211" cy="56211"/>
              </a:xfrm>
              <a:prstGeom prst="ellipse">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48" name="Oval 68"/>
              <p:cNvSpPr>
                <a:spLocks noChangeArrowheads="1"/>
              </p:cNvSpPr>
              <p:nvPr/>
            </p:nvSpPr>
            <p:spPr bwMode="auto">
              <a:xfrm>
                <a:off x="3272649" y="3670581"/>
                <a:ext cx="56211" cy="56211"/>
              </a:xfrm>
              <a:prstGeom prst="ellipse">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grpSp>
            <p:nvGrpSpPr>
              <p:cNvPr id="49" name="Group 71"/>
              <p:cNvGrpSpPr>
                <a:grpSpLocks/>
              </p:cNvGrpSpPr>
              <p:nvPr/>
            </p:nvGrpSpPr>
            <p:grpSpPr bwMode="auto">
              <a:xfrm rot="19800000">
                <a:off x="3591397" y="3710987"/>
                <a:ext cx="56211" cy="337265"/>
                <a:chOff x="2383" y="3464"/>
                <a:chExt cx="85" cy="510"/>
              </a:xfrm>
            </p:grpSpPr>
            <p:sp>
              <p:nvSpPr>
                <p:cNvPr id="81" name="AutoShape 69"/>
                <p:cNvSpPr>
                  <a:spLocks noChangeArrowheads="1"/>
                </p:cNvSpPr>
                <p:nvPr/>
              </p:nvSpPr>
              <p:spPr bwMode="auto">
                <a:xfrm>
                  <a:off x="2397" y="3464"/>
                  <a:ext cx="57" cy="510"/>
                </a:xfrm>
                <a:prstGeom prst="roundRect">
                  <a:avLst>
                    <a:gd name="adj" fmla="val 50000"/>
                  </a:avLst>
                </a:prstGeom>
                <a:solidFill>
                  <a:srgbClr val="9933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82" name="Rectangle 70"/>
                <p:cNvSpPr>
                  <a:spLocks noChangeArrowheads="1"/>
                </p:cNvSpPr>
                <p:nvPr/>
              </p:nvSpPr>
              <p:spPr bwMode="auto">
                <a:xfrm>
                  <a:off x="2383" y="3606"/>
                  <a:ext cx="85" cy="28"/>
                </a:xfrm>
                <a:prstGeom prst="rect">
                  <a:avLst/>
                </a:prstGeom>
                <a:solidFill>
                  <a:srgbClr val="0000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grpSp>
          <p:sp>
            <p:nvSpPr>
              <p:cNvPr id="50" name="角丸四角形 49"/>
              <p:cNvSpPr/>
              <p:nvPr/>
            </p:nvSpPr>
            <p:spPr bwMode="auto">
              <a:xfrm rot="19814488">
                <a:off x="3529118" y="3337966"/>
                <a:ext cx="38935" cy="382384"/>
              </a:xfrm>
              <a:prstGeom prst="roundRect">
                <a:avLst>
                  <a:gd name="adj" fmla="val 50000"/>
                </a:avLst>
              </a:prstGeom>
              <a:solidFill>
                <a:srgbClr val="FFC000"/>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51" name="二等辺三角形 50"/>
              <p:cNvSpPr/>
              <p:nvPr/>
            </p:nvSpPr>
            <p:spPr bwMode="auto">
              <a:xfrm flipV="1">
                <a:off x="3185047" y="3327588"/>
                <a:ext cx="228790" cy="235588"/>
              </a:xfrm>
              <a:prstGeom prst="triangle">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52" name="二等辺三角形 51"/>
              <p:cNvSpPr/>
              <p:nvPr/>
            </p:nvSpPr>
            <p:spPr bwMode="auto">
              <a:xfrm flipV="1">
                <a:off x="3243727" y="3389094"/>
                <a:ext cx="110747" cy="76286"/>
              </a:xfrm>
              <a:prstGeom prst="triangle">
                <a:avLst/>
              </a:prstGeom>
              <a:solidFill>
                <a:srgbClr val="C00000"/>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53" name="ひし形 52"/>
              <p:cNvSpPr/>
              <p:nvPr/>
            </p:nvSpPr>
            <p:spPr bwMode="auto">
              <a:xfrm>
                <a:off x="3260414" y="3427237"/>
                <a:ext cx="77372" cy="135939"/>
              </a:xfrm>
              <a:prstGeom prst="diamond">
                <a:avLst/>
              </a:prstGeom>
              <a:solidFill>
                <a:srgbClr val="C00000"/>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endParaRPr lang="ja-JP" altLang="en-US"/>
              </a:p>
            </p:txBody>
          </p:sp>
          <p:sp>
            <p:nvSpPr>
              <p:cNvPr id="54" name="Oval 53"/>
              <p:cNvSpPr>
                <a:spLocks noChangeArrowheads="1"/>
              </p:cNvSpPr>
              <p:nvPr/>
            </p:nvSpPr>
            <p:spPr bwMode="auto">
              <a:xfrm>
                <a:off x="3086899" y="2826163"/>
                <a:ext cx="425726" cy="540947"/>
              </a:xfrm>
              <a:prstGeom prst="ellipse">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55" name="Oval 58"/>
              <p:cNvSpPr>
                <a:spLocks noChangeArrowheads="1"/>
              </p:cNvSpPr>
              <p:nvPr/>
            </p:nvSpPr>
            <p:spPr bwMode="auto">
              <a:xfrm>
                <a:off x="3105370" y="3019970"/>
                <a:ext cx="175336" cy="152670"/>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56" name="Oval 59"/>
              <p:cNvSpPr>
                <a:spLocks noChangeArrowheads="1"/>
              </p:cNvSpPr>
              <p:nvPr/>
            </p:nvSpPr>
            <p:spPr bwMode="auto">
              <a:xfrm>
                <a:off x="3318233" y="3019970"/>
                <a:ext cx="175336" cy="152670"/>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57" name="Oval 60"/>
              <p:cNvSpPr>
                <a:spLocks noChangeArrowheads="1"/>
              </p:cNvSpPr>
              <p:nvPr/>
            </p:nvSpPr>
            <p:spPr bwMode="auto">
              <a:xfrm>
                <a:off x="3360826" y="3045804"/>
                <a:ext cx="89562" cy="101002"/>
              </a:xfrm>
              <a:prstGeom prst="ellipse">
                <a:avLst/>
              </a:prstGeom>
              <a:solidFill>
                <a:schemeClr val="tx1"/>
              </a:solidFill>
              <a:ln w="9525" algn="ctr">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58" name="Oval 61"/>
              <p:cNvSpPr>
                <a:spLocks noChangeArrowheads="1"/>
              </p:cNvSpPr>
              <p:nvPr/>
            </p:nvSpPr>
            <p:spPr bwMode="auto">
              <a:xfrm>
                <a:off x="3148550" y="3045804"/>
                <a:ext cx="89562" cy="101002"/>
              </a:xfrm>
              <a:prstGeom prst="ellipse">
                <a:avLst/>
              </a:prstGeom>
              <a:solidFill>
                <a:schemeClr val="tx1"/>
              </a:solidFill>
              <a:ln w="9525" algn="ctr">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59" name="円/楕円 58"/>
              <p:cNvSpPr/>
              <p:nvPr/>
            </p:nvSpPr>
            <p:spPr bwMode="auto">
              <a:xfrm>
                <a:off x="3036298" y="2810447"/>
                <a:ext cx="525605" cy="206967"/>
              </a:xfrm>
              <a:prstGeom prst="ellipse">
                <a:avLst/>
              </a:prstGeom>
              <a:solidFill>
                <a:srgbClr val="333399"/>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0" name="円/楕円 59"/>
              <p:cNvSpPr/>
              <p:nvPr/>
            </p:nvSpPr>
            <p:spPr bwMode="auto">
              <a:xfrm>
                <a:off x="2998868" y="2750962"/>
                <a:ext cx="600464" cy="206225"/>
              </a:xfrm>
              <a:prstGeom prst="ellipse">
                <a:avLst/>
              </a:prstGeom>
              <a:solidFill>
                <a:srgbClr val="333399"/>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1" name="円/楕円 49"/>
              <p:cNvSpPr/>
              <p:nvPr/>
            </p:nvSpPr>
            <p:spPr bwMode="auto">
              <a:xfrm>
                <a:off x="3033759" y="2845006"/>
                <a:ext cx="530684" cy="123203"/>
              </a:xfrm>
              <a:custGeom>
                <a:avLst/>
                <a:gdLst>
                  <a:gd name="connsiteX0" fmla="*/ 0 w 1273938"/>
                  <a:gd name="connsiteY0" fmla="*/ 278363 h 556725"/>
                  <a:gd name="connsiteX1" fmla="*/ 636969 w 1273938"/>
                  <a:gd name="connsiteY1" fmla="*/ 0 h 556725"/>
                  <a:gd name="connsiteX2" fmla="*/ 1273938 w 1273938"/>
                  <a:gd name="connsiteY2" fmla="*/ 278363 h 556725"/>
                  <a:gd name="connsiteX3" fmla="*/ 636969 w 1273938"/>
                  <a:gd name="connsiteY3" fmla="*/ 556726 h 556725"/>
                  <a:gd name="connsiteX4" fmla="*/ 0 w 1273938"/>
                  <a:gd name="connsiteY4" fmla="*/ 278363 h 556725"/>
                  <a:gd name="connsiteX0" fmla="*/ 0 w 1273938"/>
                  <a:gd name="connsiteY0" fmla="*/ 278363 h 556726"/>
                  <a:gd name="connsiteX1" fmla="*/ 636969 w 1273938"/>
                  <a:gd name="connsiteY1" fmla="*/ 0 h 556726"/>
                  <a:gd name="connsiteX2" fmla="*/ 1273938 w 1273938"/>
                  <a:gd name="connsiteY2" fmla="*/ 278363 h 556726"/>
                  <a:gd name="connsiteX3" fmla="*/ 636969 w 1273938"/>
                  <a:gd name="connsiteY3" fmla="*/ 556726 h 556726"/>
                  <a:gd name="connsiteX4" fmla="*/ 0 w 1273938"/>
                  <a:gd name="connsiteY4" fmla="*/ 278363 h 556726"/>
                  <a:gd name="connsiteX0" fmla="*/ 0 w 1273938"/>
                  <a:gd name="connsiteY0" fmla="*/ 278363 h 556726"/>
                  <a:gd name="connsiteX1" fmla="*/ 636969 w 1273938"/>
                  <a:gd name="connsiteY1" fmla="*/ 0 h 556726"/>
                  <a:gd name="connsiteX2" fmla="*/ 1273938 w 1273938"/>
                  <a:gd name="connsiteY2" fmla="*/ 278363 h 556726"/>
                  <a:gd name="connsiteX3" fmla="*/ 636969 w 1273938"/>
                  <a:gd name="connsiteY3" fmla="*/ 556726 h 556726"/>
                  <a:gd name="connsiteX4" fmla="*/ 0 w 1273938"/>
                  <a:gd name="connsiteY4" fmla="*/ 278363 h 556726"/>
                  <a:gd name="connsiteX0" fmla="*/ 0 w 1273938"/>
                  <a:gd name="connsiteY0" fmla="*/ 278363 h 556726"/>
                  <a:gd name="connsiteX1" fmla="*/ 636969 w 1273938"/>
                  <a:gd name="connsiteY1" fmla="*/ 0 h 556726"/>
                  <a:gd name="connsiteX2" fmla="*/ 1273938 w 1273938"/>
                  <a:gd name="connsiteY2" fmla="*/ 278363 h 556726"/>
                  <a:gd name="connsiteX3" fmla="*/ 636969 w 1273938"/>
                  <a:gd name="connsiteY3" fmla="*/ 556726 h 556726"/>
                  <a:gd name="connsiteX4" fmla="*/ 0 w 1273938"/>
                  <a:gd name="connsiteY4" fmla="*/ 278363 h 556726"/>
                  <a:gd name="connsiteX0" fmla="*/ 0 w 1273938"/>
                  <a:gd name="connsiteY0" fmla="*/ 278363 h 556726"/>
                  <a:gd name="connsiteX1" fmla="*/ 636969 w 1273938"/>
                  <a:gd name="connsiteY1" fmla="*/ 0 h 556726"/>
                  <a:gd name="connsiteX2" fmla="*/ 1273938 w 1273938"/>
                  <a:gd name="connsiteY2" fmla="*/ 278363 h 556726"/>
                  <a:gd name="connsiteX3" fmla="*/ 636969 w 1273938"/>
                  <a:gd name="connsiteY3" fmla="*/ 556726 h 556726"/>
                  <a:gd name="connsiteX4" fmla="*/ 0 w 1273938"/>
                  <a:gd name="connsiteY4" fmla="*/ 278363 h 5567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3938" h="556726">
                    <a:moveTo>
                      <a:pt x="0" y="278363"/>
                    </a:moveTo>
                    <a:cubicBezTo>
                      <a:pt x="0" y="197779"/>
                      <a:pt x="285181" y="0"/>
                      <a:pt x="636969" y="0"/>
                    </a:cubicBezTo>
                    <a:cubicBezTo>
                      <a:pt x="988757" y="0"/>
                      <a:pt x="1273938" y="185587"/>
                      <a:pt x="1273938" y="278363"/>
                    </a:cubicBezTo>
                    <a:cubicBezTo>
                      <a:pt x="1273938" y="371139"/>
                      <a:pt x="988757" y="556726"/>
                      <a:pt x="636969" y="556726"/>
                    </a:cubicBezTo>
                    <a:cubicBezTo>
                      <a:pt x="285181" y="556726"/>
                      <a:pt x="0" y="358947"/>
                      <a:pt x="0" y="278363"/>
                    </a:cubicBezTo>
                    <a:close/>
                  </a:path>
                </a:pathLst>
              </a:custGeom>
              <a:solidFill>
                <a:srgbClr val="333399"/>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2" name="円/楕円 49"/>
              <p:cNvSpPr/>
              <p:nvPr/>
            </p:nvSpPr>
            <p:spPr bwMode="auto">
              <a:xfrm>
                <a:off x="3032964" y="2903121"/>
                <a:ext cx="534653" cy="65087"/>
              </a:xfrm>
              <a:custGeom>
                <a:avLst/>
                <a:gdLst>
                  <a:gd name="connsiteX0" fmla="*/ 0 w 1273938"/>
                  <a:gd name="connsiteY0" fmla="*/ 278363 h 556725"/>
                  <a:gd name="connsiteX1" fmla="*/ 636969 w 1273938"/>
                  <a:gd name="connsiteY1" fmla="*/ 0 h 556725"/>
                  <a:gd name="connsiteX2" fmla="*/ 1273938 w 1273938"/>
                  <a:gd name="connsiteY2" fmla="*/ 278363 h 556725"/>
                  <a:gd name="connsiteX3" fmla="*/ 636969 w 1273938"/>
                  <a:gd name="connsiteY3" fmla="*/ 556726 h 556725"/>
                  <a:gd name="connsiteX4" fmla="*/ 0 w 1273938"/>
                  <a:gd name="connsiteY4" fmla="*/ 278363 h 556725"/>
                  <a:gd name="connsiteX0" fmla="*/ 0 w 1273938"/>
                  <a:gd name="connsiteY0" fmla="*/ 278363 h 556726"/>
                  <a:gd name="connsiteX1" fmla="*/ 636969 w 1273938"/>
                  <a:gd name="connsiteY1" fmla="*/ 0 h 556726"/>
                  <a:gd name="connsiteX2" fmla="*/ 1273938 w 1273938"/>
                  <a:gd name="connsiteY2" fmla="*/ 278363 h 556726"/>
                  <a:gd name="connsiteX3" fmla="*/ 636969 w 1273938"/>
                  <a:gd name="connsiteY3" fmla="*/ 556726 h 556726"/>
                  <a:gd name="connsiteX4" fmla="*/ 0 w 1273938"/>
                  <a:gd name="connsiteY4" fmla="*/ 278363 h 556726"/>
                  <a:gd name="connsiteX0" fmla="*/ 0 w 1273938"/>
                  <a:gd name="connsiteY0" fmla="*/ 278363 h 556726"/>
                  <a:gd name="connsiteX1" fmla="*/ 636969 w 1273938"/>
                  <a:gd name="connsiteY1" fmla="*/ 0 h 556726"/>
                  <a:gd name="connsiteX2" fmla="*/ 1273938 w 1273938"/>
                  <a:gd name="connsiteY2" fmla="*/ 278363 h 556726"/>
                  <a:gd name="connsiteX3" fmla="*/ 636969 w 1273938"/>
                  <a:gd name="connsiteY3" fmla="*/ 556726 h 556726"/>
                  <a:gd name="connsiteX4" fmla="*/ 0 w 1273938"/>
                  <a:gd name="connsiteY4" fmla="*/ 278363 h 556726"/>
                  <a:gd name="connsiteX0" fmla="*/ 0 w 1273938"/>
                  <a:gd name="connsiteY0" fmla="*/ 278363 h 556726"/>
                  <a:gd name="connsiteX1" fmla="*/ 636969 w 1273938"/>
                  <a:gd name="connsiteY1" fmla="*/ 0 h 556726"/>
                  <a:gd name="connsiteX2" fmla="*/ 1273938 w 1273938"/>
                  <a:gd name="connsiteY2" fmla="*/ 278363 h 556726"/>
                  <a:gd name="connsiteX3" fmla="*/ 636969 w 1273938"/>
                  <a:gd name="connsiteY3" fmla="*/ 556726 h 556726"/>
                  <a:gd name="connsiteX4" fmla="*/ 0 w 1273938"/>
                  <a:gd name="connsiteY4" fmla="*/ 278363 h 556726"/>
                  <a:gd name="connsiteX0" fmla="*/ 0 w 1273938"/>
                  <a:gd name="connsiteY0" fmla="*/ 278363 h 556726"/>
                  <a:gd name="connsiteX1" fmla="*/ 636969 w 1273938"/>
                  <a:gd name="connsiteY1" fmla="*/ 0 h 556726"/>
                  <a:gd name="connsiteX2" fmla="*/ 1273938 w 1273938"/>
                  <a:gd name="connsiteY2" fmla="*/ 278363 h 556726"/>
                  <a:gd name="connsiteX3" fmla="*/ 636969 w 1273938"/>
                  <a:gd name="connsiteY3" fmla="*/ 556726 h 556726"/>
                  <a:gd name="connsiteX4" fmla="*/ 0 w 1273938"/>
                  <a:gd name="connsiteY4" fmla="*/ 278363 h 556726"/>
                  <a:gd name="connsiteX0" fmla="*/ 0 w 1283463"/>
                  <a:gd name="connsiteY0" fmla="*/ 39527 h 583249"/>
                  <a:gd name="connsiteX1" fmla="*/ 646494 w 1283463"/>
                  <a:gd name="connsiteY1" fmla="*/ 26523 h 583249"/>
                  <a:gd name="connsiteX2" fmla="*/ 1283463 w 1283463"/>
                  <a:gd name="connsiteY2" fmla="*/ 304886 h 583249"/>
                  <a:gd name="connsiteX3" fmla="*/ 646494 w 1283463"/>
                  <a:gd name="connsiteY3" fmla="*/ 583249 h 583249"/>
                  <a:gd name="connsiteX4" fmla="*/ 0 w 1283463"/>
                  <a:gd name="connsiteY4" fmla="*/ 39527 h 583249"/>
                  <a:gd name="connsiteX0" fmla="*/ 0 w 1291083"/>
                  <a:gd name="connsiteY0" fmla="*/ 66215 h 609937"/>
                  <a:gd name="connsiteX1" fmla="*/ 646494 w 1291083"/>
                  <a:gd name="connsiteY1" fmla="*/ 53211 h 609937"/>
                  <a:gd name="connsiteX2" fmla="*/ 1291083 w 1291083"/>
                  <a:gd name="connsiteY2" fmla="*/ 37527 h 609937"/>
                  <a:gd name="connsiteX3" fmla="*/ 646494 w 1291083"/>
                  <a:gd name="connsiteY3" fmla="*/ 609937 h 609937"/>
                  <a:gd name="connsiteX4" fmla="*/ 0 w 1291083"/>
                  <a:gd name="connsiteY4" fmla="*/ 66215 h 609937"/>
                  <a:gd name="connsiteX0" fmla="*/ 1 w 1291085"/>
                  <a:gd name="connsiteY0" fmla="*/ 37531 h 581253"/>
                  <a:gd name="connsiteX1" fmla="*/ 650305 w 1291085"/>
                  <a:gd name="connsiteY1" fmla="*/ 218168 h 581253"/>
                  <a:gd name="connsiteX2" fmla="*/ 1291084 w 1291085"/>
                  <a:gd name="connsiteY2" fmla="*/ 8843 h 581253"/>
                  <a:gd name="connsiteX3" fmla="*/ 646495 w 1291085"/>
                  <a:gd name="connsiteY3" fmla="*/ 581253 h 581253"/>
                  <a:gd name="connsiteX4" fmla="*/ 1 w 1291085"/>
                  <a:gd name="connsiteY4" fmla="*/ 37531 h 581253"/>
                  <a:gd name="connsiteX0" fmla="*/ 2 w 1283466"/>
                  <a:gd name="connsiteY0" fmla="*/ 8644 h 588225"/>
                  <a:gd name="connsiteX1" fmla="*/ 642686 w 1283466"/>
                  <a:gd name="connsiteY1" fmla="*/ 225140 h 588225"/>
                  <a:gd name="connsiteX2" fmla="*/ 1283465 w 1283466"/>
                  <a:gd name="connsiteY2" fmla="*/ 15815 h 588225"/>
                  <a:gd name="connsiteX3" fmla="*/ 638876 w 1283466"/>
                  <a:gd name="connsiteY3" fmla="*/ 588225 h 588225"/>
                  <a:gd name="connsiteX4" fmla="*/ 2 w 1283466"/>
                  <a:gd name="connsiteY4" fmla="*/ 8644 h 588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3466" h="588225">
                    <a:moveTo>
                      <a:pt x="2" y="8644"/>
                    </a:moveTo>
                    <a:cubicBezTo>
                      <a:pt x="637" y="-51870"/>
                      <a:pt x="290898" y="225140"/>
                      <a:pt x="642686" y="225140"/>
                    </a:cubicBezTo>
                    <a:cubicBezTo>
                      <a:pt x="994474" y="225140"/>
                      <a:pt x="1284100" y="-44699"/>
                      <a:pt x="1283465" y="15815"/>
                    </a:cubicBezTo>
                    <a:cubicBezTo>
                      <a:pt x="1282830" y="76329"/>
                      <a:pt x="990664" y="588225"/>
                      <a:pt x="638876" y="588225"/>
                    </a:cubicBezTo>
                    <a:cubicBezTo>
                      <a:pt x="287088" y="588225"/>
                      <a:pt x="-633" y="69158"/>
                      <a:pt x="2" y="8644"/>
                    </a:cubicBezTo>
                    <a:close/>
                  </a:path>
                </a:pathLst>
              </a:custGeom>
              <a:solidFill>
                <a:schemeClr val="bg1">
                  <a:lumMod val="95000"/>
                </a:schemeClr>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63" name="円/楕円 62"/>
              <p:cNvSpPr/>
              <p:nvPr/>
            </p:nvSpPr>
            <p:spPr bwMode="auto">
              <a:xfrm>
                <a:off x="3239584" y="2810447"/>
                <a:ext cx="122261" cy="122261"/>
              </a:xfrm>
              <a:prstGeom prst="ellipse">
                <a:avLst/>
              </a:prstGeom>
              <a:solidFill>
                <a:srgbClr val="FFFF00"/>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grpSp>
            <p:nvGrpSpPr>
              <p:cNvPr id="64" name="Group 248"/>
              <p:cNvGrpSpPr>
                <a:grpSpLocks/>
              </p:cNvGrpSpPr>
              <p:nvPr/>
            </p:nvGrpSpPr>
            <p:grpSpPr bwMode="auto">
              <a:xfrm rot="9900000">
                <a:off x="2860278" y="3280337"/>
                <a:ext cx="411016" cy="477996"/>
                <a:chOff x="3559" y="1570"/>
                <a:chExt cx="740" cy="862"/>
              </a:xfrm>
            </p:grpSpPr>
            <p:sp>
              <p:nvSpPr>
                <p:cNvPr id="74" name="AutoShape 249"/>
                <p:cNvSpPr>
                  <a:spLocks noChangeArrowheads="1"/>
                </p:cNvSpPr>
                <p:nvPr/>
              </p:nvSpPr>
              <p:spPr bwMode="auto">
                <a:xfrm rot="-1800000">
                  <a:off x="3559" y="1757"/>
                  <a:ext cx="440" cy="141"/>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5" name="AutoShape 250"/>
                <p:cNvSpPr>
                  <a:spLocks noChangeArrowheads="1"/>
                </p:cNvSpPr>
                <p:nvPr/>
              </p:nvSpPr>
              <p:spPr bwMode="auto">
                <a:xfrm>
                  <a:off x="3800" y="1570"/>
                  <a:ext cx="499" cy="545"/>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76" name="Group 251"/>
                <p:cNvGrpSpPr>
                  <a:grpSpLocks/>
                </p:cNvGrpSpPr>
                <p:nvPr/>
              </p:nvGrpSpPr>
              <p:grpSpPr bwMode="auto">
                <a:xfrm>
                  <a:off x="3816" y="1766"/>
                  <a:ext cx="480" cy="666"/>
                  <a:chOff x="3846" y="1778"/>
                  <a:chExt cx="586" cy="720"/>
                </a:xfrm>
              </p:grpSpPr>
              <p:sp>
                <p:nvSpPr>
                  <p:cNvPr id="77" name="AutoShape 252"/>
                  <p:cNvSpPr>
                    <a:spLocks noChangeArrowheads="1"/>
                  </p:cNvSpPr>
                  <p:nvPr/>
                </p:nvSpPr>
                <p:spPr bwMode="auto">
                  <a:xfrm>
                    <a:off x="3846" y="1842"/>
                    <a:ext cx="137" cy="596"/>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8" name="AutoShape 253"/>
                  <p:cNvSpPr>
                    <a:spLocks noChangeArrowheads="1"/>
                  </p:cNvSpPr>
                  <p:nvPr/>
                </p:nvSpPr>
                <p:spPr bwMode="auto">
                  <a:xfrm>
                    <a:off x="4007" y="1902"/>
                    <a:ext cx="137" cy="596"/>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9" name="AutoShape 254"/>
                  <p:cNvSpPr>
                    <a:spLocks noChangeArrowheads="1"/>
                  </p:cNvSpPr>
                  <p:nvPr/>
                </p:nvSpPr>
                <p:spPr bwMode="auto">
                  <a:xfrm>
                    <a:off x="4169" y="1842"/>
                    <a:ext cx="137" cy="596"/>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80" name="AutoShape 255"/>
                  <p:cNvSpPr>
                    <a:spLocks noChangeArrowheads="1"/>
                  </p:cNvSpPr>
                  <p:nvPr/>
                </p:nvSpPr>
                <p:spPr bwMode="auto">
                  <a:xfrm>
                    <a:off x="4331" y="1778"/>
                    <a:ext cx="101" cy="524"/>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grpSp>
            <p:nvGrpSpPr>
              <p:cNvPr id="65" name="Group 256"/>
              <p:cNvGrpSpPr>
                <a:grpSpLocks/>
              </p:cNvGrpSpPr>
              <p:nvPr/>
            </p:nvGrpSpPr>
            <p:grpSpPr bwMode="auto">
              <a:xfrm rot="11700000" flipH="1">
                <a:off x="3326096" y="3280337"/>
                <a:ext cx="411016" cy="477996"/>
                <a:chOff x="3559" y="1570"/>
                <a:chExt cx="740" cy="862"/>
              </a:xfrm>
            </p:grpSpPr>
            <p:sp>
              <p:nvSpPr>
                <p:cNvPr id="67" name="AutoShape 257"/>
                <p:cNvSpPr>
                  <a:spLocks noChangeArrowheads="1"/>
                </p:cNvSpPr>
                <p:nvPr/>
              </p:nvSpPr>
              <p:spPr bwMode="auto">
                <a:xfrm rot="-1800000">
                  <a:off x="3559" y="1757"/>
                  <a:ext cx="440" cy="141"/>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68" name="AutoShape 258"/>
                <p:cNvSpPr>
                  <a:spLocks noChangeArrowheads="1"/>
                </p:cNvSpPr>
                <p:nvPr/>
              </p:nvSpPr>
              <p:spPr bwMode="auto">
                <a:xfrm>
                  <a:off x="3800" y="1570"/>
                  <a:ext cx="499" cy="545"/>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69" name="Group 259"/>
                <p:cNvGrpSpPr>
                  <a:grpSpLocks/>
                </p:cNvGrpSpPr>
                <p:nvPr/>
              </p:nvGrpSpPr>
              <p:grpSpPr bwMode="auto">
                <a:xfrm>
                  <a:off x="3816" y="1766"/>
                  <a:ext cx="480" cy="666"/>
                  <a:chOff x="3846" y="1778"/>
                  <a:chExt cx="586" cy="720"/>
                </a:xfrm>
              </p:grpSpPr>
              <p:sp>
                <p:nvSpPr>
                  <p:cNvPr id="70" name="AutoShape 260"/>
                  <p:cNvSpPr>
                    <a:spLocks noChangeArrowheads="1"/>
                  </p:cNvSpPr>
                  <p:nvPr/>
                </p:nvSpPr>
                <p:spPr bwMode="auto">
                  <a:xfrm>
                    <a:off x="3846" y="1842"/>
                    <a:ext cx="137" cy="596"/>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1" name="AutoShape 261"/>
                  <p:cNvSpPr>
                    <a:spLocks noChangeArrowheads="1"/>
                  </p:cNvSpPr>
                  <p:nvPr/>
                </p:nvSpPr>
                <p:spPr bwMode="auto">
                  <a:xfrm>
                    <a:off x="4007" y="1902"/>
                    <a:ext cx="137" cy="596"/>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2" name="AutoShape 262"/>
                  <p:cNvSpPr>
                    <a:spLocks noChangeArrowheads="1"/>
                  </p:cNvSpPr>
                  <p:nvPr/>
                </p:nvSpPr>
                <p:spPr bwMode="auto">
                  <a:xfrm>
                    <a:off x="4169" y="1842"/>
                    <a:ext cx="137" cy="596"/>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73" name="AutoShape 263"/>
                  <p:cNvSpPr>
                    <a:spLocks noChangeArrowheads="1"/>
                  </p:cNvSpPr>
                  <p:nvPr/>
                </p:nvSpPr>
                <p:spPr bwMode="auto">
                  <a:xfrm>
                    <a:off x="4331" y="1778"/>
                    <a:ext cx="101" cy="524"/>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sp>
            <p:nvSpPr>
              <p:cNvPr id="66" name="Oval 57"/>
              <p:cNvSpPr>
                <a:spLocks noChangeArrowheads="1"/>
              </p:cNvSpPr>
              <p:nvPr/>
            </p:nvSpPr>
            <p:spPr bwMode="auto">
              <a:xfrm rot="5400000">
                <a:off x="3236472" y="3175686"/>
                <a:ext cx="125994" cy="225638"/>
              </a:xfrm>
              <a:prstGeom prst="ellipse">
                <a:avLst/>
              </a:prstGeom>
              <a:solidFill>
                <a:srgbClr val="C000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grpSp>
        <p:sp>
          <p:nvSpPr>
            <p:cNvPr id="28" name="AutoShape 63"/>
            <p:cNvSpPr>
              <a:spLocks noChangeArrowheads="1"/>
            </p:cNvSpPr>
            <p:nvPr/>
          </p:nvSpPr>
          <p:spPr bwMode="auto">
            <a:xfrm rot="4500000">
              <a:off x="6980180" y="2914971"/>
              <a:ext cx="37694" cy="149532"/>
            </a:xfrm>
            <a:custGeom>
              <a:avLst/>
              <a:gdLst>
                <a:gd name="T0" fmla="*/ 79176 w 21600"/>
                <a:gd name="T1" fmla="*/ 202406 h 21600"/>
                <a:gd name="T2" fmla="*/ 45244 w 21600"/>
                <a:gd name="T3" fmla="*/ 404812 h 21600"/>
                <a:gd name="T4" fmla="*/ 11311 w 21600"/>
                <a:gd name="T5" fmla="*/ 202406 h 21600"/>
                <a:gd name="T6" fmla="*/ 45244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0000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29" name="AutoShape 64"/>
            <p:cNvSpPr>
              <a:spLocks noChangeArrowheads="1"/>
            </p:cNvSpPr>
            <p:nvPr/>
          </p:nvSpPr>
          <p:spPr bwMode="auto">
            <a:xfrm rot="17100000" flipH="1">
              <a:off x="6780218" y="2914971"/>
              <a:ext cx="37694" cy="149532"/>
            </a:xfrm>
            <a:custGeom>
              <a:avLst/>
              <a:gdLst>
                <a:gd name="T0" fmla="*/ 79176 w 21600"/>
                <a:gd name="T1" fmla="*/ 202407 h 21600"/>
                <a:gd name="T2" fmla="*/ 45244 w 21600"/>
                <a:gd name="T3" fmla="*/ 404813 h 21600"/>
                <a:gd name="T4" fmla="*/ 11311 w 21600"/>
                <a:gd name="T5" fmla="*/ 202407 h 21600"/>
                <a:gd name="T6" fmla="*/ 45244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0000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30" name="Oval 57"/>
            <p:cNvSpPr>
              <a:spLocks noChangeArrowheads="1"/>
            </p:cNvSpPr>
            <p:nvPr/>
          </p:nvSpPr>
          <p:spPr bwMode="auto">
            <a:xfrm>
              <a:off x="6844512" y="3103113"/>
              <a:ext cx="106138" cy="117405"/>
            </a:xfrm>
            <a:prstGeom prst="ellipse">
              <a:avLst/>
            </a:prstGeom>
            <a:solidFill>
              <a:srgbClr val="FF99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grpSp>
      <p:sp>
        <p:nvSpPr>
          <p:cNvPr id="83" name="正方形/長方形 82"/>
          <p:cNvSpPr/>
          <p:nvPr/>
        </p:nvSpPr>
        <p:spPr>
          <a:xfrm>
            <a:off x="6392886" y="5150782"/>
            <a:ext cx="2439900" cy="167329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4" name="グループ化 83"/>
          <p:cNvGrpSpPr/>
          <p:nvPr/>
        </p:nvGrpSpPr>
        <p:grpSpPr>
          <a:xfrm>
            <a:off x="827584" y="5117083"/>
            <a:ext cx="876834" cy="1635217"/>
            <a:chOff x="6458390" y="2745972"/>
            <a:chExt cx="876834" cy="1635217"/>
          </a:xfrm>
        </p:grpSpPr>
        <p:grpSp>
          <p:nvGrpSpPr>
            <p:cNvPr id="85" name="グループ化 84"/>
            <p:cNvGrpSpPr/>
            <p:nvPr/>
          </p:nvGrpSpPr>
          <p:grpSpPr>
            <a:xfrm>
              <a:off x="6458390" y="2745972"/>
              <a:ext cx="876834" cy="1635217"/>
              <a:chOff x="2860278" y="2750962"/>
              <a:chExt cx="876834" cy="1635217"/>
            </a:xfrm>
          </p:grpSpPr>
          <p:sp>
            <p:nvSpPr>
              <p:cNvPr id="89" name="Oval 37"/>
              <p:cNvSpPr>
                <a:spLocks noChangeArrowheads="1"/>
              </p:cNvSpPr>
              <p:nvPr/>
            </p:nvSpPr>
            <p:spPr bwMode="auto">
              <a:xfrm>
                <a:off x="3037622" y="2773694"/>
                <a:ext cx="524281" cy="577808"/>
              </a:xfrm>
              <a:prstGeom prst="ellipse">
                <a:avLst/>
              </a:prstGeom>
              <a:solidFill>
                <a:schemeClr val="tx1"/>
              </a:solidFill>
              <a:ln>
                <a:noFill/>
              </a:ln>
              <a:effectLs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90" name="Oval 31"/>
              <p:cNvSpPr>
                <a:spLocks noChangeArrowheads="1"/>
              </p:cNvSpPr>
              <p:nvPr/>
            </p:nvSpPr>
            <p:spPr bwMode="auto">
              <a:xfrm>
                <a:off x="3427267" y="3036457"/>
                <a:ext cx="159501" cy="179875"/>
              </a:xfrm>
              <a:prstGeom prst="ellipse">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91" name="Oval 32"/>
              <p:cNvSpPr>
                <a:spLocks noChangeArrowheads="1"/>
              </p:cNvSpPr>
              <p:nvPr/>
            </p:nvSpPr>
            <p:spPr bwMode="auto">
              <a:xfrm>
                <a:off x="3017440" y="3036457"/>
                <a:ext cx="159501" cy="179875"/>
              </a:xfrm>
              <a:prstGeom prst="ellipse">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92" name="Oval 31"/>
              <p:cNvSpPr>
                <a:spLocks noChangeArrowheads="1"/>
              </p:cNvSpPr>
              <p:nvPr/>
            </p:nvSpPr>
            <p:spPr bwMode="auto">
              <a:xfrm>
                <a:off x="3455200" y="3069628"/>
                <a:ext cx="103634" cy="113533"/>
              </a:xfrm>
              <a:prstGeom prst="ellipse">
                <a:avLst/>
              </a:prstGeom>
              <a:solidFill>
                <a:srgbClr val="FFC000"/>
              </a:solidFill>
              <a:ln>
                <a:noFill/>
              </a:ln>
              <a:effectLs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93" name="Oval 32"/>
              <p:cNvSpPr>
                <a:spLocks noChangeArrowheads="1"/>
              </p:cNvSpPr>
              <p:nvPr/>
            </p:nvSpPr>
            <p:spPr bwMode="auto">
              <a:xfrm>
                <a:off x="3045373" y="3069628"/>
                <a:ext cx="103634" cy="113533"/>
              </a:xfrm>
              <a:prstGeom prst="ellipse">
                <a:avLst/>
              </a:prstGeom>
              <a:solidFill>
                <a:srgbClr val="FFC000"/>
              </a:solidFill>
              <a:ln>
                <a:noFill/>
              </a:ln>
              <a:effectLs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94" name="Rectangle 33"/>
              <p:cNvSpPr>
                <a:spLocks noChangeArrowheads="1"/>
              </p:cNvSpPr>
              <p:nvPr/>
            </p:nvSpPr>
            <p:spPr bwMode="auto">
              <a:xfrm>
                <a:off x="3089467" y="3996010"/>
                <a:ext cx="179875" cy="210295"/>
              </a:xfrm>
              <a:prstGeom prst="rect">
                <a:avLst/>
              </a:prstGeom>
              <a:solidFill>
                <a:srgbClr val="333399"/>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95" name="Rectangle 34"/>
              <p:cNvSpPr>
                <a:spLocks noChangeArrowheads="1"/>
              </p:cNvSpPr>
              <p:nvPr/>
            </p:nvSpPr>
            <p:spPr bwMode="auto">
              <a:xfrm>
                <a:off x="3329521" y="3996010"/>
                <a:ext cx="179875" cy="210295"/>
              </a:xfrm>
              <a:prstGeom prst="rect">
                <a:avLst/>
              </a:prstGeom>
              <a:solidFill>
                <a:srgbClr val="333399"/>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96" name="AutoShape 35"/>
              <p:cNvSpPr>
                <a:spLocks noChangeArrowheads="1"/>
              </p:cNvSpPr>
              <p:nvPr/>
            </p:nvSpPr>
            <p:spPr bwMode="auto">
              <a:xfrm rot="16200000">
                <a:off x="3134436" y="3621050"/>
                <a:ext cx="329990" cy="720160"/>
              </a:xfrm>
              <a:prstGeom prst="moon">
                <a:avLst>
                  <a:gd name="adj" fmla="val 87500"/>
                </a:avLst>
              </a:prstGeom>
              <a:solidFill>
                <a:srgbClr val="333399"/>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97" name="AutoShape 36"/>
              <p:cNvSpPr>
                <a:spLocks noChangeArrowheads="1"/>
              </p:cNvSpPr>
              <p:nvPr/>
            </p:nvSpPr>
            <p:spPr bwMode="auto">
              <a:xfrm rot="5400000">
                <a:off x="3029289" y="3216332"/>
                <a:ext cx="540286" cy="720160"/>
              </a:xfrm>
              <a:prstGeom prst="moon">
                <a:avLst>
                  <a:gd name="adj" fmla="val 87500"/>
                </a:avLst>
              </a:prstGeom>
              <a:solidFill>
                <a:srgbClr val="333399"/>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98" name="Oval 38"/>
              <p:cNvSpPr>
                <a:spLocks noChangeArrowheads="1"/>
              </p:cNvSpPr>
              <p:nvPr/>
            </p:nvSpPr>
            <p:spPr bwMode="auto">
              <a:xfrm>
                <a:off x="2939352" y="3763892"/>
                <a:ext cx="720160" cy="133583"/>
              </a:xfrm>
              <a:prstGeom prst="ellipse">
                <a:avLst/>
              </a:prstGeom>
              <a:solidFill>
                <a:srgbClr val="0000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99" name="AutoShape 39"/>
              <p:cNvSpPr>
                <a:spLocks noChangeArrowheads="1"/>
              </p:cNvSpPr>
              <p:nvPr/>
            </p:nvSpPr>
            <p:spPr bwMode="auto">
              <a:xfrm>
                <a:off x="3209825" y="3755956"/>
                <a:ext cx="179875" cy="150116"/>
              </a:xfrm>
              <a:prstGeom prst="roundRect">
                <a:avLst>
                  <a:gd name="adj" fmla="val 16667"/>
                </a:avLst>
              </a:prstGeom>
              <a:solidFill>
                <a:srgbClr val="80808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100" name="AutoShape 40"/>
              <p:cNvSpPr>
                <a:spLocks noChangeArrowheads="1"/>
              </p:cNvSpPr>
              <p:nvPr/>
            </p:nvSpPr>
            <p:spPr bwMode="auto">
              <a:xfrm>
                <a:off x="3236277" y="3779102"/>
                <a:ext cx="125648" cy="103163"/>
              </a:xfrm>
              <a:prstGeom prst="roundRect">
                <a:avLst>
                  <a:gd name="adj" fmla="val 16667"/>
                </a:avLst>
              </a:prstGeom>
              <a:solidFill>
                <a:srgbClr val="0000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101" name="Rectangle 41"/>
              <p:cNvSpPr>
                <a:spLocks noChangeArrowheads="1"/>
              </p:cNvSpPr>
              <p:nvPr/>
            </p:nvSpPr>
            <p:spPr bwMode="auto">
              <a:xfrm>
                <a:off x="3089467" y="4206304"/>
                <a:ext cx="179875" cy="179875"/>
              </a:xfrm>
              <a:prstGeom prst="rect">
                <a:avLst/>
              </a:prstGeom>
              <a:solidFill>
                <a:srgbClr val="0000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102" name="Rectangle 42"/>
              <p:cNvSpPr>
                <a:spLocks noChangeArrowheads="1"/>
              </p:cNvSpPr>
              <p:nvPr/>
            </p:nvSpPr>
            <p:spPr bwMode="auto">
              <a:xfrm>
                <a:off x="3329521" y="4206304"/>
                <a:ext cx="179875" cy="179875"/>
              </a:xfrm>
              <a:prstGeom prst="rect">
                <a:avLst/>
              </a:prstGeom>
              <a:solidFill>
                <a:srgbClr val="0000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103" name="AutoShape 43"/>
              <p:cNvSpPr>
                <a:spLocks noChangeArrowheads="1"/>
              </p:cNvSpPr>
              <p:nvPr/>
            </p:nvSpPr>
            <p:spPr bwMode="auto">
              <a:xfrm>
                <a:off x="2939352" y="4265822"/>
                <a:ext cx="329990" cy="120357"/>
              </a:xfrm>
              <a:prstGeom prst="roundRect">
                <a:avLst>
                  <a:gd name="adj" fmla="val 50000"/>
                </a:avLst>
              </a:prstGeom>
              <a:solidFill>
                <a:srgbClr val="0000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104" name="AutoShape 44"/>
              <p:cNvSpPr>
                <a:spLocks noChangeArrowheads="1"/>
              </p:cNvSpPr>
              <p:nvPr/>
            </p:nvSpPr>
            <p:spPr bwMode="auto">
              <a:xfrm>
                <a:off x="3329521" y="4265822"/>
                <a:ext cx="329990" cy="120357"/>
              </a:xfrm>
              <a:prstGeom prst="roundRect">
                <a:avLst>
                  <a:gd name="adj" fmla="val 50000"/>
                </a:avLst>
              </a:prstGeom>
              <a:solidFill>
                <a:srgbClr val="0000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105" name="Oval 67"/>
              <p:cNvSpPr>
                <a:spLocks noChangeArrowheads="1"/>
              </p:cNvSpPr>
              <p:nvPr/>
            </p:nvSpPr>
            <p:spPr bwMode="auto">
              <a:xfrm>
                <a:off x="3272649" y="3594371"/>
                <a:ext cx="56211" cy="56211"/>
              </a:xfrm>
              <a:prstGeom prst="ellipse">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106" name="Oval 68"/>
              <p:cNvSpPr>
                <a:spLocks noChangeArrowheads="1"/>
              </p:cNvSpPr>
              <p:nvPr/>
            </p:nvSpPr>
            <p:spPr bwMode="auto">
              <a:xfrm>
                <a:off x="3272649" y="3670581"/>
                <a:ext cx="56211" cy="56211"/>
              </a:xfrm>
              <a:prstGeom prst="ellipse">
                <a:avLst/>
              </a:prstGeom>
              <a:solidFill>
                <a:srgbClr val="FFCC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grpSp>
            <p:nvGrpSpPr>
              <p:cNvPr id="107" name="Group 71"/>
              <p:cNvGrpSpPr>
                <a:grpSpLocks/>
              </p:cNvGrpSpPr>
              <p:nvPr/>
            </p:nvGrpSpPr>
            <p:grpSpPr bwMode="auto">
              <a:xfrm rot="19800000">
                <a:off x="3591397" y="3710987"/>
                <a:ext cx="56211" cy="337265"/>
                <a:chOff x="2383" y="3464"/>
                <a:chExt cx="85" cy="510"/>
              </a:xfrm>
            </p:grpSpPr>
            <p:sp>
              <p:nvSpPr>
                <p:cNvPr id="139" name="AutoShape 69"/>
                <p:cNvSpPr>
                  <a:spLocks noChangeArrowheads="1"/>
                </p:cNvSpPr>
                <p:nvPr/>
              </p:nvSpPr>
              <p:spPr bwMode="auto">
                <a:xfrm>
                  <a:off x="2397" y="3464"/>
                  <a:ext cx="57" cy="510"/>
                </a:xfrm>
                <a:prstGeom prst="roundRect">
                  <a:avLst>
                    <a:gd name="adj" fmla="val 50000"/>
                  </a:avLst>
                </a:prstGeom>
                <a:solidFill>
                  <a:srgbClr val="9933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140" name="Rectangle 70"/>
                <p:cNvSpPr>
                  <a:spLocks noChangeArrowheads="1"/>
                </p:cNvSpPr>
                <p:nvPr/>
              </p:nvSpPr>
              <p:spPr bwMode="auto">
                <a:xfrm>
                  <a:off x="2383" y="3606"/>
                  <a:ext cx="85" cy="28"/>
                </a:xfrm>
                <a:prstGeom prst="rect">
                  <a:avLst/>
                </a:prstGeom>
                <a:solidFill>
                  <a:srgbClr val="0000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grpSp>
          <p:sp>
            <p:nvSpPr>
              <p:cNvPr id="108" name="角丸四角形 107"/>
              <p:cNvSpPr/>
              <p:nvPr/>
            </p:nvSpPr>
            <p:spPr bwMode="auto">
              <a:xfrm rot="19814488">
                <a:off x="3529118" y="3337966"/>
                <a:ext cx="38935" cy="382384"/>
              </a:xfrm>
              <a:prstGeom prst="roundRect">
                <a:avLst>
                  <a:gd name="adj" fmla="val 50000"/>
                </a:avLst>
              </a:prstGeom>
              <a:solidFill>
                <a:srgbClr val="FFC000"/>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109" name="二等辺三角形 108"/>
              <p:cNvSpPr/>
              <p:nvPr/>
            </p:nvSpPr>
            <p:spPr bwMode="auto">
              <a:xfrm flipV="1">
                <a:off x="3185047" y="3327588"/>
                <a:ext cx="228790" cy="235588"/>
              </a:xfrm>
              <a:prstGeom prst="triangle">
                <a:avLst/>
              </a:prstGeom>
              <a:solidFill>
                <a:schemeClr val="accent1"/>
              </a:solidFill>
              <a:ln w="9525" cap="flat" cmpd="sng" algn="ctr">
                <a:no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110" name="二等辺三角形 109"/>
              <p:cNvSpPr/>
              <p:nvPr/>
            </p:nvSpPr>
            <p:spPr bwMode="auto">
              <a:xfrm flipV="1">
                <a:off x="3243727" y="3389094"/>
                <a:ext cx="110747" cy="76286"/>
              </a:xfrm>
              <a:prstGeom prst="triangle">
                <a:avLst/>
              </a:prstGeom>
              <a:solidFill>
                <a:srgbClr val="C00000"/>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111" name="ひし形 110"/>
              <p:cNvSpPr/>
              <p:nvPr/>
            </p:nvSpPr>
            <p:spPr bwMode="auto">
              <a:xfrm>
                <a:off x="3260414" y="3427237"/>
                <a:ext cx="77372" cy="135939"/>
              </a:xfrm>
              <a:prstGeom prst="diamond">
                <a:avLst/>
              </a:prstGeom>
              <a:solidFill>
                <a:srgbClr val="C00000"/>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endParaRPr lang="ja-JP" altLang="en-US"/>
              </a:p>
            </p:txBody>
          </p:sp>
          <p:sp>
            <p:nvSpPr>
              <p:cNvPr id="112" name="Oval 53"/>
              <p:cNvSpPr>
                <a:spLocks noChangeArrowheads="1"/>
              </p:cNvSpPr>
              <p:nvPr/>
            </p:nvSpPr>
            <p:spPr bwMode="auto">
              <a:xfrm>
                <a:off x="3086899" y="2826163"/>
                <a:ext cx="425726" cy="540947"/>
              </a:xfrm>
              <a:prstGeom prst="ellipse">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113" name="Oval 58"/>
              <p:cNvSpPr>
                <a:spLocks noChangeArrowheads="1"/>
              </p:cNvSpPr>
              <p:nvPr/>
            </p:nvSpPr>
            <p:spPr bwMode="auto">
              <a:xfrm>
                <a:off x="3105370" y="3019970"/>
                <a:ext cx="175336" cy="152670"/>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114" name="Oval 59"/>
              <p:cNvSpPr>
                <a:spLocks noChangeArrowheads="1"/>
              </p:cNvSpPr>
              <p:nvPr/>
            </p:nvSpPr>
            <p:spPr bwMode="auto">
              <a:xfrm>
                <a:off x="3318233" y="3019970"/>
                <a:ext cx="175336" cy="152670"/>
              </a:xfrm>
              <a:prstGeom prst="ellipse">
                <a:avLst/>
              </a:prstGeom>
              <a:solidFill>
                <a:schemeClr val="bg1"/>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115" name="Oval 60"/>
              <p:cNvSpPr>
                <a:spLocks noChangeArrowheads="1"/>
              </p:cNvSpPr>
              <p:nvPr/>
            </p:nvSpPr>
            <p:spPr bwMode="auto">
              <a:xfrm>
                <a:off x="3360826" y="3045804"/>
                <a:ext cx="89562" cy="101002"/>
              </a:xfrm>
              <a:prstGeom prst="ellipse">
                <a:avLst/>
              </a:prstGeom>
              <a:solidFill>
                <a:schemeClr val="tx1"/>
              </a:solidFill>
              <a:ln w="9525" algn="ctr">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116" name="Oval 61"/>
              <p:cNvSpPr>
                <a:spLocks noChangeArrowheads="1"/>
              </p:cNvSpPr>
              <p:nvPr/>
            </p:nvSpPr>
            <p:spPr bwMode="auto">
              <a:xfrm>
                <a:off x="3148550" y="3045804"/>
                <a:ext cx="89562" cy="101002"/>
              </a:xfrm>
              <a:prstGeom prst="ellipse">
                <a:avLst/>
              </a:prstGeom>
              <a:solidFill>
                <a:schemeClr val="tx1"/>
              </a:solidFill>
              <a:ln w="9525" algn="ctr">
                <a:no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sp>
            <p:nvSpPr>
              <p:cNvPr id="117" name="円/楕円 116"/>
              <p:cNvSpPr/>
              <p:nvPr/>
            </p:nvSpPr>
            <p:spPr bwMode="auto">
              <a:xfrm>
                <a:off x="3036298" y="2810447"/>
                <a:ext cx="525605" cy="206967"/>
              </a:xfrm>
              <a:prstGeom prst="ellipse">
                <a:avLst/>
              </a:prstGeom>
              <a:solidFill>
                <a:srgbClr val="333399"/>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8" name="円/楕円 117"/>
              <p:cNvSpPr/>
              <p:nvPr/>
            </p:nvSpPr>
            <p:spPr bwMode="auto">
              <a:xfrm>
                <a:off x="2998868" y="2750962"/>
                <a:ext cx="600464" cy="206225"/>
              </a:xfrm>
              <a:prstGeom prst="ellipse">
                <a:avLst/>
              </a:prstGeom>
              <a:solidFill>
                <a:srgbClr val="333399"/>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19" name="円/楕円 49"/>
              <p:cNvSpPr/>
              <p:nvPr/>
            </p:nvSpPr>
            <p:spPr bwMode="auto">
              <a:xfrm>
                <a:off x="3033759" y="2845006"/>
                <a:ext cx="530684" cy="123203"/>
              </a:xfrm>
              <a:custGeom>
                <a:avLst/>
                <a:gdLst>
                  <a:gd name="connsiteX0" fmla="*/ 0 w 1273938"/>
                  <a:gd name="connsiteY0" fmla="*/ 278363 h 556725"/>
                  <a:gd name="connsiteX1" fmla="*/ 636969 w 1273938"/>
                  <a:gd name="connsiteY1" fmla="*/ 0 h 556725"/>
                  <a:gd name="connsiteX2" fmla="*/ 1273938 w 1273938"/>
                  <a:gd name="connsiteY2" fmla="*/ 278363 h 556725"/>
                  <a:gd name="connsiteX3" fmla="*/ 636969 w 1273938"/>
                  <a:gd name="connsiteY3" fmla="*/ 556726 h 556725"/>
                  <a:gd name="connsiteX4" fmla="*/ 0 w 1273938"/>
                  <a:gd name="connsiteY4" fmla="*/ 278363 h 556725"/>
                  <a:gd name="connsiteX0" fmla="*/ 0 w 1273938"/>
                  <a:gd name="connsiteY0" fmla="*/ 278363 h 556726"/>
                  <a:gd name="connsiteX1" fmla="*/ 636969 w 1273938"/>
                  <a:gd name="connsiteY1" fmla="*/ 0 h 556726"/>
                  <a:gd name="connsiteX2" fmla="*/ 1273938 w 1273938"/>
                  <a:gd name="connsiteY2" fmla="*/ 278363 h 556726"/>
                  <a:gd name="connsiteX3" fmla="*/ 636969 w 1273938"/>
                  <a:gd name="connsiteY3" fmla="*/ 556726 h 556726"/>
                  <a:gd name="connsiteX4" fmla="*/ 0 w 1273938"/>
                  <a:gd name="connsiteY4" fmla="*/ 278363 h 556726"/>
                  <a:gd name="connsiteX0" fmla="*/ 0 w 1273938"/>
                  <a:gd name="connsiteY0" fmla="*/ 278363 h 556726"/>
                  <a:gd name="connsiteX1" fmla="*/ 636969 w 1273938"/>
                  <a:gd name="connsiteY1" fmla="*/ 0 h 556726"/>
                  <a:gd name="connsiteX2" fmla="*/ 1273938 w 1273938"/>
                  <a:gd name="connsiteY2" fmla="*/ 278363 h 556726"/>
                  <a:gd name="connsiteX3" fmla="*/ 636969 w 1273938"/>
                  <a:gd name="connsiteY3" fmla="*/ 556726 h 556726"/>
                  <a:gd name="connsiteX4" fmla="*/ 0 w 1273938"/>
                  <a:gd name="connsiteY4" fmla="*/ 278363 h 556726"/>
                  <a:gd name="connsiteX0" fmla="*/ 0 w 1273938"/>
                  <a:gd name="connsiteY0" fmla="*/ 278363 h 556726"/>
                  <a:gd name="connsiteX1" fmla="*/ 636969 w 1273938"/>
                  <a:gd name="connsiteY1" fmla="*/ 0 h 556726"/>
                  <a:gd name="connsiteX2" fmla="*/ 1273938 w 1273938"/>
                  <a:gd name="connsiteY2" fmla="*/ 278363 h 556726"/>
                  <a:gd name="connsiteX3" fmla="*/ 636969 w 1273938"/>
                  <a:gd name="connsiteY3" fmla="*/ 556726 h 556726"/>
                  <a:gd name="connsiteX4" fmla="*/ 0 w 1273938"/>
                  <a:gd name="connsiteY4" fmla="*/ 278363 h 556726"/>
                  <a:gd name="connsiteX0" fmla="*/ 0 w 1273938"/>
                  <a:gd name="connsiteY0" fmla="*/ 278363 h 556726"/>
                  <a:gd name="connsiteX1" fmla="*/ 636969 w 1273938"/>
                  <a:gd name="connsiteY1" fmla="*/ 0 h 556726"/>
                  <a:gd name="connsiteX2" fmla="*/ 1273938 w 1273938"/>
                  <a:gd name="connsiteY2" fmla="*/ 278363 h 556726"/>
                  <a:gd name="connsiteX3" fmla="*/ 636969 w 1273938"/>
                  <a:gd name="connsiteY3" fmla="*/ 556726 h 556726"/>
                  <a:gd name="connsiteX4" fmla="*/ 0 w 1273938"/>
                  <a:gd name="connsiteY4" fmla="*/ 278363 h 5567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73938" h="556726">
                    <a:moveTo>
                      <a:pt x="0" y="278363"/>
                    </a:moveTo>
                    <a:cubicBezTo>
                      <a:pt x="0" y="197779"/>
                      <a:pt x="285181" y="0"/>
                      <a:pt x="636969" y="0"/>
                    </a:cubicBezTo>
                    <a:cubicBezTo>
                      <a:pt x="988757" y="0"/>
                      <a:pt x="1273938" y="185587"/>
                      <a:pt x="1273938" y="278363"/>
                    </a:cubicBezTo>
                    <a:cubicBezTo>
                      <a:pt x="1273938" y="371139"/>
                      <a:pt x="988757" y="556726"/>
                      <a:pt x="636969" y="556726"/>
                    </a:cubicBezTo>
                    <a:cubicBezTo>
                      <a:pt x="285181" y="556726"/>
                      <a:pt x="0" y="358947"/>
                      <a:pt x="0" y="278363"/>
                    </a:cubicBezTo>
                    <a:close/>
                  </a:path>
                </a:pathLst>
              </a:custGeom>
              <a:solidFill>
                <a:srgbClr val="333399"/>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0" name="円/楕円 49"/>
              <p:cNvSpPr/>
              <p:nvPr/>
            </p:nvSpPr>
            <p:spPr bwMode="auto">
              <a:xfrm>
                <a:off x="3032964" y="2903121"/>
                <a:ext cx="534653" cy="65087"/>
              </a:xfrm>
              <a:custGeom>
                <a:avLst/>
                <a:gdLst>
                  <a:gd name="connsiteX0" fmla="*/ 0 w 1273938"/>
                  <a:gd name="connsiteY0" fmla="*/ 278363 h 556725"/>
                  <a:gd name="connsiteX1" fmla="*/ 636969 w 1273938"/>
                  <a:gd name="connsiteY1" fmla="*/ 0 h 556725"/>
                  <a:gd name="connsiteX2" fmla="*/ 1273938 w 1273938"/>
                  <a:gd name="connsiteY2" fmla="*/ 278363 h 556725"/>
                  <a:gd name="connsiteX3" fmla="*/ 636969 w 1273938"/>
                  <a:gd name="connsiteY3" fmla="*/ 556726 h 556725"/>
                  <a:gd name="connsiteX4" fmla="*/ 0 w 1273938"/>
                  <a:gd name="connsiteY4" fmla="*/ 278363 h 556725"/>
                  <a:gd name="connsiteX0" fmla="*/ 0 w 1273938"/>
                  <a:gd name="connsiteY0" fmla="*/ 278363 h 556726"/>
                  <a:gd name="connsiteX1" fmla="*/ 636969 w 1273938"/>
                  <a:gd name="connsiteY1" fmla="*/ 0 h 556726"/>
                  <a:gd name="connsiteX2" fmla="*/ 1273938 w 1273938"/>
                  <a:gd name="connsiteY2" fmla="*/ 278363 h 556726"/>
                  <a:gd name="connsiteX3" fmla="*/ 636969 w 1273938"/>
                  <a:gd name="connsiteY3" fmla="*/ 556726 h 556726"/>
                  <a:gd name="connsiteX4" fmla="*/ 0 w 1273938"/>
                  <a:gd name="connsiteY4" fmla="*/ 278363 h 556726"/>
                  <a:gd name="connsiteX0" fmla="*/ 0 w 1273938"/>
                  <a:gd name="connsiteY0" fmla="*/ 278363 h 556726"/>
                  <a:gd name="connsiteX1" fmla="*/ 636969 w 1273938"/>
                  <a:gd name="connsiteY1" fmla="*/ 0 h 556726"/>
                  <a:gd name="connsiteX2" fmla="*/ 1273938 w 1273938"/>
                  <a:gd name="connsiteY2" fmla="*/ 278363 h 556726"/>
                  <a:gd name="connsiteX3" fmla="*/ 636969 w 1273938"/>
                  <a:gd name="connsiteY3" fmla="*/ 556726 h 556726"/>
                  <a:gd name="connsiteX4" fmla="*/ 0 w 1273938"/>
                  <a:gd name="connsiteY4" fmla="*/ 278363 h 556726"/>
                  <a:gd name="connsiteX0" fmla="*/ 0 w 1273938"/>
                  <a:gd name="connsiteY0" fmla="*/ 278363 h 556726"/>
                  <a:gd name="connsiteX1" fmla="*/ 636969 w 1273938"/>
                  <a:gd name="connsiteY1" fmla="*/ 0 h 556726"/>
                  <a:gd name="connsiteX2" fmla="*/ 1273938 w 1273938"/>
                  <a:gd name="connsiteY2" fmla="*/ 278363 h 556726"/>
                  <a:gd name="connsiteX3" fmla="*/ 636969 w 1273938"/>
                  <a:gd name="connsiteY3" fmla="*/ 556726 h 556726"/>
                  <a:gd name="connsiteX4" fmla="*/ 0 w 1273938"/>
                  <a:gd name="connsiteY4" fmla="*/ 278363 h 556726"/>
                  <a:gd name="connsiteX0" fmla="*/ 0 w 1273938"/>
                  <a:gd name="connsiteY0" fmla="*/ 278363 h 556726"/>
                  <a:gd name="connsiteX1" fmla="*/ 636969 w 1273938"/>
                  <a:gd name="connsiteY1" fmla="*/ 0 h 556726"/>
                  <a:gd name="connsiteX2" fmla="*/ 1273938 w 1273938"/>
                  <a:gd name="connsiteY2" fmla="*/ 278363 h 556726"/>
                  <a:gd name="connsiteX3" fmla="*/ 636969 w 1273938"/>
                  <a:gd name="connsiteY3" fmla="*/ 556726 h 556726"/>
                  <a:gd name="connsiteX4" fmla="*/ 0 w 1273938"/>
                  <a:gd name="connsiteY4" fmla="*/ 278363 h 556726"/>
                  <a:gd name="connsiteX0" fmla="*/ 0 w 1283463"/>
                  <a:gd name="connsiteY0" fmla="*/ 39527 h 583249"/>
                  <a:gd name="connsiteX1" fmla="*/ 646494 w 1283463"/>
                  <a:gd name="connsiteY1" fmla="*/ 26523 h 583249"/>
                  <a:gd name="connsiteX2" fmla="*/ 1283463 w 1283463"/>
                  <a:gd name="connsiteY2" fmla="*/ 304886 h 583249"/>
                  <a:gd name="connsiteX3" fmla="*/ 646494 w 1283463"/>
                  <a:gd name="connsiteY3" fmla="*/ 583249 h 583249"/>
                  <a:gd name="connsiteX4" fmla="*/ 0 w 1283463"/>
                  <a:gd name="connsiteY4" fmla="*/ 39527 h 583249"/>
                  <a:gd name="connsiteX0" fmla="*/ 0 w 1291083"/>
                  <a:gd name="connsiteY0" fmla="*/ 66215 h 609937"/>
                  <a:gd name="connsiteX1" fmla="*/ 646494 w 1291083"/>
                  <a:gd name="connsiteY1" fmla="*/ 53211 h 609937"/>
                  <a:gd name="connsiteX2" fmla="*/ 1291083 w 1291083"/>
                  <a:gd name="connsiteY2" fmla="*/ 37527 h 609937"/>
                  <a:gd name="connsiteX3" fmla="*/ 646494 w 1291083"/>
                  <a:gd name="connsiteY3" fmla="*/ 609937 h 609937"/>
                  <a:gd name="connsiteX4" fmla="*/ 0 w 1291083"/>
                  <a:gd name="connsiteY4" fmla="*/ 66215 h 609937"/>
                  <a:gd name="connsiteX0" fmla="*/ 1 w 1291085"/>
                  <a:gd name="connsiteY0" fmla="*/ 37531 h 581253"/>
                  <a:gd name="connsiteX1" fmla="*/ 650305 w 1291085"/>
                  <a:gd name="connsiteY1" fmla="*/ 218168 h 581253"/>
                  <a:gd name="connsiteX2" fmla="*/ 1291084 w 1291085"/>
                  <a:gd name="connsiteY2" fmla="*/ 8843 h 581253"/>
                  <a:gd name="connsiteX3" fmla="*/ 646495 w 1291085"/>
                  <a:gd name="connsiteY3" fmla="*/ 581253 h 581253"/>
                  <a:gd name="connsiteX4" fmla="*/ 1 w 1291085"/>
                  <a:gd name="connsiteY4" fmla="*/ 37531 h 581253"/>
                  <a:gd name="connsiteX0" fmla="*/ 2 w 1283466"/>
                  <a:gd name="connsiteY0" fmla="*/ 8644 h 588225"/>
                  <a:gd name="connsiteX1" fmla="*/ 642686 w 1283466"/>
                  <a:gd name="connsiteY1" fmla="*/ 225140 h 588225"/>
                  <a:gd name="connsiteX2" fmla="*/ 1283465 w 1283466"/>
                  <a:gd name="connsiteY2" fmla="*/ 15815 h 588225"/>
                  <a:gd name="connsiteX3" fmla="*/ 638876 w 1283466"/>
                  <a:gd name="connsiteY3" fmla="*/ 588225 h 588225"/>
                  <a:gd name="connsiteX4" fmla="*/ 2 w 1283466"/>
                  <a:gd name="connsiteY4" fmla="*/ 8644 h 5882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3466" h="588225">
                    <a:moveTo>
                      <a:pt x="2" y="8644"/>
                    </a:moveTo>
                    <a:cubicBezTo>
                      <a:pt x="637" y="-51870"/>
                      <a:pt x="290898" y="225140"/>
                      <a:pt x="642686" y="225140"/>
                    </a:cubicBezTo>
                    <a:cubicBezTo>
                      <a:pt x="994474" y="225140"/>
                      <a:pt x="1284100" y="-44699"/>
                      <a:pt x="1283465" y="15815"/>
                    </a:cubicBezTo>
                    <a:cubicBezTo>
                      <a:pt x="1282830" y="76329"/>
                      <a:pt x="990664" y="588225"/>
                      <a:pt x="638876" y="588225"/>
                    </a:cubicBezTo>
                    <a:cubicBezTo>
                      <a:pt x="287088" y="588225"/>
                      <a:pt x="-633" y="69158"/>
                      <a:pt x="2" y="8644"/>
                    </a:cubicBezTo>
                    <a:close/>
                  </a:path>
                </a:pathLst>
              </a:custGeom>
              <a:solidFill>
                <a:schemeClr val="bg1">
                  <a:lumMod val="95000"/>
                </a:schemeClr>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121" name="円/楕円 120"/>
              <p:cNvSpPr/>
              <p:nvPr/>
            </p:nvSpPr>
            <p:spPr bwMode="auto">
              <a:xfrm>
                <a:off x="3239584" y="2810447"/>
                <a:ext cx="122261" cy="122261"/>
              </a:xfrm>
              <a:prstGeom prst="ellipse">
                <a:avLst/>
              </a:prstGeom>
              <a:solidFill>
                <a:srgbClr val="FFFF00"/>
              </a:solidFill>
              <a:ln w="9525" cap="flat" cmpd="sng" algn="ctr">
                <a:noFill/>
                <a:prstDash val="solid"/>
                <a:round/>
                <a:headEnd type="none" w="med" len="med"/>
                <a:tailEnd type="none" w="med" len="med"/>
              </a:ln>
              <a:effectLst/>
              <a:ex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grpSp>
            <p:nvGrpSpPr>
              <p:cNvPr id="122" name="Group 248"/>
              <p:cNvGrpSpPr>
                <a:grpSpLocks/>
              </p:cNvGrpSpPr>
              <p:nvPr/>
            </p:nvGrpSpPr>
            <p:grpSpPr bwMode="auto">
              <a:xfrm rot="9900000">
                <a:off x="2860278" y="3280337"/>
                <a:ext cx="411016" cy="477996"/>
                <a:chOff x="3559" y="1570"/>
                <a:chExt cx="740" cy="862"/>
              </a:xfrm>
            </p:grpSpPr>
            <p:sp>
              <p:nvSpPr>
                <p:cNvPr id="132" name="AutoShape 249"/>
                <p:cNvSpPr>
                  <a:spLocks noChangeArrowheads="1"/>
                </p:cNvSpPr>
                <p:nvPr/>
              </p:nvSpPr>
              <p:spPr bwMode="auto">
                <a:xfrm rot="-1800000">
                  <a:off x="3559" y="1757"/>
                  <a:ext cx="440" cy="141"/>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3" name="AutoShape 250"/>
                <p:cNvSpPr>
                  <a:spLocks noChangeArrowheads="1"/>
                </p:cNvSpPr>
                <p:nvPr/>
              </p:nvSpPr>
              <p:spPr bwMode="auto">
                <a:xfrm>
                  <a:off x="3800" y="1570"/>
                  <a:ext cx="499" cy="545"/>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34" name="Group 251"/>
                <p:cNvGrpSpPr>
                  <a:grpSpLocks/>
                </p:cNvGrpSpPr>
                <p:nvPr/>
              </p:nvGrpSpPr>
              <p:grpSpPr bwMode="auto">
                <a:xfrm>
                  <a:off x="3816" y="1766"/>
                  <a:ext cx="480" cy="666"/>
                  <a:chOff x="3846" y="1778"/>
                  <a:chExt cx="586" cy="720"/>
                </a:xfrm>
              </p:grpSpPr>
              <p:sp>
                <p:nvSpPr>
                  <p:cNvPr id="135" name="AutoShape 252"/>
                  <p:cNvSpPr>
                    <a:spLocks noChangeArrowheads="1"/>
                  </p:cNvSpPr>
                  <p:nvPr/>
                </p:nvSpPr>
                <p:spPr bwMode="auto">
                  <a:xfrm>
                    <a:off x="3846" y="1842"/>
                    <a:ext cx="137" cy="596"/>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6" name="AutoShape 253"/>
                  <p:cNvSpPr>
                    <a:spLocks noChangeArrowheads="1"/>
                  </p:cNvSpPr>
                  <p:nvPr/>
                </p:nvSpPr>
                <p:spPr bwMode="auto">
                  <a:xfrm>
                    <a:off x="4007" y="1902"/>
                    <a:ext cx="137" cy="596"/>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7" name="AutoShape 254"/>
                  <p:cNvSpPr>
                    <a:spLocks noChangeArrowheads="1"/>
                  </p:cNvSpPr>
                  <p:nvPr/>
                </p:nvSpPr>
                <p:spPr bwMode="auto">
                  <a:xfrm>
                    <a:off x="4169" y="1842"/>
                    <a:ext cx="137" cy="596"/>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8" name="AutoShape 255"/>
                  <p:cNvSpPr>
                    <a:spLocks noChangeArrowheads="1"/>
                  </p:cNvSpPr>
                  <p:nvPr/>
                </p:nvSpPr>
                <p:spPr bwMode="auto">
                  <a:xfrm>
                    <a:off x="4331" y="1778"/>
                    <a:ext cx="101" cy="524"/>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grpSp>
            <p:nvGrpSpPr>
              <p:cNvPr id="123" name="Group 256"/>
              <p:cNvGrpSpPr>
                <a:grpSpLocks/>
              </p:cNvGrpSpPr>
              <p:nvPr/>
            </p:nvGrpSpPr>
            <p:grpSpPr bwMode="auto">
              <a:xfrm rot="11700000" flipH="1">
                <a:off x="3326096" y="3280337"/>
                <a:ext cx="411016" cy="477996"/>
                <a:chOff x="3559" y="1570"/>
                <a:chExt cx="740" cy="862"/>
              </a:xfrm>
            </p:grpSpPr>
            <p:sp>
              <p:nvSpPr>
                <p:cNvPr id="125" name="AutoShape 257"/>
                <p:cNvSpPr>
                  <a:spLocks noChangeArrowheads="1"/>
                </p:cNvSpPr>
                <p:nvPr/>
              </p:nvSpPr>
              <p:spPr bwMode="auto">
                <a:xfrm rot="-1800000">
                  <a:off x="3559" y="1757"/>
                  <a:ext cx="440" cy="141"/>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6" name="AutoShape 258"/>
                <p:cNvSpPr>
                  <a:spLocks noChangeArrowheads="1"/>
                </p:cNvSpPr>
                <p:nvPr/>
              </p:nvSpPr>
              <p:spPr bwMode="auto">
                <a:xfrm>
                  <a:off x="3800" y="1570"/>
                  <a:ext cx="499" cy="545"/>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nvGrpSpPr>
                <p:cNvPr id="127" name="Group 259"/>
                <p:cNvGrpSpPr>
                  <a:grpSpLocks/>
                </p:cNvGrpSpPr>
                <p:nvPr/>
              </p:nvGrpSpPr>
              <p:grpSpPr bwMode="auto">
                <a:xfrm>
                  <a:off x="3816" y="1766"/>
                  <a:ext cx="480" cy="666"/>
                  <a:chOff x="3846" y="1778"/>
                  <a:chExt cx="586" cy="720"/>
                </a:xfrm>
              </p:grpSpPr>
              <p:sp>
                <p:nvSpPr>
                  <p:cNvPr id="128" name="AutoShape 260"/>
                  <p:cNvSpPr>
                    <a:spLocks noChangeArrowheads="1"/>
                  </p:cNvSpPr>
                  <p:nvPr/>
                </p:nvSpPr>
                <p:spPr bwMode="auto">
                  <a:xfrm>
                    <a:off x="3846" y="1842"/>
                    <a:ext cx="137" cy="596"/>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29" name="AutoShape 261"/>
                  <p:cNvSpPr>
                    <a:spLocks noChangeArrowheads="1"/>
                  </p:cNvSpPr>
                  <p:nvPr/>
                </p:nvSpPr>
                <p:spPr bwMode="auto">
                  <a:xfrm>
                    <a:off x="4007" y="1902"/>
                    <a:ext cx="137" cy="596"/>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0" name="AutoShape 262"/>
                  <p:cNvSpPr>
                    <a:spLocks noChangeArrowheads="1"/>
                  </p:cNvSpPr>
                  <p:nvPr/>
                </p:nvSpPr>
                <p:spPr bwMode="auto">
                  <a:xfrm>
                    <a:off x="4169" y="1842"/>
                    <a:ext cx="137" cy="596"/>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131" name="AutoShape 263"/>
                  <p:cNvSpPr>
                    <a:spLocks noChangeArrowheads="1"/>
                  </p:cNvSpPr>
                  <p:nvPr/>
                </p:nvSpPr>
                <p:spPr bwMode="auto">
                  <a:xfrm>
                    <a:off x="4331" y="1778"/>
                    <a:ext cx="101" cy="524"/>
                  </a:xfrm>
                  <a:prstGeom prst="roundRect">
                    <a:avLst>
                      <a:gd name="adj" fmla="val 50000"/>
                    </a:avLst>
                  </a:prstGeom>
                  <a:solidFill>
                    <a:srgbClr val="FFCC99"/>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grpSp>
          </p:grpSp>
          <p:sp>
            <p:nvSpPr>
              <p:cNvPr id="124" name="Oval 57"/>
              <p:cNvSpPr>
                <a:spLocks noChangeArrowheads="1"/>
              </p:cNvSpPr>
              <p:nvPr/>
            </p:nvSpPr>
            <p:spPr bwMode="auto">
              <a:xfrm rot="5400000">
                <a:off x="3236472" y="3175686"/>
                <a:ext cx="125994" cy="225638"/>
              </a:xfrm>
              <a:prstGeom prst="ellipse">
                <a:avLst/>
              </a:prstGeom>
              <a:solidFill>
                <a:srgbClr val="C000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grpSp>
        <p:sp>
          <p:nvSpPr>
            <p:cNvPr id="86" name="AutoShape 63"/>
            <p:cNvSpPr>
              <a:spLocks noChangeArrowheads="1"/>
            </p:cNvSpPr>
            <p:nvPr/>
          </p:nvSpPr>
          <p:spPr bwMode="auto">
            <a:xfrm rot="4500000">
              <a:off x="6980180" y="2914971"/>
              <a:ext cx="37694" cy="149532"/>
            </a:xfrm>
            <a:custGeom>
              <a:avLst/>
              <a:gdLst>
                <a:gd name="T0" fmla="*/ 79176 w 21600"/>
                <a:gd name="T1" fmla="*/ 202406 h 21600"/>
                <a:gd name="T2" fmla="*/ 45244 w 21600"/>
                <a:gd name="T3" fmla="*/ 404812 h 21600"/>
                <a:gd name="T4" fmla="*/ 11311 w 21600"/>
                <a:gd name="T5" fmla="*/ 202406 h 21600"/>
                <a:gd name="T6" fmla="*/ 45244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0000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87" name="AutoShape 64"/>
            <p:cNvSpPr>
              <a:spLocks noChangeArrowheads="1"/>
            </p:cNvSpPr>
            <p:nvPr/>
          </p:nvSpPr>
          <p:spPr bwMode="auto">
            <a:xfrm rot="17100000" flipH="1">
              <a:off x="6780218" y="2914971"/>
              <a:ext cx="37694" cy="149532"/>
            </a:xfrm>
            <a:custGeom>
              <a:avLst/>
              <a:gdLst>
                <a:gd name="T0" fmla="*/ 79176 w 21600"/>
                <a:gd name="T1" fmla="*/ 202407 h 21600"/>
                <a:gd name="T2" fmla="*/ 45244 w 21600"/>
                <a:gd name="T3" fmla="*/ 404813 h 21600"/>
                <a:gd name="T4" fmla="*/ 11311 w 21600"/>
                <a:gd name="T5" fmla="*/ 202407 h 21600"/>
                <a:gd name="T6" fmla="*/ 45244 w 21600"/>
                <a:gd name="T7" fmla="*/ 0 h 21600"/>
                <a:gd name="T8" fmla="*/ 0 60000 65536"/>
                <a:gd name="T9" fmla="*/ 0 60000 65536"/>
                <a:gd name="T10" fmla="*/ 0 60000 65536"/>
                <a:gd name="T11" fmla="*/ 0 60000 65536"/>
                <a:gd name="T12" fmla="*/ 4500 w 21600"/>
                <a:gd name="T13" fmla="*/ 4500 h 21600"/>
                <a:gd name="T14" fmla="*/ 17100 w 21600"/>
                <a:gd name="T15" fmla="*/ 17100 h 21600"/>
              </a:gdLst>
              <a:ahLst/>
              <a:cxnLst>
                <a:cxn ang="T8">
                  <a:pos x="T0" y="T1"/>
                </a:cxn>
                <a:cxn ang="T9">
                  <a:pos x="T2" y="T3"/>
                </a:cxn>
                <a:cxn ang="T10">
                  <a:pos x="T4" y="T5"/>
                </a:cxn>
                <a:cxn ang="T11">
                  <a:pos x="T6" y="T7"/>
                </a:cxn>
              </a:cxnLst>
              <a:rect l="T12" t="T13" r="T14" b="T15"/>
              <a:pathLst>
                <a:path w="21600" h="21600">
                  <a:moveTo>
                    <a:pt x="0" y="0"/>
                  </a:moveTo>
                  <a:lnTo>
                    <a:pt x="5400" y="21600"/>
                  </a:lnTo>
                  <a:lnTo>
                    <a:pt x="16200" y="21600"/>
                  </a:lnTo>
                  <a:lnTo>
                    <a:pt x="21600" y="0"/>
                  </a:lnTo>
                  <a:lnTo>
                    <a:pt x="0" y="0"/>
                  </a:lnTo>
                  <a:close/>
                </a:path>
              </a:pathLst>
            </a:custGeom>
            <a:solidFill>
              <a:srgbClr val="000000"/>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a:p>
          </p:txBody>
        </p:sp>
        <p:sp>
          <p:nvSpPr>
            <p:cNvPr id="88" name="Oval 57"/>
            <p:cNvSpPr>
              <a:spLocks noChangeArrowheads="1"/>
            </p:cNvSpPr>
            <p:nvPr/>
          </p:nvSpPr>
          <p:spPr bwMode="auto">
            <a:xfrm>
              <a:off x="6844512" y="3103113"/>
              <a:ext cx="106138" cy="117405"/>
            </a:xfrm>
            <a:prstGeom prst="ellipse">
              <a:avLst/>
            </a:prstGeom>
            <a:solidFill>
              <a:srgbClr val="FF9900"/>
            </a:soli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a:solidFill>
                    <a:schemeClr val="tx1"/>
                  </a:solidFill>
                  <a:latin typeface="Arial" charset="0"/>
                  <a:ea typeface="ＭＳ Ｐゴシック" pitchFamily="50" charset="-128"/>
                </a:defRPr>
              </a:lvl1pPr>
              <a:lvl2pPr marL="742950" indent="-285750" eaLnBrk="0" hangingPunct="0">
                <a:defRPr kumimoji="1">
                  <a:solidFill>
                    <a:schemeClr val="tx1"/>
                  </a:solidFill>
                  <a:latin typeface="Arial" charset="0"/>
                  <a:ea typeface="ＭＳ Ｐゴシック" pitchFamily="50" charset="-128"/>
                </a:defRPr>
              </a:lvl2pPr>
              <a:lvl3pPr marL="1143000" indent="-228600" eaLnBrk="0" hangingPunct="0">
                <a:defRPr kumimoji="1">
                  <a:solidFill>
                    <a:schemeClr val="tx1"/>
                  </a:solidFill>
                  <a:latin typeface="Arial" charset="0"/>
                  <a:ea typeface="ＭＳ Ｐゴシック" pitchFamily="50" charset="-128"/>
                </a:defRPr>
              </a:lvl3pPr>
              <a:lvl4pPr marL="1600200" indent="-228600" eaLnBrk="0" hangingPunct="0">
                <a:defRPr kumimoji="1">
                  <a:solidFill>
                    <a:schemeClr val="tx1"/>
                  </a:solidFill>
                  <a:latin typeface="Arial" charset="0"/>
                  <a:ea typeface="ＭＳ Ｐゴシック" pitchFamily="50" charset="-128"/>
                </a:defRPr>
              </a:lvl4pPr>
              <a:lvl5pPr marL="2057400" indent="-228600" eaLnBrk="0" hangingPunct="0">
                <a:defRPr kumimoji="1">
                  <a:solidFill>
                    <a:schemeClr val="tx1"/>
                  </a:solidFill>
                  <a:latin typeface="Arial" charset="0"/>
                  <a:ea typeface="ＭＳ Ｐゴシック" pitchFamily="50" charset="-128"/>
                </a:defRPr>
              </a:lvl5pPr>
              <a:lvl6pPr marL="2514600" indent="-228600" algn="ctr" eaLnBrk="0" fontAlgn="base" hangingPunct="0">
                <a:spcBef>
                  <a:spcPct val="0"/>
                </a:spcBef>
                <a:spcAft>
                  <a:spcPct val="0"/>
                </a:spcAft>
                <a:defRPr kumimoji="1">
                  <a:solidFill>
                    <a:schemeClr val="tx1"/>
                  </a:solidFill>
                  <a:latin typeface="Arial" charset="0"/>
                  <a:ea typeface="ＭＳ Ｐゴシック" pitchFamily="50" charset="-128"/>
                </a:defRPr>
              </a:lvl6pPr>
              <a:lvl7pPr marL="2971800" indent="-228600" algn="ctr" eaLnBrk="0" fontAlgn="base" hangingPunct="0">
                <a:spcBef>
                  <a:spcPct val="0"/>
                </a:spcBef>
                <a:spcAft>
                  <a:spcPct val="0"/>
                </a:spcAft>
                <a:defRPr kumimoji="1">
                  <a:solidFill>
                    <a:schemeClr val="tx1"/>
                  </a:solidFill>
                  <a:latin typeface="Arial" charset="0"/>
                  <a:ea typeface="ＭＳ Ｐゴシック" pitchFamily="50" charset="-128"/>
                </a:defRPr>
              </a:lvl7pPr>
              <a:lvl8pPr marL="3429000" indent="-228600" algn="ctr" eaLnBrk="0" fontAlgn="base" hangingPunct="0">
                <a:spcBef>
                  <a:spcPct val="0"/>
                </a:spcBef>
                <a:spcAft>
                  <a:spcPct val="0"/>
                </a:spcAft>
                <a:defRPr kumimoji="1">
                  <a:solidFill>
                    <a:schemeClr val="tx1"/>
                  </a:solidFill>
                  <a:latin typeface="Arial" charset="0"/>
                  <a:ea typeface="ＭＳ Ｐゴシック" pitchFamily="50" charset="-128"/>
                </a:defRPr>
              </a:lvl8pPr>
              <a:lvl9pPr marL="3886200" indent="-228600" algn="ctr" eaLnBrk="0" fontAlgn="base" hangingPunct="0">
                <a:spcBef>
                  <a:spcPct val="0"/>
                </a:spcBef>
                <a:spcAft>
                  <a:spcPct val="0"/>
                </a:spcAft>
                <a:defRPr kumimoji="1">
                  <a:solidFill>
                    <a:schemeClr val="tx1"/>
                  </a:solidFill>
                  <a:latin typeface="Arial" charset="0"/>
                  <a:ea typeface="ＭＳ Ｐゴシック" pitchFamily="50" charset="-128"/>
                </a:defRPr>
              </a:lvl9pPr>
            </a:lstStyle>
            <a:p>
              <a:pPr eaLnBrk="1" hangingPunct="1"/>
              <a:endParaRPr lang="ja-JP" altLang="en-US"/>
            </a:p>
          </p:txBody>
        </p:sp>
      </p:grpSp>
    </p:spTree>
    <p:extLst>
      <p:ext uri="{BB962C8B-B14F-4D97-AF65-F5344CB8AC3E}">
        <p14:creationId xmlns:p14="http://schemas.microsoft.com/office/powerpoint/2010/main" val="12632230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 name="正方形/長方形 119"/>
          <p:cNvSpPr/>
          <p:nvPr/>
        </p:nvSpPr>
        <p:spPr>
          <a:xfrm>
            <a:off x="220903" y="758715"/>
            <a:ext cx="2793761" cy="597605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21" name="正方形/長方形 120"/>
          <p:cNvSpPr/>
          <p:nvPr/>
        </p:nvSpPr>
        <p:spPr>
          <a:xfrm>
            <a:off x="1863076" y="759097"/>
            <a:ext cx="2793761" cy="5997208"/>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122" name="正方形/長方形 121"/>
          <p:cNvSpPr/>
          <p:nvPr/>
        </p:nvSpPr>
        <p:spPr>
          <a:xfrm>
            <a:off x="2858359" y="687976"/>
            <a:ext cx="2793761" cy="597310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cxnSp>
        <p:nvCxnSpPr>
          <p:cNvPr id="7" name="直線コネクタ 6"/>
          <p:cNvCxnSpPr>
            <a:stCxn id="60" idx="2"/>
            <a:endCxn id="42" idx="3"/>
          </p:cNvCxnSpPr>
          <p:nvPr/>
        </p:nvCxnSpPr>
        <p:spPr>
          <a:xfrm flipH="1" flipV="1">
            <a:off x="845047" y="1770777"/>
            <a:ext cx="1121959" cy="143988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直線コネクタ 7"/>
          <p:cNvCxnSpPr>
            <a:stCxn id="60" idx="2"/>
            <a:endCxn id="45" idx="3"/>
          </p:cNvCxnSpPr>
          <p:nvPr/>
        </p:nvCxnSpPr>
        <p:spPr>
          <a:xfrm flipH="1" flipV="1">
            <a:off x="850815" y="2785445"/>
            <a:ext cx="1116191" cy="425212"/>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線コネクタ 33"/>
          <p:cNvCxnSpPr>
            <a:stCxn id="60" idx="2"/>
            <a:endCxn id="51" idx="3"/>
          </p:cNvCxnSpPr>
          <p:nvPr/>
        </p:nvCxnSpPr>
        <p:spPr>
          <a:xfrm flipH="1">
            <a:off x="842456" y="3210657"/>
            <a:ext cx="1124550" cy="1754252"/>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10" name="直線コネクタ 9"/>
          <p:cNvCxnSpPr>
            <a:stCxn id="60" idx="2"/>
            <a:endCxn id="39" idx="3"/>
          </p:cNvCxnSpPr>
          <p:nvPr/>
        </p:nvCxnSpPr>
        <p:spPr>
          <a:xfrm flipH="1">
            <a:off x="837353" y="3210657"/>
            <a:ext cx="1129653" cy="2755271"/>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線コネクタ 10"/>
          <p:cNvCxnSpPr>
            <a:stCxn id="42" idx="3"/>
            <a:endCxn id="66" idx="2"/>
          </p:cNvCxnSpPr>
          <p:nvPr/>
        </p:nvCxnSpPr>
        <p:spPr>
          <a:xfrm flipV="1">
            <a:off x="845047" y="1213260"/>
            <a:ext cx="1112598" cy="55751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直線コネクタ 11"/>
          <p:cNvCxnSpPr>
            <a:stCxn id="45" idx="3"/>
            <a:endCxn id="66" idx="2"/>
          </p:cNvCxnSpPr>
          <p:nvPr/>
        </p:nvCxnSpPr>
        <p:spPr>
          <a:xfrm flipV="1">
            <a:off x="850815" y="1213260"/>
            <a:ext cx="1106830" cy="1572185"/>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直線コネクタ 12"/>
          <p:cNvCxnSpPr>
            <a:stCxn id="51" idx="3"/>
            <a:endCxn id="57" idx="2"/>
          </p:cNvCxnSpPr>
          <p:nvPr/>
        </p:nvCxnSpPr>
        <p:spPr>
          <a:xfrm flipV="1">
            <a:off x="842456" y="4418025"/>
            <a:ext cx="1103001" cy="546884"/>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直線コネクタ 13"/>
          <p:cNvCxnSpPr>
            <a:stCxn id="39" idx="3"/>
            <a:endCxn id="54" idx="2"/>
          </p:cNvCxnSpPr>
          <p:nvPr/>
        </p:nvCxnSpPr>
        <p:spPr>
          <a:xfrm flipV="1">
            <a:off x="837353" y="5570153"/>
            <a:ext cx="1106222" cy="395775"/>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直線コネクタ 14"/>
          <p:cNvCxnSpPr>
            <a:stCxn id="39" idx="3"/>
            <a:endCxn id="69" idx="2"/>
          </p:cNvCxnSpPr>
          <p:nvPr/>
        </p:nvCxnSpPr>
        <p:spPr>
          <a:xfrm>
            <a:off x="837353" y="5965928"/>
            <a:ext cx="1132008" cy="468321"/>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直線コネクタ 15"/>
          <p:cNvCxnSpPr>
            <a:stCxn id="66" idx="6"/>
            <a:endCxn id="76" idx="1"/>
          </p:cNvCxnSpPr>
          <p:nvPr/>
        </p:nvCxnSpPr>
        <p:spPr>
          <a:xfrm>
            <a:off x="2508818" y="1213260"/>
            <a:ext cx="1029299" cy="64562"/>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直線コネクタ 16"/>
          <p:cNvCxnSpPr>
            <a:stCxn id="63" idx="6"/>
            <a:endCxn id="97" idx="1"/>
          </p:cNvCxnSpPr>
          <p:nvPr/>
        </p:nvCxnSpPr>
        <p:spPr>
          <a:xfrm>
            <a:off x="2512320" y="1987169"/>
            <a:ext cx="1023954" cy="18657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直線コネクタ 17"/>
          <p:cNvCxnSpPr>
            <a:stCxn id="66" idx="6"/>
            <a:endCxn id="94" idx="1"/>
          </p:cNvCxnSpPr>
          <p:nvPr/>
        </p:nvCxnSpPr>
        <p:spPr>
          <a:xfrm>
            <a:off x="2508818" y="1213260"/>
            <a:ext cx="1025762" cy="3778784"/>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直線コネクタ 18"/>
          <p:cNvCxnSpPr>
            <a:stCxn id="63" idx="6"/>
            <a:endCxn id="94" idx="1"/>
          </p:cNvCxnSpPr>
          <p:nvPr/>
        </p:nvCxnSpPr>
        <p:spPr>
          <a:xfrm>
            <a:off x="2512320" y="1987169"/>
            <a:ext cx="1022260" cy="3004875"/>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直線コネクタ 19"/>
          <p:cNvCxnSpPr>
            <a:stCxn id="69" idx="6"/>
            <a:endCxn id="82" idx="1"/>
          </p:cNvCxnSpPr>
          <p:nvPr/>
        </p:nvCxnSpPr>
        <p:spPr>
          <a:xfrm flipV="1">
            <a:off x="2520534" y="6294618"/>
            <a:ext cx="1076109" cy="139631"/>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直線コネクタ 20"/>
          <p:cNvCxnSpPr>
            <a:stCxn id="66" idx="6"/>
            <a:endCxn id="79" idx="1"/>
          </p:cNvCxnSpPr>
          <p:nvPr/>
        </p:nvCxnSpPr>
        <p:spPr>
          <a:xfrm>
            <a:off x="2508818" y="1213260"/>
            <a:ext cx="1033644" cy="1591955"/>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直線コネクタ 21"/>
          <p:cNvCxnSpPr>
            <a:stCxn id="63" idx="6"/>
            <a:endCxn id="79" idx="1"/>
          </p:cNvCxnSpPr>
          <p:nvPr/>
        </p:nvCxnSpPr>
        <p:spPr>
          <a:xfrm>
            <a:off x="2512320" y="1987169"/>
            <a:ext cx="1030142" cy="818046"/>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直線コネクタ 22"/>
          <p:cNvCxnSpPr>
            <a:stCxn id="76" idx="5"/>
            <a:endCxn id="109" idx="1"/>
          </p:cNvCxnSpPr>
          <p:nvPr/>
        </p:nvCxnSpPr>
        <p:spPr>
          <a:xfrm>
            <a:off x="3798698" y="1277822"/>
            <a:ext cx="1030602" cy="1947754"/>
          </a:xfrm>
          <a:prstGeom prst="line">
            <a:avLst/>
          </a:prstGeom>
        </p:spPr>
        <p:style>
          <a:lnRef idx="1">
            <a:schemeClr val="accent1"/>
          </a:lnRef>
          <a:fillRef idx="0">
            <a:schemeClr val="accent1"/>
          </a:fillRef>
          <a:effectRef idx="0">
            <a:schemeClr val="accent1"/>
          </a:effectRef>
          <a:fontRef idx="minor">
            <a:schemeClr val="tx1"/>
          </a:fontRef>
        </p:style>
      </p:cxnSp>
      <p:cxnSp>
        <p:nvCxnSpPr>
          <p:cNvPr id="24" name="直線コネクタ 23"/>
          <p:cNvCxnSpPr>
            <a:stCxn id="97" idx="5"/>
            <a:endCxn id="106" idx="1"/>
          </p:cNvCxnSpPr>
          <p:nvPr/>
        </p:nvCxnSpPr>
        <p:spPr>
          <a:xfrm>
            <a:off x="3796855" y="2173739"/>
            <a:ext cx="1028037" cy="290786"/>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直線コネクタ 24"/>
          <p:cNvCxnSpPr>
            <a:stCxn id="79" idx="5"/>
            <a:endCxn id="106" idx="1"/>
          </p:cNvCxnSpPr>
          <p:nvPr/>
        </p:nvCxnSpPr>
        <p:spPr>
          <a:xfrm flipV="1">
            <a:off x="3803043" y="2464525"/>
            <a:ext cx="1021849" cy="34069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直線コネクタ 25"/>
          <p:cNvCxnSpPr>
            <a:stCxn id="94" idx="5"/>
            <a:endCxn id="103" idx="1"/>
          </p:cNvCxnSpPr>
          <p:nvPr/>
        </p:nvCxnSpPr>
        <p:spPr>
          <a:xfrm flipV="1">
            <a:off x="3795161" y="4246389"/>
            <a:ext cx="1022793" cy="745655"/>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直線コネクタ 26"/>
          <p:cNvCxnSpPr>
            <a:stCxn id="85" idx="5"/>
            <a:endCxn id="109" idx="1"/>
          </p:cNvCxnSpPr>
          <p:nvPr/>
        </p:nvCxnSpPr>
        <p:spPr>
          <a:xfrm flipV="1">
            <a:off x="3798117" y="3225576"/>
            <a:ext cx="1031183" cy="2396091"/>
          </a:xfrm>
          <a:prstGeom prst="line">
            <a:avLst/>
          </a:prstGeom>
        </p:spPr>
        <p:style>
          <a:lnRef idx="1">
            <a:schemeClr val="accent1"/>
          </a:lnRef>
          <a:fillRef idx="0">
            <a:schemeClr val="accent1"/>
          </a:fillRef>
          <a:effectRef idx="0">
            <a:schemeClr val="accent1"/>
          </a:effectRef>
          <a:fontRef idx="minor">
            <a:schemeClr val="tx1"/>
          </a:fontRef>
        </p:style>
      </p:cxnSp>
      <p:cxnSp>
        <p:nvCxnSpPr>
          <p:cNvPr id="28" name="直線コネクタ 27"/>
          <p:cNvCxnSpPr>
            <a:stCxn id="88" idx="5"/>
            <a:endCxn id="109" idx="1"/>
          </p:cNvCxnSpPr>
          <p:nvPr/>
        </p:nvCxnSpPr>
        <p:spPr>
          <a:xfrm flipV="1">
            <a:off x="3832130" y="3225576"/>
            <a:ext cx="997170" cy="200550"/>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直線コネクタ 28"/>
          <p:cNvCxnSpPr>
            <a:stCxn id="91" idx="5"/>
            <a:endCxn id="100" idx="1"/>
          </p:cNvCxnSpPr>
          <p:nvPr/>
        </p:nvCxnSpPr>
        <p:spPr>
          <a:xfrm>
            <a:off x="3800843" y="4308107"/>
            <a:ext cx="1020938" cy="647036"/>
          </a:xfrm>
          <a:prstGeom prst="line">
            <a:avLst/>
          </a:prstGeom>
        </p:spPr>
        <p:style>
          <a:lnRef idx="1">
            <a:schemeClr val="accent1"/>
          </a:lnRef>
          <a:fillRef idx="0">
            <a:schemeClr val="accent1"/>
          </a:fillRef>
          <a:effectRef idx="0">
            <a:schemeClr val="accent1"/>
          </a:effectRef>
          <a:fontRef idx="minor">
            <a:schemeClr val="tx1"/>
          </a:fontRef>
        </p:style>
      </p:cxnSp>
      <p:cxnSp>
        <p:nvCxnSpPr>
          <p:cNvPr id="30" name="直線コネクタ 29"/>
          <p:cNvCxnSpPr>
            <a:stCxn id="82" idx="5"/>
            <a:endCxn id="100" idx="1"/>
          </p:cNvCxnSpPr>
          <p:nvPr/>
        </p:nvCxnSpPr>
        <p:spPr>
          <a:xfrm flipV="1">
            <a:off x="3857224" y="4955143"/>
            <a:ext cx="964557" cy="1339475"/>
          </a:xfrm>
          <a:prstGeom prst="line">
            <a:avLst/>
          </a:prstGeom>
        </p:spPr>
        <p:style>
          <a:lnRef idx="1">
            <a:schemeClr val="accent1"/>
          </a:lnRef>
          <a:fillRef idx="0">
            <a:schemeClr val="accent1"/>
          </a:fillRef>
          <a:effectRef idx="0">
            <a:schemeClr val="accent1"/>
          </a:effectRef>
          <a:fontRef idx="minor">
            <a:schemeClr val="tx1"/>
          </a:fontRef>
        </p:style>
      </p:cxnSp>
      <p:sp>
        <p:nvSpPr>
          <p:cNvPr id="31" name="テキスト ボックス 30"/>
          <p:cNvSpPr txBox="1"/>
          <p:nvPr/>
        </p:nvSpPr>
        <p:spPr>
          <a:xfrm>
            <a:off x="2248307" y="2328595"/>
            <a:ext cx="353943" cy="261610"/>
          </a:xfrm>
          <a:prstGeom prst="rect">
            <a:avLst/>
          </a:prstGeom>
          <a:noFill/>
        </p:spPr>
        <p:txBody>
          <a:bodyPr vert="eaVert" wrap="square" rtlCol="0">
            <a:spAutoFit/>
          </a:bodyPr>
          <a:lstStyle/>
          <a:p>
            <a:r>
              <a:rPr lang="en-US" altLang="ja-JP" sz="2800" b="1" dirty="0"/>
              <a:t>…</a:t>
            </a:r>
            <a:endParaRPr lang="en-US" altLang="ja-JP" sz="2800" b="1" dirty="0" smtClean="0"/>
          </a:p>
        </p:txBody>
      </p:sp>
      <p:cxnSp>
        <p:nvCxnSpPr>
          <p:cNvPr id="32" name="直線コネクタ 31"/>
          <p:cNvCxnSpPr>
            <a:stCxn id="54" idx="2"/>
            <a:endCxn id="51" idx="3"/>
          </p:cNvCxnSpPr>
          <p:nvPr/>
        </p:nvCxnSpPr>
        <p:spPr>
          <a:xfrm flipH="1" flipV="1">
            <a:off x="842456" y="4964909"/>
            <a:ext cx="1101119" cy="605244"/>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直線コネクタ 32"/>
          <p:cNvCxnSpPr>
            <a:stCxn id="39" idx="3"/>
            <a:endCxn id="66" idx="2"/>
          </p:cNvCxnSpPr>
          <p:nvPr/>
        </p:nvCxnSpPr>
        <p:spPr>
          <a:xfrm flipV="1">
            <a:off x="837353" y="1213260"/>
            <a:ext cx="1120292" cy="4752668"/>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直線コネクタ 33"/>
          <p:cNvCxnSpPr>
            <a:stCxn id="48" idx="3"/>
            <a:endCxn id="66" idx="2"/>
          </p:cNvCxnSpPr>
          <p:nvPr/>
        </p:nvCxnSpPr>
        <p:spPr>
          <a:xfrm flipV="1">
            <a:off x="857099" y="1213260"/>
            <a:ext cx="1100546" cy="2586853"/>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直線コネクタ 34"/>
          <p:cNvCxnSpPr>
            <a:stCxn id="48" idx="3"/>
            <a:endCxn id="63" idx="2"/>
          </p:cNvCxnSpPr>
          <p:nvPr/>
        </p:nvCxnSpPr>
        <p:spPr>
          <a:xfrm flipV="1">
            <a:off x="857099" y="1987169"/>
            <a:ext cx="1104048" cy="1812944"/>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直線コネクタ 35"/>
          <p:cNvCxnSpPr>
            <a:stCxn id="39" idx="3"/>
            <a:endCxn id="63" idx="2"/>
          </p:cNvCxnSpPr>
          <p:nvPr/>
        </p:nvCxnSpPr>
        <p:spPr>
          <a:xfrm flipV="1">
            <a:off x="837353" y="1987169"/>
            <a:ext cx="1123794" cy="3978759"/>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直線コネクタ 36"/>
          <p:cNvCxnSpPr>
            <a:stCxn id="48" idx="3"/>
            <a:endCxn id="60" idx="2"/>
          </p:cNvCxnSpPr>
          <p:nvPr/>
        </p:nvCxnSpPr>
        <p:spPr>
          <a:xfrm flipV="1">
            <a:off x="857099" y="3210657"/>
            <a:ext cx="1109907" cy="589456"/>
          </a:xfrm>
          <a:prstGeom prst="line">
            <a:avLst/>
          </a:prstGeom>
        </p:spPr>
        <p:style>
          <a:lnRef idx="1">
            <a:schemeClr val="accent1"/>
          </a:lnRef>
          <a:fillRef idx="0">
            <a:schemeClr val="accent1"/>
          </a:fillRef>
          <a:effectRef idx="0">
            <a:schemeClr val="accent1"/>
          </a:effectRef>
          <a:fontRef idx="minor">
            <a:schemeClr val="tx1"/>
          </a:fontRef>
        </p:style>
      </p:cxnSp>
      <p:grpSp>
        <p:nvGrpSpPr>
          <p:cNvPr id="38" name="グループ化 37"/>
          <p:cNvGrpSpPr/>
          <p:nvPr/>
        </p:nvGrpSpPr>
        <p:grpSpPr>
          <a:xfrm>
            <a:off x="364918" y="5749904"/>
            <a:ext cx="508935" cy="664261"/>
            <a:chOff x="107504" y="5528339"/>
            <a:chExt cx="465428" cy="664261"/>
          </a:xfrm>
        </p:grpSpPr>
        <p:sp>
          <p:nvSpPr>
            <p:cNvPr id="39" name="正方形/長方形 38"/>
            <p:cNvSpPr/>
            <p:nvPr/>
          </p:nvSpPr>
          <p:spPr>
            <a:xfrm>
              <a:off x="107504" y="5528339"/>
              <a:ext cx="432048" cy="432048"/>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40" name="テキスト ボックス 39"/>
            <p:cNvSpPr txBox="1"/>
            <p:nvPr/>
          </p:nvSpPr>
          <p:spPr>
            <a:xfrm>
              <a:off x="107504" y="5930990"/>
              <a:ext cx="465428" cy="261610"/>
            </a:xfrm>
            <a:prstGeom prst="rect">
              <a:avLst/>
            </a:prstGeom>
            <a:noFill/>
          </p:spPr>
          <p:txBody>
            <a:bodyPr wrap="square" rtlCol="0">
              <a:spAutoFit/>
            </a:bodyPr>
            <a:lstStyle/>
            <a:p>
              <a:r>
                <a:rPr kumimoji="1" lang="ja-JP" altLang="en-US" sz="1100" dirty="0" smtClean="0"/>
                <a:t>男性</a:t>
              </a:r>
              <a:endParaRPr kumimoji="1" lang="ja-JP" altLang="en-US" sz="1100" dirty="0"/>
            </a:p>
          </p:txBody>
        </p:sp>
      </p:grpSp>
      <p:grpSp>
        <p:nvGrpSpPr>
          <p:cNvPr id="41" name="グループ化 40"/>
          <p:cNvGrpSpPr/>
          <p:nvPr/>
        </p:nvGrpSpPr>
        <p:grpSpPr>
          <a:xfrm>
            <a:off x="282614" y="1554753"/>
            <a:ext cx="695321" cy="670125"/>
            <a:chOff x="25199" y="869156"/>
            <a:chExt cx="635881" cy="670125"/>
          </a:xfrm>
        </p:grpSpPr>
        <p:sp>
          <p:nvSpPr>
            <p:cNvPr id="42" name="正方形/長方形 41"/>
            <p:cNvSpPr/>
            <p:nvPr/>
          </p:nvSpPr>
          <p:spPr>
            <a:xfrm>
              <a:off x="107504" y="869156"/>
              <a:ext cx="432048" cy="432048"/>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43" name="テキスト ボックス 42"/>
            <p:cNvSpPr txBox="1"/>
            <p:nvPr/>
          </p:nvSpPr>
          <p:spPr>
            <a:xfrm>
              <a:off x="25199" y="1296056"/>
              <a:ext cx="635881" cy="243225"/>
            </a:xfrm>
            <a:prstGeom prst="rect">
              <a:avLst/>
            </a:prstGeom>
            <a:noFill/>
          </p:spPr>
          <p:txBody>
            <a:bodyPr wrap="square" rtlCol="0">
              <a:spAutoFit/>
            </a:bodyPr>
            <a:lstStyle/>
            <a:p>
              <a:r>
                <a:rPr lang="ja-JP" altLang="en-US" sz="1100" dirty="0"/>
                <a:t>三冠王</a:t>
              </a:r>
              <a:endParaRPr kumimoji="1" lang="ja-JP" altLang="en-US" sz="1100" dirty="0"/>
            </a:p>
          </p:txBody>
        </p:sp>
      </p:grpSp>
      <p:grpSp>
        <p:nvGrpSpPr>
          <p:cNvPr id="44" name="グループ化 43"/>
          <p:cNvGrpSpPr/>
          <p:nvPr/>
        </p:nvGrpSpPr>
        <p:grpSpPr>
          <a:xfrm>
            <a:off x="220903" y="2569421"/>
            <a:ext cx="815410" cy="715423"/>
            <a:chOff x="-36512" y="2033952"/>
            <a:chExt cx="745704" cy="715423"/>
          </a:xfrm>
        </p:grpSpPr>
        <p:sp>
          <p:nvSpPr>
            <p:cNvPr id="45" name="正方形/長方形 44"/>
            <p:cNvSpPr/>
            <p:nvPr/>
          </p:nvSpPr>
          <p:spPr>
            <a:xfrm>
              <a:off x="107504" y="2033952"/>
              <a:ext cx="432048" cy="432048"/>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46" name="テキスト ボックス 45"/>
            <p:cNvSpPr txBox="1"/>
            <p:nvPr/>
          </p:nvSpPr>
          <p:spPr>
            <a:xfrm>
              <a:off x="-36512" y="2487765"/>
              <a:ext cx="745704" cy="261610"/>
            </a:xfrm>
            <a:prstGeom prst="rect">
              <a:avLst/>
            </a:prstGeom>
            <a:noFill/>
          </p:spPr>
          <p:txBody>
            <a:bodyPr wrap="square" rtlCol="0">
              <a:spAutoFit/>
            </a:bodyPr>
            <a:lstStyle/>
            <a:p>
              <a:r>
                <a:rPr lang="ja-JP" altLang="en-US" sz="1100" dirty="0"/>
                <a:t>野球監督</a:t>
              </a:r>
              <a:endParaRPr kumimoji="1" lang="ja-JP" altLang="en-US" sz="1100" dirty="0"/>
            </a:p>
          </p:txBody>
        </p:sp>
      </p:grpSp>
      <p:grpSp>
        <p:nvGrpSpPr>
          <p:cNvPr id="47" name="グループ化 46"/>
          <p:cNvGrpSpPr/>
          <p:nvPr/>
        </p:nvGrpSpPr>
        <p:grpSpPr>
          <a:xfrm>
            <a:off x="148448" y="3584089"/>
            <a:ext cx="1069447" cy="693658"/>
            <a:chOff x="-108520" y="3198748"/>
            <a:chExt cx="978025" cy="693658"/>
          </a:xfrm>
        </p:grpSpPr>
        <p:sp>
          <p:nvSpPr>
            <p:cNvPr id="48" name="正方形/長方形 47"/>
            <p:cNvSpPr/>
            <p:nvPr/>
          </p:nvSpPr>
          <p:spPr>
            <a:xfrm>
              <a:off x="107504" y="3198748"/>
              <a:ext cx="432048" cy="432048"/>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49" name="テキスト ボックス 48"/>
            <p:cNvSpPr txBox="1"/>
            <p:nvPr/>
          </p:nvSpPr>
          <p:spPr>
            <a:xfrm>
              <a:off x="-108520" y="3630796"/>
              <a:ext cx="978025" cy="261610"/>
            </a:xfrm>
            <a:prstGeom prst="rect">
              <a:avLst/>
            </a:prstGeom>
            <a:noFill/>
          </p:spPr>
          <p:txBody>
            <a:bodyPr wrap="square" rtlCol="0">
              <a:spAutoFit/>
            </a:bodyPr>
            <a:lstStyle/>
            <a:p>
              <a:r>
                <a:rPr kumimoji="1" lang="ja-JP" altLang="en-US" sz="1100" dirty="0" smtClean="0"/>
                <a:t>スポーツ選手</a:t>
              </a:r>
              <a:endParaRPr kumimoji="1" lang="ja-JP" altLang="en-US" sz="1100" dirty="0"/>
            </a:p>
          </p:txBody>
        </p:sp>
      </p:grpSp>
      <p:grpSp>
        <p:nvGrpSpPr>
          <p:cNvPr id="50" name="グループ化 49"/>
          <p:cNvGrpSpPr/>
          <p:nvPr/>
        </p:nvGrpSpPr>
        <p:grpSpPr>
          <a:xfrm>
            <a:off x="310327" y="4748885"/>
            <a:ext cx="661591" cy="667048"/>
            <a:chOff x="52912" y="4363544"/>
            <a:chExt cx="605035" cy="667048"/>
          </a:xfrm>
        </p:grpSpPr>
        <p:sp>
          <p:nvSpPr>
            <p:cNvPr id="51" name="正方形/長方形 50"/>
            <p:cNvSpPr/>
            <p:nvPr/>
          </p:nvSpPr>
          <p:spPr>
            <a:xfrm>
              <a:off x="107504" y="4363544"/>
              <a:ext cx="432048" cy="432048"/>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52" name="テキスト ボックス 51"/>
            <p:cNvSpPr txBox="1"/>
            <p:nvPr/>
          </p:nvSpPr>
          <p:spPr>
            <a:xfrm>
              <a:off x="52912" y="4768982"/>
              <a:ext cx="605035" cy="261610"/>
            </a:xfrm>
            <a:prstGeom prst="rect">
              <a:avLst/>
            </a:prstGeom>
            <a:noFill/>
          </p:spPr>
          <p:txBody>
            <a:bodyPr wrap="square" rtlCol="0">
              <a:spAutoFit/>
            </a:bodyPr>
            <a:lstStyle/>
            <a:p>
              <a:r>
                <a:rPr lang="ja-JP" altLang="en-US" sz="1100" dirty="0"/>
                <a:t>出演者</a:t>
              </a:r>
              <a:endParaRPr kumimoji="1" lang="ja-JP" altLang="en-US" sz="1100" dirty="0"/>
            </a:p>
          </p:txBody>
        </p:sp>
      </p:grpSp>
      <p:grpSp>
        <p:nvGrpSpPr>
          <p:cNvPr id="53" name="グループ化 52"/>
          <p:cNvGrpSpPr/>
          <p:nvPr/>
        </p:nvGrpSpPr>
        <p:grpSpPr>
          <a:xfrm>
            <a:off x="1778368" y="5076300"/>
            <a:ext cx="883840" cy="754265"/>
            <a:chOff x="1591175" y="4923752"/>
            <a:chExt cx="808284" cy="754264"/>
          </a:xfrm>
        </p:grpSpPr>
        <p:sp>
          <p:nvSpPr>
            <p:cNvPr id="54" name="円/楕円 53"/>
            <p:cNvSpPr/>
            <p:nvPr/>
          </p:nvSpPr>
          <p:spPr>
            <a:xfrm>
              <a:off x="1742260" y="5157192"/>
              <a:ext cx="504056" cy="520824"/>
            </a:xfrm>
            <a:prstGeom prst="ellipse">
              <a:avLst/>
            </a:prstGeom>
            <a:solidFill>
              <a:schemeClr val="accent2">
                <a:lumMod val="75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5" name="テキスト ボックス 54"/>
            <p:cNvSpPr txBox="1"/>
            <p:nvPr/>
          </p:nvSpPr>
          <p:spPr>
            <a:xfrm>
              <a:off x="1591175" y="4923752"/>
              <a:ext cx="808284" cy="430886"/>
            </a:xfrm>
            <a:prstGeom prst="rect">
              <a:avLst/>
            </a:prstGeom>
            <a:noFill/>
          </p:spPr>
          <p:txBody>
            <a:bodyPr wrap="square" rtlCol="0">
              <a:spAutoFit/>
            </a:bodyPr>
            <a:lstStyle/>
            <a:p>
              <a:r>
                <a:rPr lang="ja-JP" altLang="en-US" sz="1100" dirty="0" smtClean="0"/>
                <a:t>若井おさむ</a:t>
              </a:r>
              <a:endParaRPr kumimoji="1" lang="ja-JP" altLang="en-US" sz="1100" dirty="0"/>
            </a:p>
          </p:txBody>
        </p:sp>
      </p:grpSp>
      <p:grpSp>
        <p:nvGrpSpPr>
          <p:cNvPr id="56" name="グループ化 55"/>
          <p:cNvGrpSpPr/>
          <p:nvPr/>
        </p:nvGrpSpPr>
        <p:grpSpPr>
          <a:xfrm>
            <a:off x="1888267" y="3937397"/>
            <a:ext cx="664042" cy="741040"/>
            <a:chOff x="1691680" y="3712840"/>
            <a:chExt cx="607276" cy="741040"/>
          </a:xfrm>
        </p:grpSpPr>
        <p:sp>
          <p:nvSpPr>
            <p:cNvPr id="57" name="円/楕円 56"/>
            <p:cNvSpPr/>
            <p:nvPr/>
          </p:nvSpPr>
          <p:spPr>
            <a:xfrm>
              <a:off x="1743981" y="3933056"/>
              <a:ext cx="504056" cy="520824"/>
            </a:xfrm>
            <a:prstGeom prst="ellipse">
              <a:avLst/>
            </a:prstGeom>
            <a:solidFill>
              <a:schemeClr val="accent2">
                <a:lumMod val="75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58" name="テキスト ボックス 57"/>
            <p:cNvSpPr txBox="1"/>
            <p:nvPr/>
          </p:nvSpPr>
          <p:spPr>
            <a:xfrm>
              <a:off x="1691680" y="3712840"/>
              <a:ext cx="607276" cy="261610"/>
            </a:xfrm>
            <a:prstGeom prst="rect">
              <a:avLst/>
            </a:prstGeom>
            <a:noFill/>
          </p:spPr>
          <p:txBody>
            <a:bodyPr wrap="square" rtlCol="0">
              <a:spAutoFit/>
            </a:bodyPr>
            <a:lstStyle/>
            <a:p>
              <a:r>
                <a:rPr lang="ja-JP" altLang="en-US" sz="1100" dirty="0" smtClean="0"/>
                <a:t>上戸彩</a:t>
              </a:r>
              <a:endParaRPr lang="ja-JP" altLang="en-US" sz="1100" dirty="0"/>
            </a:p>
          </p:txBody>
        </p:sp>
      </p:grpSp>
      <p:grpSp>
        <p:nvGrpSpPr>
          <p:cNvPr id="59" name="グループ化 58"/>
          <p:cNvGrpSpPr/>
          <p:nvPr/>
        </p:nvGrpSpPr>
        <p:grpSpPr>
          <a:xfrm>
            <a:off x="1888267" y="2703157"/>
            <a:ext cx="811525" cy="767912"/>
            <a:chOff x="1691680" y="2389824"/>
            <a:chExt cx="742151" cy="767912"/>
          </a:xfrm>
        </p:grpSpPr>
        <p:sp>
          <p:nvSpPr>
            <p:cNvPr id="60" name="円/楕円 59"/>
            <p:cNvSpPr/>
            <p:nvPr/>
          </p:nvSpPr>
          <p:spPr>
            <a:xfrm>
              <a:off x="1763688" y="2636912"/>
              <a:ext cx="504056" cy="520824"/>
            </a:xfrm>
            <a:prstGeom prst="ellipse">
              <a:avLst/>
            </a:prstGeom>
            <a:solidFill>
              <a:schemeClr val="accent2">
                <a:lumMod val="20000"/>
                <a:lumOff val="80000"/>
              </a:schemeClr>
            </a:solidFill>
            <a:ln>
              <a:solidFill>
                <a:srgbClr val="0070C0"/>
              </a:solidFill>
            </a:ln>
          </p:spPr>
          <p:style>
            <a:lnRef idx="3">
              <a:schemeClr val="lt1"/>
            </a:lnRef>
            <a:fillRef idx="1">
              <a:schemeClr val="accent2"/>
            </a:fillRef>
            <a:effectRef idx="1">
              <a:schemeClr val="accent2"/>
            </a:effectRef>
            <a:fontRef idx="minor">
              <a:schemeClr val="lt1"/>
            </a:fontRef>
          </p:style>
          <p:txBody>
            <a:bodyPr rtlCol="0" anchor="ctr"/>
            <a:lstStyle/>
            <a:p>
              <a:pPr algn="ctr"/>
              <a:endParaRPr kumimoji="1" lang="ja-JP" altLang="en-US">
                <a:solidFill>
                  <a:srgbClr val="00B050"/>
                </a:solidFill>
              </a:endParaRPr>
            </a:p>
          </p:txBody>
        </p:sp>
        <p:sp>
          <p:nvSpPr>
            <p:cNvPr id="61" name="テキスト ボックス 60"/>
            <p:cNvSpPr txBox="1"/>
            <p:nvPr/>
          </p:nvSpPr>
          <p:spPr>
            <a:xfrm>
              <a:off x="1691680" y="2389824"/>
              <a:ext cx="742151" cy="261610"/>
            </a:xfrm>
            <a:prstGeom prst="rect">
              <a:avLst/>
            </a:prstGeom>
            <a:noFill/>
          </p:spPr>
          <p:txBody>
            <a:bodyPr wrap="square" rtlCol="0">
              <a:spAutoFit/>
            </a:bodyPr>
            <a:lstStyle/>
            <a:p>
              <a:r>
                <a:rPr lang="ja-JP" altLang="en-US" sz="1100" dirty="0"/>
                <a:t>落合博満</a:t>
              </a:r>
              <a:endParaRPr kumimoji="1" lang="ja-JP" altLang="en-US" sz="1100" dirty="0"/>
            </a:p>
          </p:txBody>
        </p:sp>
      </p:grpSp>
      <p:grpSp>
        <p:nvGrpSpPr>
          <p:cNvPr id="62" name="グループ化 61"/>
          <p:cNvGrpSpPr/>
          <p:nvPr/>
        </p:nvGrpSpPr>
        <p:grpSpPr>
          <a:xfrm>
            <a:off x="1888266" y="1510085"/>
            <a:ext cx="746295" cy="737496"/>
            <a:chOff x="1691680" y="1107328"/>
            <a:chExt cx="682498" cy="737496"/>
          </a:xfrm>
        </p:grpSpPr>
        <p:sp>
          <p:nvSpPr>
            <p:cNvPr id="63" name="円/楕円 62"/>
            <p:cNvSpPr/>
            <p:nvPr/>
          </p:nvSpPr>
          <p:spPr>
            <a:xfrm>
              <a:off x="1758331" y="1324000"/>
              <a:ext cx="504056" cy="520824"/>
            </a:xfrm>
            <a:prstGeom prst="ellipse">
              <a:avLst/>
            </a:prstGeom>
            <a:solidFill>
              <a:schemeClr val="accent2">
                <a:lumMod val="75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4" name="テキスト ボックス 63"/>
            <p:cNvSpPr txBox="1"/>
            <p:nvPr/>
          </p:nvSpPr>
          <p:spPr>
            <a:xfrm>
              <a:off x="1691680" y="1107328"/>
              <a:ext cx="682498" cy="261610"/>
            </a:xfrm>
            <a:prstGeom prst="rect">
              <a:avLst/>
            </a:prstGeom>
            <a:noFill/>
          </p:spPr>
          <p:txBody>
            <a:bodyPr wrap="square" rtlCol="0">
              <a:spAutoFit/>
            </a:bodyPr>
            <a:lstStyle/>
            <a:p>
              <a:r>
                <a:rPr kumimoji="1" lang="ja-JP" altLang="en-US" sz="1100" dirty="0" smtClean="0"/>
                <a:t>イチロー</a:t>
              </a:r>
              <a:endParaRPr kumimoji="1" lang="ja-JP" altLang="en-US" sz="1100" dirty="0"/>
            </a:p>
          </p:txBody>
        </p:sp>
      </p:grpSp>
      <p:grpSp>
        <p:nvGrpSpPr>
          <p:cNvPr id="65" name="グループ化 64"/>
          <p:cNvGrpSpPr/>
          <p:nvPr/>
        </p:nvGrpSpPr>
        <p:grpSpPr>
          <a:xfrm>
            <a:off x="1863076" y="717997"/>
            <a:ext cx="814936" cy="755675"/>
            <a:chOff x="1666489" y="116632"/>
            <a:chExt cx="745271" cy="755675"/>
          </a:xfrm>
        </p:grpSpPr>
        <p:sp>
          <p:nvSpPr>
            <p:cNvPr id="66" name="円/楕円 65"/>
            <p:cNvSpPr/>
            <p:nvPr/>
          </p:nvSpPr>
          <p:spPr>
            <a:xfrm>
              <a:off x="1752974" y="351483"/>
              <a:ext cx="504056" cy="520824"/>
            </a:xfrm>
            <a:prstGeom prst="ellipse">
              <a:avLst/>
            </a:prstGeom>
            <a:solidFill>
              <a:schemeClr val="accent2">
                <a:lumMod val="75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7" name="テキスト ボックス 66"/>
            <p:cNvSpPr txBox="1"/>
            <p:nvPr/>
          </p:nvSpPr>
          <p:spPr>
            <a:xfrm>
              <a:off x="1666489" y="116632"/>
              <a:ext cx="745271" cy="261610"/>
            </a:xfrm>
            <a:prstGeom prst="rect">
              <a:avLst/>
            </a:prstGeom>
            <a:noFill/>
          </p:spPr>
          <p:txBody>
            <a:bodyPr wrap="square" rtlCol="0">
              <a:spAutoFit/>
            </a:bodyPr>
            <a:lstStyle/>
            <a:p>
              <a:r>
                <a:rPr lang="ja-JP" altLang="en-US" sz="1100" dirty="0" smtClean="0"/>
                <a:t>野村克也</a:t>
              </a:r>
              <a:endParaRPr kumimoji="1" lang="ja-JP" altLang="en-US" sz="1100" dirty="0"/>
            </a:p>
          </p:txBody>
        </p:sp>
      </p:grpSp>
      <p:grpSp>
        <p:nvGrpSpPr>
          <p:cNvPr id="68" name="グループ化 67"/>
          <p:cNvGrpSpPr/>
          <p:nvPr/>
        </p:nvGrpSpPr>
        <p:grpSpPr>
          <a:xfrm>
            <a:off x="1863075" y="5957813"/>
            <a:ext cx="995283" cy="736848"/>
            <a:chOff x="1666488" y="5949280"/>
            <a:chExt cx="910201" cy="736848"/>
          </a:xfrm>
        </p:grpSpPr>
        <p:sp>
          <p:nvSpPr>
            <p:cNvPr id="69" name="円/楕円 68"/>
            <p:cNvSpPr/>
            <p:nvPr/>
          </p:nvSpPr>
          <p:spPr>
            <a:xfrm>
              <a:off x="1763688" y="6165304"/>
              <a:ext cx="504056" cy="520824"/>
            </a:xfrm>
            <a:prstGeom prst="ellipse">
              <a:avLst/>
            </a:prstGeom>
            <a:solidFill>
              <a:schemeClr val="accent2">
                <a:lumMod val="75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0" name="テキスト ボックス 69"/>
            <p:cNvSpPr txBox="1"/>
            <p:nvPr/>
          </p:nvSpPr>
          <p:spPr>
            <a:xfrm>
              <a:off x="1666488" y="5949280"/>
              <a:ext cx="910201" cy="261610"/>
            </a:xfrm>
            <a:prstGeom prst="rect">
              <a:avLst/>
            </a:prstGeom>
            <a:noFill/>
          </p:spPr>
          <p:txBody>
            <a:bodyPr wrap="square" rtlCol="0">
              <a:spAutoFit/>
            </a:bodyPr>
            <a:lstStyle/>
            <a:p>
              <a:r>
                <a:rPr lang="ja-JP" altLang="en-US" sz="1100" dirty="0"/>
                <a:t>麻生太郎</a:t>
              </a:r>
              <a:endParaRPr kumimoji="1" lang="ja-JP" altLang="en-US" sz="1100" dirty="0"/>
            </a:p>
          </p:txBody>
        </p:sp>
      </p:grpSp>
      <p:cxnSp>
        <p:nvCxnSpPr>
          <p:cNvPr id="72" name="直線コネクタ 71"/>
          <p:cNvCxnSpPr>
            <a:stCxn id="57" idx="6"/>
            <a:endCxn id="94" idx="1"/>
          </p:cNvCxnSpPr>
          <p:nvPr/>
        </p:nvCxnSpPr>
        <p:spPr>
          <a:xfrm>
            <a:off x="2496630" y="4418025"/>
            <a:ext cx="1037950" cy="574019"/>
          </a:xfrm>
          <a:prstGeom prst="line">
            <a:avLst/>
          </a:prstGeom>
        </p:spPr>
        <p:style>
          <a:lnRef idx="1">
            <a:schemeClr val="accent1"/>
          </a:lnRef>
          <a:fillRef idx="0">
            <a:schemeClr val="accent1"/>
          </a:fillRef>
          <a:effectRef idx="0">
            <a:schemeClr val="accent1"/>
          </a:effectRef>
          <a:fontRef idx="minor">
            <a:schemeClr val="tx1"/>
          </a:fontRef>
        </p:style>
      </p:cxnSp>
      <p:cxnSp>
        <p:nvCxnSpPr>
          <p:cNvPr id="74" name="直線コネクタ 73"/>
          <p:cNvCxnSpPr>
            <a:stCxn id="54" idx="6"/>
            <a:endCxn id="85" idx="1"/>
          </p:cNvCxnSpPr>
          <p:nvPr/>
        </p:nvCxnSpPr>
        <p:spPr>
          <a:xfrm>
            <a:off x="2494748" y="5570153"/>
            <a:ext cx="1042788" cy="51514"/>
          </a:xfrm>
          <a:prstGeom prst="line">
            <a:avLst/>
          </a:prstGeom>
        </p:spPr>
        <p:style>
          <a:lnRef idx="1">
            <a:schemeClr val="accent1"/>
          </a:lnRef>
          <a:fillRef idx="0">
            <a:schemeClr val="accent1"/>
          </a:fillRef>
          <a:effectRef idx="0">
            <a:schemeClr val="accent1"/>
          </a:effectRef>
          <a:fontRef idx="minor">
            <a:schemeClr val="tx1"/>
          </a:fontRef>
        </p:style>
      </p:cxnSp>
      <p:grpSp>
        <p:nvGrpSpPr>
          <p:cNvPr id="75" name="グループ化 74"/>
          <p:cNvGrpSpPr/>
          <p:nvPr/>
        </p:nvGrpSpPr>
        <p:grpSpPr>
          <a:xfrm>
            <a:off x="3366448" y="1085736"/>
            <a:ext cx="670683" cy="611103"/>
            <a:chOff x="3440947" y="154475"/>
            <a:chExt cx="613349" cy="611103"/>
          </a:xfrm>
        </p:grpSpPr>
        <p:sp>
          <p:nvSpPr>
            <p:cNvPr id="76" name="二等辺三角形 75"/>
            <p:cNvSpPr/>
            <p:nvPr/>
          </p:nvSpPr>
          <p:spPr>
            <a:xfrm>
              <a:off x="3478788" y="154475"/>
              <a:ext cx="476610" cy="384172"/>
            </a:xfrm>
            <a:prstGeom prst="triangl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77" name="テキスト ボックス 76"/>
            <p:cNvSpPr txBox="1"/>
            <p:nvPr/>
          </p:nvSpPr>
          <p:spPr>
            <a:xfrm>
              <a:off x="3440947" y="503968"/>
              <a:ext cx="613349" cy="261610"/>
            </a:xfrm>
            <a:prstGeom prst="rect">
              <a:avLst/>
            </a:prstGeom>
            <a:noFill/>
          </p:spPr>
          <p:txBody>
            <a:bodyPr wrap="square" rtlCol="0">
              <a:spAutoFit/>
            </a:bodyPr>
            <a:lstStyle/>
            <a:p>
              <a:r>
                <a:rPr lang="ja-JP" altLang="en-US" sz="1100" dirty="0"/>
                <a:t>京都府</a:t>
              </a:r>
              <a:endParaRPr kumimoji="1" lang="ja-JP" altLang="en-US" sz="1100" dirty="0"/>
            </a:p>
          </p:txBody>
        </p:sp>
      </p:grpSp>
      <p:grpSp>
        <p:nvGrpSpPr>
          <p:cNvPr id="78" name="グループ化 77"/>
          <p:cNvGrpSpPr/>
          <p:nvPr/>
        </p:nvGrpSpPr>
        <p:grpSpPr>
          <a:xfrm>
            <a:off x="3321845" y="2613129"/>
            <a:ext cx="811525" cy="609598"/>
            <a:chOff x="3396344" y="2036716"/>
            <a:chExt cx="742151" cy="609598"/>
          </a:xfrm>
        </p:grpSpPr>
        <p:sp>
          <p:nvSpPr>
            <p:cNvPr id="79" name="二等辺三角形 78"/>
            <p:cNvSpPr/>
            <p:nvPr/>
          </p:nvSpPr>
          <p:spPr>
            <a:xfrm>
              <a:off x="3478948" y="2036716"/>
              <a:ext cx="476610" cy="384172"/>
            </a:xfrm>
            <a:prstGeom prst="triangl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80" name="テキスト ボックス 79"/>
            <p:cNvSpPr txBox="1"/>
            <p:nvPr/>
          </p:nvSpPr>
          <p:spPr>
            <a:xfrm>
              <a:off x="3396344" y="2384704"/>
              <a:ext cx="742151" cy="261610"/>
            </a:xfrm>
            <a:prstGeom prst="rect">
              <a:avLst/>
            </a:prstGeom>
            <a:noFill/>
          </p:spPr>
          <p:txBody>
            <a:bodyPr wrap="square" rtlCol="0">
              <a:spAutoFit/>
            </a:bodyPr>
            <a:lstStyle/>
            <a:p>
              <a:r>
                <a:rPr lang="ja-JP" altLang="en-US" sz="1100" dirty="0"/>
                <a:t>首位打者</a:t>
              </a:r>
              <a:endParaRPr kumimoji="1" lang="ja-JP" altLang="en-US" sz="1100" dirty="0"/>
            </a:p>
          </p:txBody>
        </p:sp>
      </p:grpSp>
      <p:grpSp>
        <p:nvGrpSpPr>
          <p:cNvPr id="81" name="グループ化 80"/>
          <p:cNvGrpSpPr/>
          <p:nvPr/>
        </p:nvGrpSpPr>
        <p:grpSpPr>
          <a:xfrm>
            <a:off x="3146765" y="6102532"/>
            <a:ext cx="1281219" cy="595897"/>
            <a:chOff x="3221264" y="6139148"/>
            <a:chExt cx="1171693" cy="595897"/>
          </a:xfrm>
        </p:grpSpPr>
        <p:sp>
          <p:nvSpPr>
            <p:cNvPr id="82" name="二等辺三角形 81"/>
            <p:cNvSpPr/>
            <p:nvPr/>
          </p:nvSpPr>
          <p:spPr>
            <a:xfrm>
              <a:off x="3513531" y="6139148"/>
              <a:ext cx="476610" cy="384172"/>
            </a:xfrm>
            <a:prstGeom prst="triangl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83" name="テキスト ボックス 82"/>
            <p:cNvSpPr txBox="1"/>
            <p:nvPr/>
          </p:nvSpPr>
          <p:spPr>
            <a:xfrm>
              <a:off x="3221264" y="6473435"/>
              <a:ext cx="1171693" cy="261610"/>
            </a:xfrm>
            <a:prstGeom prst="rect">
              <a:avLst/>
            </a:prstGeom>
            <a:noFill/>
          </p:spPr>
          <p:txBody>
            <a:bodyPr wrap="square" rtlCol="0">
              <a:spAutoFit/>
            </a:bodyPr>
            <a:lstStyle/>
            <a:p>
              <a:r>
                <a:rPr lang="ja-JP" altLang="en-US" sz="1100" dirty="0"/>
                <a:t>ローゼンメイデン</a:t>
              </a:r>
              <a:endParaRPr kumimoji="1" lang="ja-JP" altLang="en-US" sz="1100" dirty="0"/>
            </a:p>
          </p:txBody>
        </p:sp>
      </p:grpSp>
      <p:grpSp>
        <p:nvGrpSpPr>
          <p:cNvPr id="84" name="グループ化 83"/>
          <p:cNvGrpSpPr/>
          <p:nvPr/>
        </p:nvGrpSpPr>
        <p:grpSpPr>
          <a:xfrm>
            <a:off x="3372669" y="5429581"/>
            <a:ext cx="660229" cy="617175"/>
            <a:chOff x="3447168" y="5349084"/>
            <a:chExt cx="603789" cy="617175"/>
          </a:xfrm>
        </p:grpSpPr>
        <p:sp>
          <p:nvSpPr>
            <p:cNvPr id="85" name="二等辺三角形 84"/>
            <p:cNvSpPr/>
            <p:nvPr/>
          </p:nvSpPr>
          <p:spPr>
            <a:xfrm>
              <a:off x="3478788" y="5349084"/>
              <a:ext cx="476610" cy="384172"/>
            </a:xfrm>
            <a:prstGeom prst="triangl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86" name="テキスト ボックス 85"/>
            <p:cNvSpPr txBox="1"/>
            <p:nvPr/>
          </p:nvSpPr>
          <p:spPr>
            <a:xfrm>
              <a:off x="3447168" y="5704649"/>
              <a:ext cx="603789" cy="261610"/>
            </a:xfrm>
            <a:prstGeom prst="rect">
              <a:avLst/>
            </a:prstGeom>
            <a:noFill/>
          </p:spPr>
          <p:txBody>
            <a:bodyPr wrap="square" rtlCol="0">
              <a:spAutoFit/>
            </a:bodyPr>
            <a:lstStyle/>
            <a:p>
              <a:r>
                <a:rPr kumimoji="1" lang="ja-JP" altLang="en-US" sz="1100" dirty="0" smtClean="0"/>
                <a:t>東京都</a:t>
              </a:r>
              <a:endParaRPr kumimoji="1" lang="ja-JP" altLang="en-US" sz="1100" dirty="0"/>
            </a:p>
          </p:txBody>
        </p:sp>
      </p:grpSp>
      <p:grpSp>
        <p:nvGrpSpPr>
          <p:cNvPr id="87" name="グループ化 86"/>
          <p:cNvGrpSpPr/>
          <p:nvPr/>
        </p:nvGrpSpPr>
        <p:grpSpPr>
          <a:xfrm>
            <a:off x="3393853" y="3234040"/>
            <a:ext cx="664042" cy="625013"/>
            <a:chOff x="3468352" y="2684788"/>
            <a:chExt cx="607276" cy="625013"/>
          </a:xfrm>
        </p:grpSpPr>
        <p:sp>
          <p:nvSpPr>
            <p:cNvPr id="88" name="二等辺三角形 87"/>
            <p:cNvSpPr/>
            <p:nvPr/>
          </p:nvSpPr>
          <p:spPr>
            <a:xfrm>
              <a:off x="3511705" y="2684788"/>
              <a:ext cx="476610" cy="384172"/>
            </a:xfrm>
            <a:prstGeom prst="triangl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89" name="テキスト ボックス 88"/>
            <p:cNvSpPr txBox="1"/>
            <p:nvPr/>
          </p:nvSpPr>
          <p:spPr>
            <a:xfrm>
              <a:off x="3468352" y="3048191"/>
              <a:ext cx="607276" cy="261610"/>
            </a:xfrm>
            <a:prstGeom prst="rect">
              <a:avLst/>
            </a:prstGeom>
            <a:noFill/>
          </p:spPr>
          <p:txBody>
            <a:bodyPr wrap="square" rtlCol="0">
              <a:spAutoFit/>
            </a:bodyPr>
            <a:lstStyle/>
            <a:p>
              <a:r>
                <a:rPr lang="ja-JP" altLang="en-US" sz="1100" dirty="0"/>
                <a:t>秋田県</a:t>
              </a:r>
              <a:endParaRPr kumimoji="1" lang="ja-JP" altLang="en-US" sz="1100" dirty="0"/>
            </a:p>
          </p:txBody>
        </p:sp>
      </p:grpSp>
      <p:grpSp>
        <p:nvGrpSpPr>
          <p:cNvPr id="90" name="グループ化 89"/>
          <p:cNvGrpSpPr/>
          <p:nvPr/>
        </p:nvGrpSpPr>
        <p:grpSpPr>
          <a:xfrm>
            <a:off x="3345373" y="4116021"/>
            <a:ext cx="764494" cy="608453"/>
            <a:chOff x="3419872" y="3933056"/>
            <a:chExt cx="699141" cy="608453"/>
          </a:xfrm>
        </p:grpSpPr>
        <p:sp>
          <p:nvSpPr>
            <p:cNvPr id="91" name="二等辺三角形 90"/>
            <p:cNvSpPr/>
            <p:nvPr/>
          </p:nvSpPr>
          <p:spPr>
            <a:xfrm>
              <a:off x="3478948" y="3933056"/>
              <a:ext cx="476610" cy="384172"/>
            </a:xfrm>
            <a:prstGeom prst="triangl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92" name="テキスト ボックス 91"/>
            <p:cNvSpPr txBox="1"/>
            <p:nvPr/>
          </p:nvSpPr>
          <p:spPr>
            <a:xfrm>
              <a:off x="3419872" y="4279899"/>
              <a:ext cx="699141" cy="261610"/>
            </a:xfrm>
            <a:prstGeom prst="rect">
              <a:avLst/>
            </a:prstGeom>
            <a:noFill/>
          </p:spPr>
          <p:txBody>
            <a:bodyPr wrap="square" rtlCol="0">
              <a:spAutoFit/>
            </a:bodyPr>
            <a:lstStyle/>
            <a:p>
              <a:r>
                <a:rPr lang="ja-JP" altLang="en-US" sz="1100" dirty="0"/>
                <a:t>ガンダム</a:t>
              </a:r>
              <a:endParaRPr kumimoji="1" lang="ja-JP" altLang="en-US" sz="1100" dirty="0"/>
            </a:p>
          </p:txBody>
        </p:sp>
      </p:grpSp>
      <p:grpSp>
        <p:nvGrpSpPr>
          <p:cNvPr id="93" name="グループ化 92"/>
          <p:cNvGrpSpPr/>
          <p:nvPr/>
        </p:nvGrpSpPr>
        <p:grpSpPr>
          <a:xfrm>
            <a:off x="3404289" y="4799958"/>
            <a:ext cx="540162" cy="598559"/>
            <a:chOff x="3478788" y="4581128"/>
            <a:chExt cx="493986" cy="598559"/>
          </a:xfrm>
        </p:grpSpPr>
        <p:sp>
          <p:nvSpPr>
            <p:cNvPr id="94" name="二等辺三角形 93"/>
            <p:cNvSpPr/>
            <p:nvPr/>
          </p:nvSpPr>
          <p:spPr>
            <a:xfrm>
              <a:off x="3478788" y="4581128"/>
              <a:ext cx="476610" cy="384172"/>
            </a:xfrm>
            <a:prstGeom prst="triangl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95" name="テキスト ボックス 94"/>
            <p:cNvSpPr txBox="1"/>
            <p:nvPr/>
          </p:nvSpPr>
          <p:spPr>
            <a:xfrm>
              <a:off x="3509296" y="4918077"/>
              <a:ext cx="463478" cy="261610"/>
            </a:xfrm>
            <a:prstGeom prst="rect">
              <a:avLst/>
            </a:prstGeom>
            <a:noFill/>
          </p:spPr>
          <p:txBody>
            <a:bodyPr wrap="square" rtlCol="0">
              <a:spAutoFit/>
            </a:bodyPr>
            <a:lstStyle/>
            <a:p>
              <a:r>
                <a:rPr lang="ja-JP" altLang="en-US" sz="1100" dirty="0"/>
                <a:t>日本</a:t>
              </a:r>
              <a:endParaRPr kumimoji="1" lang="ja-JP" altLang="en-US" sz="1100" dirty="0"/>
            </a:p>
          </p:txBody>
        </p:sp>
      </p:grpSp>
      <p:grpSp>
        <p:nvGrpSpPr>
          <p:cNvPr id="96" name="グループ化 95"/>
          <p:cNvGrpSpPr/>
          <p:nvPr/>
        </p:nvGrpSpPr>
        <p:grpSpPr>
          <a:xfrm>
            <a:off x="3386169" y="1981653"/>
            <a:ext cx="664042" cy="635552"/>
            <a:chOff x="3460668" y="1268760"/>
            <a:chExt cx="607276" cy="635552"/>
          </a:xfrm>
        </p:grpSpPr>
        <p:sp>
          <p:nvSpPr>
            <p:cNvPr id="97" name="二等辺三角形 96"/>
            <p:cNvSpPr/>
            <p:nvPr/>
          </p:nvSpPr>
          <p:spPr>
            <a:xfrm>
              <a:off x="3478788" y="1268760"/>
              <a:ext cx="476610" cy="384172"/>
            </a:xfrm>
            <a:prstGeom prst="triangl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98" name="テキスト ボックス 97"/>
            <p:cNvSpPr txBox="1"/>
            <p:nvPr/>
          </p:nvSpPr>
          <p:spPr>
            <a:xfrm>
              <a:off x="3460668" y="1642702"/>
              <a:ext cx="607276" cy="261610"/>
            </a:xfrm>
            <a:prstGeom prst="rect">
              <a:avLst/>
            </a:prstGeom>
            <a:noFill/>
          </p:spPr>
          <p:txBody>
            <a:bodyPr wrap="square" rtlCol="0">
              <a:spAutoFit/>
            </a:bodyPr>
            <a:lstStyle/>
            <a:p>
              <a:r>
                <a:rPr kumimoji="1" lang="ja-JP" altLang="en-US" sz="1100" dirty="0" smtClean="0"/>
                <a:t>満塁王</a:t>
              </a:r>
              <a:endParaRPr kumimoji="1" lang="ja-JP" altLang="en-US" sz="1100" dirty="0"/>
            </a:p>
          </p:txBody>
        </p:sp>
      </p:grpSp>
      <p:grpSp>
        <p:nvGrpSpPr>
          <p:cNvPr id="99" name="グループ化 98"/>
          <p:cNvGrpSpPr/>
          <p:nvPr/>
        </p:nvGrpSpPr>
        <p:grpSpPr>
          <a:xfrm>
            <a:off x="4777010" y="4739119"/>
            <a:ext cx="586838" cy="659398"/>
            <a:chOff x="5251136" y="4653136"/>
            <a:chExt cx="536672" cy="659398"/>
          </a:xfrm>
        </p:grpSpPr>
        <p:sp>
          <p:nvSpPr>
            <p:cNvPr id="100" name="正方形/長方形 99"/>
            <p:cNvSpPr/>
            <p:nvPr/>
          </p:nvSpPr>
          <p:spPr>
            <a:xfrm>
              <a:off x="5292080" y="4653136"/>
              <a:ext cx="432048" cy="432048"/>
            </a:xfrm>
            <a:prstGeom prst="rect">
              <a:avLst/>
            </a:prstGeom>
            <a:solidFill>
              <a:srgbClr val="92D05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01" name="テキスト ボックス 100"/>
            <p:cNvSpPr txBox="1"/>
            <p:nvPr/>
          </p:nvSpPr>
          <p:spPr>
            <a:xfrm>
              <a:off x="5251136" y="5050924"/>
              <a:ext cx="536672" cy="261610"/>
            </a:xfrm>
            <a:prstGeom prst="rect">
              <a:avLst/>
            </a:prstGeom>
            <a:noFill/>
          </p:spPr>
          <p:txBody>
            <a:bodyPr wrap="square" rtlCol="0">
              <a:spAutoFit/>
            </a:bodyPr>
            <a:lstStyle/>
            <a:p>
              <a:r>
                <a:rPr lang="ja-JP" altLang="en-US" sz="1100" dirty="0"/>
                <a:t>アニメ</a:t>
              </a:r>
              <a:endParaRPr kumimoji="1" lang="ja-JP" altLang="en-US" sz="1100" dirty="0"/>
            </a:p>
          </p:txBody>
        </p:sp>
      </p:grpSp>
      <p:grpSp>
        <p:nvGrpSpPr>
          <p:cNvPr id="102" name="グループ化 101"/>
          <p:cNvGrpSpPr/>
          <p:nvPr/>
        </p:nvGrpSpPr>
        <p:grpSpPr>
          <a:xfrm>
            <a:off x="4817954" y="4030365"/>
            <a:ext cx="472434" cy="661428"/>
            <a:chOff x="5292080" y="3711442"/>
            <a:chExt cx="432048" cy="661428"/>
          </a:xfrm>
        </p:grpSpPr>
        <p:sp>
          <p:nvSpPr>
            <p:cNvPr id="103" name="正方形/長方形 102"/>
            <p:cNvSpPr/>
            <p:nvPr/>
          </p:nvSpPr>
          <p:spPr>
            <a:xfrm>
              <a:off x="5292080" y="3711442"/>
              <a:ext cx="432048" cy="432048"/>
            </a:xfrm>
            <a:prstGeom prst="rect">
              <a:avLst/>
            </a:prstGeom>
            <a:solidFill>
              <a:srgbClr val="92D05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04" name="テキスト ボックス 103"/>
            <p:cNvSpPr txBox="1"/>
            <p:nvPr/>
          </p:nvSpPr>
          <p:spPr>
            <a:xfrm>
              <a:off x="5354208" y="4111260"/>
              <a:ext cx="342594" cy="261610"/>
            </a:xfrm>
            <a:prstGeom prst="rect">
              <a:avLst/>
            </a:prstGeom>
            <a:noFill/>
          </p:spPr>
          <p:txBody>
            <a:bodyPr wrap="square" rtlCol="0">
              <a:spAutoFit/>
            </a:bodyPr>
            <a:lstStyle/>
            <a:p>
              <a:r>
                <a:rPr lang="ja-JP" altLang="en-US" sz="1100" dirty="0"/>
                <a:t>国</a:t>
              </a:r>
              <a:endParaRPr kumimoji="1" lang="ja-JP" altLang="en-US" sz="1100" dirty="0"/>
            </a:p>
          </p:txBody>
        </p:sp>
      </p:grpSp>
      <p:grpSp>
        <p:nvGrpSpPr>
          <p:cNvPr id="105" name="グループ化 104"/>
          <p:cNvGrpSpPr/>
          <p:nvPr/>
        </p:nvGrpSpPr>
        <p:grpSpPr>
          <a:xfrm>
            <a:off x="4743735" y="2248501"/>
            <a:ext cx="694995" cy="640586"/>
            <a:chOff x="5217861" y="1412776"/>
            <a:chExt cx="635583" cy="640586"/>
          </a:xfrm>
        </p:grpSpPr>
        <p:sp>
          <p:nvSpPr>
            <p:cNvPr id="106" name="正方形/長方形 105"/>
            <p:cNvSpPr/>
            <p:nvPr/>
          </p:nvSpPr>
          <p:spPr>
            <a:xfrm>
              <a:off x="5292080" y="1412776"/>
              <a:ext cx="432048" cy="432048"/>
            </a:xfrm>
            <a:prstGeom prst="rect">
              <a:avLst/>
            </a:prstGeom>
            <a:solidFill>
              <a:srgbClr val="92D05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07" name="テキスト ボックス 106"/>
            <p:cNvSpPr txBox="1"/>
            <p:nvPr/>
          </p:nvSpPr>
          <p:spPr>
            <a:xfrm>
              <a:off x="5217861" y="1791752"/>
              <a:ext cx="635583" cy="261610"/>
            </a:xfrm>
            <a:prstGeom prst="rect">
              <a:avLst/>
            </a:prstGeom>
            <a:noFill/>
          </p:spPr>
          <p:txBody>
            <a:bodyPr wrap="square" rtlCol="0">
              <a:spAutoFit/>
            </a:bodyPr>
            <a:lstStyle/>
            <a:p>
              <a:r>
                <a:rPr lang="ja-JP" altLang="en-US" sz="1100" dirty="0"/>
                <a:t>タイトル</a:t>
              </a:r>
              <a:endParaRPr kumimoji="1" lang="ja-JP" altLang="en-US" sz="1100" dirty="0"/>
            </a:p>
          </p:txBody>
        </p:sp>
      </p:grpSp>
      <p:grpSp>
        <p:nvGrpSpPr>
          <p:cNvPr id="108" name="グループ化 107"/>
          <p:cNvGrpSpPr/>
          <p:nvPr/>
        </p:nvGrpSpPr>
        <p:grpSpPr>
          <a:xfrm>
            <a:off x="4696579" y="3009552"/>
            <a:ext cx="811525" cy="660773"/>
            <a:chOff x="5170705" y="2354469"/>
            <a:chExt cx="742151" cy="660773"/>
          </a:xfrm>
        </p:grpSpPr>
        <p:sp>
          <p:nvSpPr>
            <p:cNvPr id="109" name="正方形/長方形 108"/>
            <p:cNvSpPr/>
            <p:nvPr/>
          </p:nvSpPr>
          <p:spPr>
            <a:xfrm>
              <a:off x="5292080" y="2354469"/>
              <a:ext cx="432048" cy="432048"/>
            </a:xfrm>
            <a:prstGeom prst="rect">
              <a:avLst/>
            </a:prstGeom>
            <a:solidFill>
              <a:srgbClr val="92D05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10" name="テキスト ボックス 109"/>
            <p:cNvSpPr txBox="1"/>
            <p:nvPr/>
          </p:nvSpPr>
          <p:spPr>
            <a:xfrm>
              <a:off x="5170705" y="2753632"/>
              <a:ext cx="742151" cy="261610"/>
            </a:xfrm>
            <a:prstGeom prst="rect">
              <a:avLst/>
            </a:prstGeom>
            <a:noFill/>
          </p:spPr>
          <p:txBody>
            <a:bodyPr wrap="square" rtlCol="0">
              <a:spAutoFit/>
            </a:bodyPr>
            <a:lstStyle/>
            <a:p>
              <a:r>
                <a:rPr lang="ja-JP" altLang="en-US" sz="1100" dirty="0"/>
                <a:t>都道府県</a:t>
              </a:r>
              <a:endParaRPr kumimoji="1" lang="ja-JP" altLang="en-US" sz="1100" dirty="0"/>
            </a:p>
          </p:txBody>
        </p:sp>
      </p:grpSp>
      <p:sp>
        <p:nvSpPr>
          <p:cNvPr id="111" name="テキスト ボックス 110"/>
          <p:cNvSpPr txBox="1"/>
          <p:nvPr/>
        </p:nvSpPr>
        <p:spPr>
          <a:xfrm>
            <a:off x="2248307" y="4704859"/>
            <a:ext cx="353943" cy="261610"/>
          </a:xfrm>
          <a:prstGeom prst="rect">
            <a:avLst/>
          </a:prstGeom>
          <a:noFill/>
        </p:spPr>
        <p:txBody>
          <a:bodyPr vert="eaVert" wrap="square" rtlCol="0">
            <a:spAutoFit/>
          </a:bodyPr>
          <a:lstStyle/>
          <a:p>
            <a:r>
              <a:rPr lang="en-US" altLang="ja-JP" sz="2800" b="1" dirty="0"/>
              <a:t>…</a:t>
            </a:r>
            <a:endParaRPr lang="en-US" altLang="ja-JP" sz="2800" b="1" dirty="0" smtClean="0"/>
          </a:p>
        </p:txBody>
      </p:sp>
      <p:sp>
        <p:nvSpPr>
          <p:cNvPr id="112" name="テキスト ボックス 111"/>
          <p:cNvSpPr txBox="1"/>
          <p:nvPr/>
        </p:nvSpPr>
        <p:spPr>
          <a:xfrm>
            <a:off x="3711510" y="1622830"/>
            <a:ext cx="353943" cy="261610"/>
          </a:xfrm>
          <a:prstGeom prst="rect">
            <a:avLst/>
          </a:prstGeom>
          <a:noFill/>
        </p:spPr>
        <p:txBody>
          <a:bodyPr vert="eaVert" wrap="square" rtlCol="0">
            <a:spAutoFit/>
          </a:bodyPr>
          <a:lstStyle/>
          <a:p>
            <a:r>
              <a:rPr lang="en-US" altLang="ja-JP" sz="2800" b="1" dirty="0"/>
              <a:t>…</a:t>
            </a:r>
            <a:endParaRPr lang="en-US" altLang="ja-JP" sz="2800" b="1" dirty="0" smtClean="0"/>
          </a:p>
        </p:txBody>
      </p:sp>
      <p:sp>
        <p:nvSpPr>
          <p:cNvPr id="113" name="テキスト ボックス 112"/>
          <p:cNvSpPr txBox="1"/>
          <p:nvPr/>
        </p:nvSpPr>
        <p:spPr>
          <a:xfrm>
            <a:off x="2254404" y="3543725"/>
            <a:ext cx="353943" cy="261610"/>
          </a:xfrm>
          <a:prstGeom prst="rect">
            <a:avLst/>
          </a:prstGeom>
          <a:noFill/>
        </p:spPr>
        <p:txBody>
          <a:bodyPr vert="eaVert" wrap="square" rtlCol="0">
            <a:spAutoFit/>
          </a:bodyPr>
          <a:lstStyle/>
          <a:p>
            <a:r>
              <a:rPr lang="en-US" altLang="ja-JP" sz="2800" b="1" dirty="0"/>
              <a:t>…</a:t>
            </a:r>
            <a:endParaRPr lang="en-US" altLang="ja-JP" sz="2800" b="1" dirty="0" smtClean="0"/>
          </a:p>
        </p:txBody>
      </p:sp>
      <p:sp>
        <p:nvSpPr>
          <p:cNvPr id="114" name="テキスト ボックス 113"/>
          <p:cNvSpPr txBox="1"/>
          <p:nvPr/>
        </p:nvSpPr>
        <p:spPr>
          <a:xfrm>
            <a:off x="611560" y="4272811"/>
            <a:ext cx="353943" cy="261610"/>
          </a:xfrm>
          <a:prstGeom prst="rect">
            <a:avLst/>
          </a:prstGeom>
          <a:noFill/>
        </p:spPr>
        <p:txBody>
          <a:bodyPr vert="eaVert" wrap="square" rtlCol="0">
            <a:spAutoFit/>
          </a:bodyPr>
          <a:lstStyle/>
          <a:p>
            <a:r>
              <a:rPr lang="en-US" altLang="ja-JP" sz="2800" b="1" dirty="0"/>
              <a:t>…</a:t>
            </a:r>
            <a:endParaRPr lang="en-US" altLang="ja-JP" sz="2800" b="1" dirty="0" smtClean="0"/>
          </a:p>
        </p:txBody>
      </p:sp>
      <p:sp>
        <p:nvSpPr>
          <p:cNvPr id="115" name="テキスト ボックス 114"/>
          <p:cNvSpPr txBox="1"/>
          <p:nvPr/>
        </p:nvSpPr>
        <p:spPr>
          <a:xfrm>
            <a:off x="5073483" y="3624739"/>
            <a:ext cx="353943" cy="261610"/>
          </a:xfrm>
          <a:prstGeom prst="rect">
            <a:avLst/>
          </a:prstGeom>
          <a:noFill/>
        </p:spPr>
        <p:txBody>
          <a:bodyPr vert="eaVert" wrap="square" rtlCol="0">
            <a:spAutoFit/>
          </a:bodyPr>
          <a:lstStyle/>
          <a:p>
            <a:r>
              <a:rPr lang="en-US" altLang="ja-JP" sz="2800" b="1" dirty="0"/>
              <a:t>…</a:t>
            </a:r>
            <a:endParaRPr lang="en-US" altLang="ja-JP" sz="2800" b="1" dirty="0" smtClean="0"/>
          </a:p>
        </p:txBody>
      </p:sp>
      <p:sp>
        <p:nvSpPr>
          <p:cNvPr id="116" name="テキスト ボックス 115"/>
          <p:cNvSpPr txBox="1"/>
          <p:nvPr/>
        </p:nvSpPr>
        <p:spPr>
          <a:xfrm>
            <a:off x="3705413" y="3768755"/>
            <a:ext cx="353943" cy="261610"/>
          </a:xfrm>
          <a:prstGeom prst="rect">
            <a:avLst/>
          </a:prstGeom>
          <a:noFill/>
        </p:spPr>
        <p:txBody>
          <a:bodyPr vert="eaVert" wrap="square" rtlCol="0">
            <a:spAutoFit/>
          </a:bodyPr>
          <a:lstStyle/>
          <a:p>
            <a:r>
              <a:rPr lang="en-US" altLang="ja-JP" sz="2800" b="1" dirty="0"/>
              <a:t>…</a:t>
            </a:r>
            <a:endParaRPr lang="en-US" altLang="ja-JP" sz="2800" b="1" dirty="0" smtClean="0"/>
          </a:p>
        </p:txBody>
      </p:sp>
      <p:sp>
        <p:nvSpPr>
          <p:cNvPr id="117" name="テキスト ボックス 116"/>
          <p:cNvSpPr txBox="1"/>
          <p:nvPr/>
        </p:nvSpPr>
        <p:spPr>
          <a:xfrm>
            <a:off x="5665975" y="1035892"/>
            <a:ext cx="3120008" cy="584775"/>
          </a:xfrm>
          <a:prstGeom prst="rect">
            <a:avLst/>
          </a:prstGeom>
          <a:noFill/>
        </p:spPr>
        <p:txBody>
          <a:bodyPr wrap="square" rtlCol="0">
            <a:spAutoFit/>
          </a:bodyPr>
          <a:lstStyle/>
          <a:p>
            <a:r>
              <a:rPr lang="ja-JP" altLang="en-US" sz="1600" dirty="0" smtClean="0"/>
              <a:t>同位語らしさ：</a:t>
            </a:r>
            <a:endParaRPr lang="en-US" altLang="ja-JP" sz="1600" dirty="0" smtClean="0"/>
          </a:p>
          <a:p>
            <a:r>
              <a:rPr lang="en-US" altLang="ja-JP" sz="1600" dirty="0" smtClean="0"/>
              <a:t>SALSA</a:t>
            </a:r>
            <a:r>
              <a:rPr lang="ja-JP" altLang="en-US" sz="1600" dirty="0" smtClean="0"/>
              <a:t>アルゴリズム</a:t>
            </a:r>
            <a:endParaRPr kumimoji="1" lang="ja-JP" altLang="en-US" sz="1600" dirty="0"/>
          </a:p>
        </p:txBody>
      </p:sp>
      <p:sp>
        <p:nvSpPr>
          <p:cNvPr id="118" name="テキスト ボックス 117"/>
          <p:cNvSpPr txBox="1"/>
          <p:nvPr/>
        </p:nvSpPr>
        <p:spPr>
          <a:xfrm>
            <a:off x="5652120" y="1906710"/>
            <a:ext cx="3120008" cy="830997"/>
          </a:xfrm>
          <a:prstGeom prst="rect">
            <a:avLst/>
          </a:prstGeom>
          <a:noFill/>
        </p:spPr>
        <p:txBody>
          <a:bodyPr wrap="square" rtlCol="0">
            <a:spAutoFit/>
          </a:bodyPr>
          <a:lstStyle/>
          <a:p>
            <a:r>
              <a:rPr lang="ja-JP" altLang="en-US" sz="1600" dirty="0" smtClean="0"/>
              <a:t>典型度①：</a:t>
            </a:r>
            <a:endParaRPr lang="en-US" altLang="ja-JP" sz="1600" dirty="0" smtClean="0"/>
          </a:p>
          <a:p>
            <a:r>
              <a:rPr lang="en-US" altLang="ja-JP" sz="1600" dirty="0" err="1" smtClean="0"/>
              <a:t>BiasedPageRank</a:t>
            </a:r>
            <a:r>
              <a:rPr lang="ja-JP" altLang="en-US" sz="1600" dirty="0" smtClean="0"/>
              <a:t>アルゴリズム</a:t>
            </a:r>
            <a:endParaRPr lang="en-US" altLang="ja-JP" sz="1600" dirty="0" smtClean="0"/>
          </a:p>
          <a:p>
            <a:r>
              <a:rPr lang="ja-JP" altLang="en-US" sz="1600" dirty="0" smtClean="0"/>
              <a:t>　　　のルートでの典型度が測れる</a:t>
            </a:r>
            <a:endParaRPr kumimoji="1" lang="ja-JP" altLang="en-US" sz="1600" dirty="0"/>
          </a:p>
        </p:txBody>
      </p:sp>
      <p:sp>
        <p:nvSpPr>
          <p:cNvPr id="119" name="テキスト ボックス 118"/>
          <p:cNvSpPr txBox="1"/>
          <p:nvPr/>
        </p:nvSpPr>
        <p:spPr>
          <a:xfrm>
            <a:off x="5624410" y="2841351"/>
            <a:ext cx="3306956" cy="830997"/>
          </a:xfrm>
          <a:prstGeom prst="rect">
            <a:avLst/>
          </a:prstGeom>
          <a:noFill/>
        </p:spPr>
        <p:txBody>
          <a:bodyPr wrap="square" rtlCol="0">
            <a:spAutoFit/>
          </a:bodyPr>
          <a:lstStyle/>
          <a:p>
            <a:r>
              <a:rPr lang="ja-JP" altLang="en-US" sz="1600" dirty="0" smtClean="0"/>
              <a:t>典型度②：</a:t>
            </a:r>
            <a:endParaRPr lang="en-US" altLang="ja-JP" sz="1600" dirty="0" smtClean="0"/>
          </a:p>
          <a:p>
            <a:r>
              <a:rPr lang="en-US" altLang="ja-JP" sz="1600" dirty="0" smtClean="0"/>
              <a:t>co-HITS</a:t>
            </a:r>
            <a:r>
              <a:rPr lang="ja-JP" altLang="en-US" sz="1600" dirty="0" smtClean="0"/>
              <a:t>アルゴリズム</a:t>
            </a:r>
            <a:endParaRPr lang="en-US" altLang="ja-JP" sz="1600" dirty="0" smtClean="0"/>
          </a:p>
          <a:p>
            <a:r>
              <a:rPr kumimoji="1" lang="ja-JP" altLang="en-US" sz="1600" dirty="0"/>
              <a:t>　</a:t>
            </a:r>
            <a:r>
              <a:rPr kumimoji="1" lang="ja-JP" altLang="en-US" sz="1600" dirty="0" smtClean="0"/>
              <a:t>　　のルートでの</a:t>
            </a:r>
            <a:r>
              <a:rPr lang="ja-JP" altLang="en-US" sz="1600" dirty="0" smtClean="0"/>
              <a:t>典型度を考慮した</a:t>
            </a:r>
            <a:endParaRPr kumimoji="1" lang="ja-JP" altLang="en-US" sz="1600" dirty="0"/>
          </a:p>
        </p:txBody>
      </p:sp>
      <p:sp>
        <p:nvSpPr>
          <p:cNvPr id="2" name="タイトル 1"/>
          <p:cNvSpPr>
            <a:spLocks noGrp="1"/>
          </p:cNvSpPr>
          <p:nvPr>
            <p:ph type="title"/>
          </p:nvPr>
        </p:nvSpPr>
        <p:spPr>
          <a:xfrm>
            <a:off x="220903" y="199762"/>
            <a:ext cx="7467600" cy="443359"/>
          </a:xfrm>
        </p:spPr>
        <p:txBody>
          <a:bodyPr>
            <a:normAutofit fontScale="90000"/>
          </a:bodyPr>
          <a:lstStyle/>
          <a:p>
            <a:r>
              <a:rPr kumimoji="1" lang="ja-JP" altLang="en-US" dirty="0" smtClean="0"/>
              <a:t>典型度</a:t>
            </a:r>
            <a:endParaRPr kumimoji="1" lang="ja-JP" altLang="en-US" dirty="0"/>
          </a:p>
        </p:txBody>
      </p:sp>
      <p:cxnSp>
        <p:nvCxnSpPr>
          <p:cNvPr id="123" name="直線コネクタ 33"/>
          <p:cNvCxnSpPr>
            <a:stCxn id="60" idx="2"/>
          </p:cNvCxnSpPr>
          <p:nvPr/>
        </p:nvCxnSpPr>
        <p:spPr>
          <a:xfrm flipH="1">
            <a:off x="873853" y="3210657"/>
            <a:ext cx="1093153" cy="1729166"/>
          </a:xfrm>
          <a:prstGeom prst="straightConnector1">
            <a:avLst/>
          </a:prstGeom>
          <a:ln>
            <a:solidFill>
              <a:srgbClr val="00B050"/>
            </a:solidFill>
          </a:ln>
        </p:spPr>
        <p:style>
          <a:lnRef idx="3">
            <a:schemeClr val="accent1"/>
          </a:lnRef>
          <a:fillRef idx="0">
            <a:schemeClr val="accent1"/>
          </a:fillRef>
          <a:effectRef idx="2">
            <a:schemeClr val="accent1"/>
          </a:effectRef>
          <a:fontRef idx="minor">
            <a:schemeClr val="tx1"/>
          </a:fontRef>
        </p:style>
      </p:cxnSp>
      <p:cxnSp>
        <p:nvCxnSpPr>
          <p:cNvPr id="124" name="直線コネクタ 123"/>
          <p:cNvCxnSpPr/>
          <p:nvPr/>
        </p:nvCxnSpPr>
        <p:spPr>
          <a:xfrm>
            <a:off x="824460" y="5985262"/>
            <a:ext cx="1132008" cy="468321"/>
          </a:xfrm>
          <a:prstGeom prst="line">
            <a:avLst/>
          </a:prstGeom>
          <a:ln>
            <a:solidFill>
              <a:srgbClr val="7030A0"/>
            </a:solidFill>
          </a:ln>
        </p:spPr>
        <p:style>
          <a:lnRef idx="3">
            <a:schemeClr val="accent1"/>
          </a:lnRef>
          <a:fillRef idx="0">
            <a:schemeClr val="accent1"/>
          </a:fillRef>
          <a:effectRef idx="2">
            <a:schemeClr val="accent1"/>
          </a:effectRef>
          <a:fontRef idx="minor">
            <a:schemeClr val="tx1"/>
          </a:fontRef>
        </p:style>
      </p:cxnSp>
      <p:cxnSp>
        <p:nvCxnSpPr>
          <p:cNvPr id="125" name="直線コネクタ 124"/>
          <p:cNvCxnSpPr/>
          <p:nvPr/>
        </p:nvCxnSpPr>
        <p:spPr>
          <a:xfrm flipH="1">
            <a:off x="813922" y="3241580"/>
            <a:ext cx="1129653" cy="2755271"/>
          </a:xfrm>
          <a:prstGeom prst="line">
            <a:avLst/>
          </a:prstGeom>
          <a:ln>
            <a:solidFill>
              <a:srgbClr val="7030A0"/>
            </a:solidFill>
          </a:ln>
        </p:spPr>
        <p:style>
          <a:lnRef idx="3">
            <a:schemeClr val="accent1"/>
          </a:lnRef>
          <a:fillRef idx="0">
            <a:schemeClr val="accent1"/>
          </a:fillRef>
          <a:effectRef idx="2">
            <a:schemeClr val="accent1"/>
          </a:effectRef>
          <a:fontRef idx="minor">
            <a:schemeClr val="tx1"/>
          </a:fontRef>
        </p:style>
      </p:cxnSp>
      <p:cxnSp>
        <p:nvCxnSpPr>
          <p:cNvPr id="126" name="直線コネクタ 125"/>
          <p:cNvCxnSpPr/>
          <p:nvPr/>
        </p:nvCxnSpPr>
        <p:spPr>
          <a:xfrm flipH="1" flipV="1">
            <a:off x="828188" y="4978189"/>
            <a:ext cx="1101119" cy="605244"/>
          </a:xfrm>
          <a:prstGeom prst="line">
            <a:avLst/>
          </a:prstGeom>
          <a:ln>
            <a:solidFill>
              <a:srgbClr val="00B050"/>
            </a:solidFill>
          </a:ln>
        </p:spPr>
        <p:style>
          <a:lnRef idx="3">
            <a:schemeClr val="accent1"/>
          </a:lnRef>
          <a:fillRef idx="0">
            <a:schemeClr val="accent1"/>
          </a:fillRef>
          <a:effectRef idx="2">
            <a:schemeClr val="accent1"/>
          </a:effectRef>
          <a:fontRef idx="minor">
            <a:schemeClr val="tx1"/>
          </a:fontRef>
        </p:style>
      </p:cxnSp>
      <p:cxnSp>
        <p:nvCxnSpPr>
          <p:cNvPr id="128" name="直線コネクタ 127"/>
          <p:cNvCxnSpPr>
            <a:endCxn id="91" idx="1"/>
          </p:cNvCxnSpPr>
          <p:nvPr/>
        </p:nvCxnSpPr>
        <p:spPr>
          <a:xfrm flipV="1">
            <a:off x="2494750" y="4308107"/>
            <a:ext cx="1045512" cy="126204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9" name="直線コネクタ 128"/>
          <p:cNvCxnSpPr>
            <a:endCxn id="91" idx="1"/>
          </p:cNvCxnSpPr>
          <p:nvPr/>
        </p:nvCxnSpPr>
        <p:spPr>
          <a:xfrm flipV="1">
            <a:off x="2520534" y="4308107"/>
            <a:ext cx="1019728" cy="1199080"/>
          </a:xfrm>
          <a:prstGeom prst="line">
            <a:avLst/>
          </a:prstGeom>
          <a:ln>
            <a:solidFill>
              <a:srgbClr val="00B050"/>
            </a:solidFill>
          </a:ln>
        </p:spPr>
        <p:style>
          <a:lnRef idx="3">
            <a:schemeClr val="accent1"/>
          </a:lnRef>
          <a:fillRef idx="0">
            <a:schemeClr val="accent1"/>
          </a:fillRef>
          <a:effectRef idx="2">
            <a:schemeClr val="accent1"/>
          </a:effectRef>
          <a:fontRef idx="minor">
            <a:schemeClr val="tx1"/>
          </a:fontRef>
        </p:style>
      </p:cxnSp>
      <p:cxnSp>
        <p:nvCxnSpPr>
          <p:cNvPr id="135" name="直線コネクタ 134"/>
          <p:cNvCxnSpPr/>
          <p:nvPr/>
        </p:nvCxnSpPr>
        <p:spPr>
          <a:xfrm flipV="1">
            <a:off x="2508818" y="6307387"/>
            <a:ext cx="1076109" cy="139631"/>
          </a:xfrm>
          <a:prstGeom prst="line">
            <a:avLst/>
          </a:prstGeom>
          <a:ln>
            <a:solidFill>
              <a:srgbClr val="7030A0"/>
            </a:solidFill>
          </a:ln>
        </p:spPr>
        <p:style>
          <a:lnRef idx="3">
            <a:schemeClr val="accent1"/>
          </a:lnRef>
          <a:fillRef idx="0">
            <a:schemeClr val="accent1"/>
          </a:fillRef>
          <a:effectRef idx="2">
            <a:schemeClr val="accent1"/>
          </a:effectRef>
          <a:fontRef idx="minor">
            <a:schemeClr val="tx1"/>
          </a:fontRef>
        </p:style>
      </p:cxnSp>
      <p:cxnSp>
        <p:nvCxnSpPr>
          <p:cNvPr id="136" name="直線コネクタ 135"/>
          <p:cNvCxnSpPr/>
          <p:nvPr/>
        </p:nvCxnSpPr>
        <p:spPr>
          <a:xfrm flipV="1">
            <a:off x="3857224" y="4939823"/>
            <a:ext cx="964557" cy="1339475"/>
          </a:xfrm>
          <a:prstGeom prst="line">
            <a:avLst/>
          </a:prstGeom>
          <a:ln>
            <a:solidFill>
              <a:srgbClr val="7030A0"/>
            </a:solidFill>
          </a:ln>
        </p:spPr>
        <p:style>
          <a:lnRef idx="3">
            <a:schemeClr val="accent1"/>
          </a:lnRef>
          <a:fillRef idx="0">
            <a:schemeClr val="accent1"/>
          </a:fillRef>
          <a:effectRef idx="2">
            <a:schemeClr val="accent1"/>
          </a:effectRef>
          <a:fontRef idx="minor">
            <a:schemeClr val="tx1"/>
          </a:fontRef>
        </p:style>
      </p:cxnSp>
      <p:cxnSp>
        <p:nvCxnSpPr>
          <p:cNvPr id="137" name="直線コネクタ 136"/>
          <p:cNvCxnSpPr/>
          <p:nvPr/>
        </p:nvCxnSpPr>
        <p:spPr>
          <a:xfrm>
            <a:off x="3765406" y="4308107"/>
            <a:ext cx="1020938" cy="647036"/>
          </a:xfrm>
          <a:prstGeom prst="line">
            <a:avLst/>
          </a:prstGeom>
          <a:ln>
            <a:solidFill>
              <a:srgbClr val="7030A0"/>
            </a:solidFill>
          </a:ln>
        </p:spPr>
        <p:style>
          <a:lnRef idx="3">
            <a:schemeClr val="accent1"/>
          </a:lnRef>
          <a:fillRef idx="0">
            <a:schemeClr val="accent1"/>
          </a:fillRef>
          <a:effectRef idx="2">
            <a:schemeClr val="accent1"/>
          </a:effectRef>
          <a:fontRef idx="minor">
            <a:schemeClr val="tx1"/>
          </a:fontRef>
        </p:style>
      </p:cxnSp>
      <p:cxnSp>
        <p:nvCxnSpPr>
          <p:cNvPr id="141" name="直線コネクタ 140"/>
          <p:cNvCxnSpPr/>
          <p:nvPr/>
        </p:nvCxnSpPr>
        <p:spPr>
          <a:xfrm flipH="1">
            <a:off x="5783581" y="2562171"/>
            <a:ext cx="302318" cy="2042"/>
          </a:xfrm>
          <a:prstGeom prst="line">
            <a:avLst/>
          </a:prstGeom>
          <a:ln>
            <a:solidFill>
              <a:srgbClr val="00B050"/>
            </a:solidFill>
          </a:ln>
        </p:spPr>
        <p:style>
          <a:lnRef idx="3">
            <a:schemeClr val="accent1"/>
          </a:lnRef>
          <a:fillRef idx="0">
            <a:schemeClr val="accent1"/>
          </a:fillRef>
          <a:effectRef idx="2">
            <a:schemeClr val="accent1"/>
          </a:effectRef>
          <a:fontRef idx="minor">
            <a:schemeClr val="tx1"/>
          </a:fontRef>
        </p:style>
      </p:cxnSp>
      <p:cxnSp>
        <p:nvCxnSpPr>
          <p:cNvPr id="148" name="直線コネクタ 147"/>
          <p:cNvCxnSpPr/>
          <p:nvPr/>
        </p:nvCxnSpPr>
        <p:spPr>
          <a:xfrm flipH="1">
            <a:off x="5796136" y="3501008"/>
            <a:ext cx="302318" cy="2042"/>
          </a:xfrm>
          <a:prstGeom prst="line">
            <a:avLst/>
          </a:prstGeom>
          <a:ln>
            <a:solidFill>
              <a:srgbClr val="7030A0"/>
            </a:solidFill>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535350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97941" y="404664"/>
            <a:ext cx="8507288" cy="639019"/>
          </a:xfrm>
        </p:spPr>
        <p:txBody>
          <a:bodyPr>
            <a:noAutofit/>
          </a:bodyPr>
          <a:lstStyle/>
          <a:p>
            <a:r>
              <a:rPr lang="ja-JP" altLang="en-US" sz="2800" dirty="0"/>
              <a:t>提案</a:t>
            </a:r>
            <a:r>
              <a:rPr lang="ja-JP" altLang="en-US" sz="2800" dirty="0" smtClean="0"/>
              <a:t>手法</a:t>
            </a:r>
            <a:r>
              <a:rPr lang="en-US" altLang="ja-JP" sz="2800" dirty="0" smtClean="0"/>
              <a:t/>
            </a:r>
            <a:br>
              <a:rPr lang="en-US" altLang="ja-JP" sz="2800" dirty="0" smtClean="0"/>
            </a:br>
            <a:r>
              <a:rPr lang="en-US" altLang="ja-JP" sz="2800" dirty="0" smtClean="0"/>
              <a:t>”</a:t>
            </a:r>
            <a:r>
              <a:rPr lang="ja-JP" altLang="en-US" sz="2800" dirty="0" smtClean="0"/>
              <a:t>語→意外度</a:t>
            </a:r>
            <a:r>
              <a:rPr lang="en-US" altLang="ja-JP" sz="2800" dirty="0" smtClean="0"/>
              <a:t>”</a:t>
            </a:r>
            <a:r>
              <a:rPr lang="ja-JP" altLang="en-US" sz="2800" dirty="0" smtClean="0"/>
              <a:t>から</a:t>
            </a:r>
            <a:r>
              <a:rPr lang="en-US" altLang="ja-JP" sz="2800" dirty="0" smtClean="0"/>
              <a:t>”</a:t>
            </a:r>
            <a:r>
              <a:rPr lang="ja-JP" altLang="en-US" sz="2800" dirty="0" smtClean="0"/>
              <a:t>語群→意外度</a:t>
            </a:r>
            <a:r>
              <a:rPr lang="en-US" altLang="ja-JP" sz="2800" dirty="0" smtClean="0"/>
              <a:t>”</a:t>
            </a:r>
            <a:r>
              <a:rPr lang="ja-JP" altLang="en-US" sz="2800" dirty="0" err="1" smtClean="0"/>
              <a:t>への</a:t>
            </a:r>
            <a:r>
              <a:rPr lang="ja-JP" altLang="en-US" sz="2800" dirty="0" smtClean="0"/>
              <a:t>拡張</a:t>
            </a:r>
            <a:endParaRPr kumimoji="1" lang="ja-JP" altLang="en-US" sz="2800" dirty="0"/>
          </a:p>
        </p:txBody>
      </p:sp>
      <p:grpSp>
        <p:nvGrpSpPr>
          <p:cNvPr id="37" name="グループ化 36"/>
          <p:cNvGrpSpPr/>
          <p:nvPr/>
        </p:nvGrpSpPr>
        <p:grpSpPr>
          <a:xfrm>
            <a:off x="3595359" y="2229965"/>
            <a:ext cx="1649593" cy="1949312"/>
            <a:chOff x="2677868" y="1627911"/>
            <a:chExt cx="2168647" cy="2293503"/>
          </a:xfrm>
        </p:grpSpPr>
        <p:sp>
          <p:nvSpPr>
            <p:cNvPr id="38" name="正方形/長方形 37"/>
            <p:cNvSpPr/>
            <p:nvPr/>
          </p:nvSpPr>
          <p:spPr>
            <a:xfrm>
              <a:off x="2678885" y="1972102"/>
              <a:ext cx="2160639" cy="194608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cxnSp>
          <p:nvCxnSpPr>
            <p:cNvPr id="39" name="直線コネクタ 38"/>
            <p:cNvCxnSpPr/>
            <p:nvPr/>
          </p:nvCxnSpPr>
          <p:spPr>
            <a:xfrm>
              <a:off x="2682685" y="2800541"/>
              <a:ext cx="2156839" cy="0"/>
            </a:xfrm>
            <a:prstGeom prst="line">
              <a:avLst/>
            </a:prstGeom>
          </p:spPr>
          <p:style>
            <a:lnRef idx="1">
              <a:schemeClr val="dk1"/>
            </a:lnRef>
            <a:fillRef idx="0">
              <a:schemeClr val="dk1"/>
            </a:fillRef>
            <a:effectRef idx="0">
              <a:schemeClr val="dk1"/>
            </a:effectRef>
            <a:fontRef idx="minor">
              <a:schemeClr val="tx1"/>
            </a:fontRef>
          </p:style>
        </p:cxnSp>
        <p:cxnSp>
          <p:nvCxnSpPr>
            <p:cNvPr id="40" name="直線コネクタ 39"/>
            <p:cNvCxnSpPr/>
            <p:nvPr/>
          </p:nvCxnSpPr>
          <p:spPr>
            <a:xfrm>
              <a:off x="2682685" y="2414107"/>
              <a:ext cx="2156839" cy="0"/>
            </a:xfrm>
            <a:prstGeom prst="line">
              <a:avLst/>
            </a:prstGeom>
          </p:spPr>
          <p:style>
            <a:lnRef idx="1">
              <a:schemeClr val="dk1"/>
            </a:lnRef>
            <a:fillRef idx="0">
              <a:schemeClr val="dk1"/>
            </a:fillRef>
            <a:effectRef idx="0">
              <a:schemeClr val="dk1"/>
            </a:effectRef>
            <a:fontRef idx="minor">
              <a:schemeClr val="tx1"/>
            </a:fontRef>
          </p:style>
        </p:cxnSp>
        <p:cxnSp>
          <p:nvCxnSpPr>
            <p:cNvPr id="41" name="直線コネクタ 40"/>
            <p:cNvCxnSpPr/>
            <p:nvPr/>
          </p:nvCxnSpPr>
          <p:spPr>
            <a:xfrm>
              <a:off x="2689676" y="3186975"/>
              <a:ext cx="2156839" cy="0"/>
            </a:xfrm>
            <a:prstGeom prst="line">
              <a:avLst/>
            </a:prstGeom>
          </p:spPr>
          <p:style>
            <a:lnRef idx="1">
              <a:schemeClr val="dk1"/>
            </a:lnRef>
            <a:fillRef idx="0">
              <a:schemeClr val="dk1"/>
            </a:fillRef>
            <a:effectRef idx="0">
              <a:schemeClr val="dk1"/>
            </a:effectRef>
            <a:fontRef idx="minor">
              <a:schemeClr val="tx1"/>
            </a:fontRef>
          </p:style>
        </p:cxnSp>
        <p:cxnSp>
          <p:nvCxnSpPr>
            <p:cNvPr id="42" name="直線コネクタ 41"/>
            <p:cNvCxnSpPr/>
            <p:nvPr/>
          </p:nvCxnSpPr>
          <p:spPr>
            <a:xfrm>
              <a:off x="2681723" y="3573409"/>
              <a:ext cx="2156839" cy="0"/>
            </a:xfrm>
            <a:prstGeom prst="line">
              <a:avLst/>
            </a:prstGeom>
          </p:spPr>
          <p:style>
            <a:lnRef idx="1">
              <a:schemeClr val="dk1"/>
            </a:lnRef>
            <a:fillRef idx="0">
              <a:schemeClr val="dk1"/>
            </a:fillRef>
            <a:effectRef idx="0">
              <a:schemeClr val="dk1"/>
            </a:effectRef>
            <a:fontRef idx="minor">
              <a:schemeClr val="tx1"/>
            </a:fontRef>
          </p:style>
        </p:cxnSp>
        <p:sp>
          <p:nvSpPr>
            <p:cNvPr id="43" name="正方形/長方形 42"/>
            <p:cNvSpPr/>
            <p:nvPr/>
          </p:nvSpPr>
          <p:spPr>
            <a:xfrm>
              <a:off x="2677868" y="1627911"/>
              <a:ext cx="2160639" cy="38682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600" dirty="0" smtClean="0">
                  <a:ln w="18415" cmpd="sng">
                    <a:noFill/>
                    <a:prstDash val="solid"/>
                  </a:ln>
                  <a:solidFill>
                    <a:schemeClr val="tx1"/>
                  </a:solidFill>
                </a:rPr>
                <a:t>関連語の意外度</a:t>
              </a:r>
              <a:endParaRPr kumimoji="1" lang="ja-JP" altLang="en-US" sz="1600" dirty="0">
                <a:ln w="18415" cmpd="sng">
                  <a:noFill/>
                  <a:prstDash val="solid"/>
                </a:ln>
                <a:solidFill>
                  <a:schemeClr val="tx1"/>
                </a:solidFill>
              </a:endParaRPr>
            </a:p>
          </p:txBody>
        </p:sp>
        <p:sp>
          <p:nvSpPr>
            <p:cNvPr id="44" name="テキスト ボックス 43"/>
            <p:cNvSpPr txBox="1"/>
            <p:nvPr/>
          </p:nvSpPr>
          <p:spPr>
            <a:xfrm>
              <a:off x="2689676" y="2065361"/>
              <a:ext cx="2139096" cy="434545"/>
            </a:xfrm>
            <a:prstGeom prst="rect">
              <a:avLst/>
            </a:prstGeom>
            <a:noFill/>
          </p:spPr>
          <p:txBody>
            <a:bodyPr wrap="square" rtlCol="0">
              <a:spAutoFit/>
            </a:bodyPr>
            <a:lstStyle/>
            <a:p>
              <a:r>
                <a:rPr lang="ja-JP" altLang="en-US" dirty="0" smtClean="0"/>
                <a:t>関連語</a:t>
              </a:r>
              <a:r>
                <a:rPr lang="en-US" altLang="ja-JP" dirty="0" smtClean="0"/>
                <a:t>1</a:t>
              </a:r>
              <a:r>
                <a:rPr lang="ja-JP" altLang="en-US" dirty="0" smtClean="0"/>
                <a:t>：○点</a:t>
              </a:r>
              <a:endParaRPr lang="ja-JP" altLang="en-US" dirty="0"/>
            </a:p>
          </p:txBody>
        </p:sp>
        <p:sp>
          <p:nvSpPr>
            <p:cNvPr id="45" name="テキスト ボックス 44"/>
            <p:cNvSpPr txBox="1"/>
            <p:nvPr/>
          </p:nvSpPr>
          <p:spPr>
            <a:xfrm>
              <a:off x="2689675" y="2451002"/>
              <a:ext cx="2139096" cy="434545"/>
            </a:xfrm>
            <a:prstGeom prst="rect">
              <a:avLst/>
            </a:prstGeom>
            <a:noFill/>
          </p:spPr>
          <p:txBody>
            <a:bodyPr wrap="square" rtlCol="0">
              <a:spAutoFit/>
            </a:bodyPr>
            <a:lstStyle/>
            <a:p>
              <a:r>
                <a:rPr lang="ja-JP" altLang="en-US" dirty="0" smtClean="0"/>
                <a:t>関連語</a:t>
              </a:r>
              <a:r>
                <a:rPr lang="en-US" altLang="ja-JP" dirty="0" smtClean="0"/>
                <a:t>2</a:t>
              </a:r>
              <a:r>
                <a:rPr lang="ja-JP" altLang="en-US" dirty="0" smtClean="0"/>
                <a:t>：</a:t>
              </a:r>
              <a:r>
                <a:rPr lang="ja-JP" altLang="en-US" dirty="0"/>
                <a:t>○点</a:t>
              </a:r>
            </a:p>
          </p:txBody>
        </p:sp>
        <p:sp>
          <p:nvSpPr>
            <p:cNvPr id="46" name="テキスト ボックス 45"/>
            <p:cNvSpPr txBox="1"/>
            <p:nvPr/>
          </p:nvSpPr>
          <p:spPr>
            <a:xfrm>
              <a:off x="2689676" y="2797688"/>
              <a:ext cx="2139095" cy="434545"/>
            </a:xfrm>
            <a:prstGeom prst="rect">
              <a:avLst/>
            </a:prstGeom>
            <a:noFill/>
          </p:spPr>
          <p:txBody>
            <a:bodyPr wrap="square" rtlCol="0">
              <a:spAutoFit/>
            </a:bodyPr>
            <a:lstStyle/>
            <a:p>
              <a:r>
                <a:rPr lang="ja-JP" altLang="en-US" dirty="0" smtClean="0"/>
                <a:t>関連語</a:t>
              </a:r>
              <a:r>
                <a:rPr lang="en-US" altLang="ja-JP" dirty="0" smtClean="0"/>
                <a:t>3</a:t>
              </a:r>
              <a:r>
                <a:rPr lang="ja-JP" altLang="en-US" dirty="0" smtClean="0"/>
                <a:t>：</a:t>
              </a:r>
              <a:r>
                <a:rPr lang="ja-JP" altLang="en-US" dirty="0"/>
                <a:t>○点</a:t>
              </a:r>
            </a:p>
          </p:txBody>
        </p:sp>
        <p:sp>
          <p:nvSpPr>
            <p:cNvPr id="47" name="テキスト ボックス 46"/>
            <p:cNvSpPr txBox="1"/>
            <p:nvPr/>
          </p:nvSpPr>
          <p:spPr>
            <a:xfrm>
              <a:off x="3559846" y="3234458"/>
              <a:ext cx="461665" cy="338740"/>
            </a:xfrm>
            <a:prstGeom prst="rect">
              <a:avLst/>
            </a:prstGeom>
            <a:noFill/>
          </p:spPr>
          <p:txBody>
            <a:bodyPr vert="eaVert" wrap="square" rtlCol="0">
              <a:spAutoFit/>
            </a:bodyPr>
            <a:lstStyle/>
            <a:p>
              <a:r>
                <a:rPr lang="en-US" altLang="ja-JP" dirty="0"/>
                <a:t>…</a:t>
              </a:r>
              <a:endParaRPr lang="ja-JP" altLang="en-US" dirty="0"/>
            </a:p>
          </p:txBody>
        </p:sp>
        <p:sp>
          <p:nvSpPr>
            <p:cNvPr id="48" name="テキスト ボックス 47"/>
            <p:cNvSpPr txBox="1"/>
            <p:nvPr/>
          </p:nvSpPr>
          <p:spPr>
            <a:xfrm>
              <a:off x="3566837" y="3582674"/>
              <a:ext cx="461665" cy="338740"/>
            </a:xfrm>
            <a:prstGeom prst="rect">
              <a:avLst/>
            </a:prstGeom>
            <a:noFill/>
          </p:spPr>
          <p:txBody>
            <a:bodyPr vert="eaVert" wrap="square" rtlCol="0">
              <a:spAutoFit/>
            </a:bodyPr>
            <a:lstStyle/>
            <a:p>
              <a:r>
                <a:rPr lang="en-US" altLang="ja-JP" dirty="0"/>
                <a:t>…</a:t>
              </a:r>
              <a:endParaRPr lang="ja-JP" altLang="en-US" dirty="0"/>
            </a:p>
          </p:txBody>
        </p:sp>
      </p:grpSp>
      <p:sp>
        <p:nvSpPr>
          <p:cNvPr id="55" name="右矢印 54"/>
          <p:cNvSpPr/>
          <p:nvPr/>
        </p:nvSpPr>
        <p:spPr>
          <a:xfrm>
            <a:off x="5447481" y="2877641"/>
            <a:ext cx="864096" cy="65395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0" name="グループ化 59"/>
          <p:cNvGrpSpPr/>
          <p:nvPr/>
        </p:nvGrpSpPr>
        <p:grpSpPr>
          <a:xfrm>
            <a:off x="643031" y="1922117"/>
            <a:ext cx="1728192" cy="2565008"/>
            <a:chOff x="251520" y="4005064"/>
            <a:chExt cx="1728192" cy="2565008"/>
          </a:xfrm>
        </p:grpSpPr>
        <p:grpSp>
          <p:nvGrpSpPr>
            <p:cNvPr id="35" name="グループ化 34"/>
            <p:cNvGrpSpPr/>
            <p:nvPr/>
          </p:nvGrpSpPr>
          <p:grpSpPr>
            <a:xfrm>
              <a:off x="251520" y="4005064"/>
              <a:ext cx="1728192" cy="2565008"/>
              <a:chOff x="971600" y="3816320"/>
              <a:chExt cx="1728192" cy="2565008"/>
            </a:xfrm>
          </p:grpSpPr>
          <p:sp>
            <p:nvSpPr>
              <p:cNvPr id="33" name="正方形/長方形 32"/>
              <p:cNvSpPr/>
              <p:nvPr/>
            </p:nvSpPr>
            <p:spPr>
              <a:xfrm>
                <a:off x="971600" y="3816320"/>
                <a:ext cx="1728192" cy="2565008"/>
              </a:xfrm>
              <a:prstGeom prst="rect">
                <a:avLst/>
              </a:prstGeom>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kumimoji="1" lang="ja-JP" altLang="en-US"/>
              </a:p>
            </p:txBody>
          </p:sp>
          <p:sp>
            <p:nvSpPr>
              <p:cNvPr id="28" name="1 つの角を切り取った四角形 27"/>
              <p:cNvSpPr/>
              <p:nvPr/>
            </p:nvSpPr>
            <p:spPr>
              <a:xfrm>
                <a:off x="1056954" y="4512553"/>
                <a:ext cx="1570195" cy="421323"/>
              </a:xfrm>
              <a:prstGeom prst="snip1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ja-JP" altLang="en-US" sz="2000" dirty="0"/>
                  <a:t>小保方晴子</a:t>
                </a:r>
              </a:p>
            </p:txBody>
          </p:sp>
          <p:sp>
            <p:nvSpPr>
              <p:cNvPr id="34" name="テキスト ボックス 33"/>
              <p:cNvSpPr txBox="1"/>
              <p:nvPr/>
            </p:nvSpPr>
            <p:spPr>
              <a:xfrm>
                <a:off x="1388648" y="4005064"/>
                <a:ext cx="923394" cy="400110"/>
              </a:xfrm>
              <a:prstGeom prst="rect">
                <a:avLst/>
              </a:prstGeom>
              <a:noFill/>
            </p:spPr>
            <p:txBody>
              <a:bodyPr wrap="square" rtlCol="0">
                <a:spAutoFit/>
              </a:bodyPr>
              <a:lstStyle/>
              <a:p>
                <a:r>
                  <a:rPr kumimoji="1" lang="ja-JP" altLang="en-US" sz="2000" b="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動画</a:t>
                </a:r>
                <a:r>
                  <a:rPr kumimoji="1" lang="en-US" altLang="ja-JP"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a:t>
                </a:r>
                <a:endParaRPr kumimoji="1" lang="ja-JP" altLang="en-US"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grpSp>
        <p:sp>
          <p:nvSpPr>
            <p:cNvPr id="56" name="1 つの角を切り取った四角形 55"/>
            <p:cNvSpPr/>
            <p:nvPr/>
          </p:nvSpPr>
          <p:spPr>
            <a:xfrm>
              <a:off x="336874" y="5465808"/>
              <a:ext cx="1570195" cy="421323"/>
            </a:xfrm>
            <a:prstGeom prst="snip1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ja-JP" altLang="en-US" sz="1600" dirty="0"/>
                <a:t>野々村竜太郎</a:t>
              </a:r>
            </a:p>
          </p:txBody>
        </p:sp>
        <p:sp>
          <p:nvSpPr>
            <p:cNvPr id="57" name="1 つの角を切り取った四角形 56"/>
            <p:cNvSpPr/>
            <p:nvPr/>
          </p:nvSpPr>
          <p:spPr>
            <a:xfrm>
              <a:off x="336874" y="6020316"/>
              <a:ext cx="1570195" cy="421323"/>
            </a:xfrm>
            <a:prstGeom prst="snip1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ja-JP" altLang="en-US" sz="2000" dirty="0"/>
                <a:t>佐村河内守</a:t>
              </a:r>
            </a:p>
          </p:txBody>
        </p:sp>
        <p:sp>
          <p:nvSpPr>
            <p:cNvPr id="59" name="テキスト ボックス 58"/>
            <p:cNvSpPr txBox="1"/>
            <p:nvPr/>
          </p:nvSpPr>
          <p:spPr>
            <a:xfrm>
              <a:off x="921658" y="5143614"/>
              <a:ext cx="553998" cy="390769"/>
            </a:xfrm>
            <a:prstGeom prst="rect">
              <a:avLst/>
            </a:prstGeom>
            <a:noFill/>
          </p:spPr>
          <p:txBody>
            <a:bodyPr vert="eaVert" wrap="square" rtlCol="0">
              <a:spAutoFit/>
            </a:bodyPr>
            <a:lstStyle/>
            <a:p>
              <a:r>
                <a:rPr lang="en-US" altLang="ja-JP" sz="2400" dirty="0"/>
                <a:t>…</a:t>
              </a:r>
              <a:endParaRPr lang="ja-JP" altLang="en-US" sz="2400" dirty="0"/>
            </a:p>
          </p:txBody>
        </p:sp>
      </p:grpSp>
      <p:grpSp>
        <p:nvGrpSpPr>
          <p:cNvPr id="61" name="グループ化 60"/>
          <p:cNvGrpSpPr/>
          <p:nvPr/>
        </p:nvGrpSpPr>
        <p:grpSpPr>
          <a:xfrm>
            <a:off x="6588224" y="1944112"/>
            <a:ext cx="1728192" cy="2565008"/>
            <a:chOff x="251520" y="4005064"/>
            <a:chExt cx="1728192" cy="2565008"/>
          </a:xfrm>
        </p:grpSpPr>
        <p:grpSp>
          <p:nvGrpSpPr>
            <p:cNvPr id="62" name="グループ化 61"/>
            <p:cNvGrpSpPr/>
            <p:nvPr/>
          </p:nvGrpSpPr>
          <p:grpSpPr>
            <a:xfrm>
              <a:off x="251520" y="4005064"/>
              <a:ext cx="1728192" cy="2565008"/>
              <a:chOff x="971600" y="3816320"/>
              <a:chExt cx="1728192" cy="2565008"/>
            </a:xfrm>
          </p:grpSpPr>
          <p:sp>
            <p:nvSpPr>
              <p:cNvPr id="66" name="正方形/長方形 65"/>
              <p:cNvSpPr/>
              <p:nvPr/>
            </p:nvSpPr>
            <p:spPr>
              <a:xfrm>
                <a:off x="971600" y="3816320"/>
                <a:ext cx="1728192" cy="2565008"/>
              </a:xfrm>
              <a:prstGeom prst="rect">
                <a:avLst/>
              </a:prstGeom>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kumimoji="1" lang="ja-JP" altLang="en-US"/>
              </a:p>
            </p:txBody>
          </p:sp>
          <p:sp>
            <p:nvSpPr>
              <p:cNvPr id="67" name="1 つの角を切り取った四角形 66"/>
              <p:cNvSpPr/>
              <p:nvPr/>
            </p:nvSpPr>
            <p:spPr>
              <a:xfrm>
                <a:off x="1056954" y="4514639"/>
                <a:ext cx="1570195" cy="417151"/>
              </a:xfrm>
              <a:prstGeom prst="snip1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ja-JP" altLang="en-US" sz="2800" dirty="0"/>
                  <a:t>タグ</a:t>
                </a:r>
                <a:endParaRPr kumimoji="1" lang="ja-JP" altLang="en-US" sz="2800" dirty="0"/>
              </a:p>
            </p:txBody>
          </p:sp>
          <p:sp>
            <p:nvSpPr>
              <p:cNvPr id="68" name="テキスト ボックス 67"/>
              <p:cNvSpPr txBox="1"/>
              <p:nvPr/>
            </p:nvSpPr>
            <p:spPr>
              <a:xfrm>
                <a:off x="1378671" y="4005064"/>
                <a:ext cx="1080120" cy="400110"/>
              </a:xfrm>
              <a:prstGeom prst="rect">
                <a:avLst/>
              </a:prstGeom>
              <a:noFill/>
            </p:spPr>
            <p:txBody>
              <a:bodyPr wrap="square" rtlCol="0">
                <a:spAutoFit/>
              </a:bodyPr>
              <a:lstStyle/>
              <a:p>
                <a:r>
                  <a:rPr kumimoji="1" lang="ja-JP" altLang="en-US"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動画</a:t>
                </a:r>
                <a:r>
                  <a:rPr kumimoji="1" lang="en-US" altLang="ja-JP"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B</a:t>
                </a:r>
                <a:endParaRPr kumimoji="1" lang="ja-JP" altLang="en-US"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grpSp>
        <p:sp>
          <p:nvSpPr>
            <p:cNvPr id="63" name="1 つの角を切り取った四角形 62"/>
            <p:cNvSpPr/>
            <p:nvPr/>
          </p:nvSpPr>
          <p:spPr>
            <a:xfrm>
              <a:off x="336874" y="5467894"/>
              <a:ext cx="1570195" cy="417151"/>
            </a:xfrm>
            <a:prstGeom prst="snip1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ja-JP" altLang="en-US" sz="2800" dirty="0"/>
                <a:t>タグ</a:t>
              </a:r>
              <a:endParaRPr lang="en-US" altLang="ja-JP" sz="2800" dirty="0" smtClean="0"/>
            </a:p>
          </p:txBody>
        </p:sp>
        <p:sp>
          <p:nvSpPr>
            <p:cNvPr id="64" name="1 つの角を切り取った四角形 63"/>
            <p:cNvSpPr/>
            <p:nvPr/>
          </p:nvSpPr>
          <p:spPr>
            <a:xfrm>
              <a:off x="336874" y="5994692"/>
              <a:ext cx="1570195" cy="417151"/>
            </a:xfrm>
            <a:prstGeom prst="snip1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ja-JP" altLang="en-US" sz="2800" dirty="0" smtClean="0"/>
                <a:t>タグ</a:t>
              </a:r>
              <a:endParaRPr kumimoji="1" lang="ja-JP" altLang="en-US" sz="2800" dirty="0"/>
            </a:p>
          </p:txBody>
        </p:sp>
        <p:sp>
          <p:nvSpPr>
            <p:cNvPr id="65" name="テキスト ボックス 64"/>
            <p:cNvSpPr txBox="1"/>
            <p:nvPr/>
          </p:nvSpPr>
          <p:spPr>
            <a:xfrm>
              <a:off x="921658" y="5143614"/>
              <a:ext cx="553998" cy="390769"/>
            </a:xfrm>
            <a:prstGeom prst="rect">
              <a:avLst/>
            </a:prstGeom>
            <a:noFill/>
          </p:spPr>
          <p:txBody>
            <a:bodyPr vert="eaVert" wrap="square" rtlCol="0">
              <a:spAutoFit/>
            </a:bodyPr>
            <a:lstStyle/>
            <a:p>
              <a:r>
                <a:rPr lang="en-US" altLang="ja-JP" sz="2400" dirty="0"/>
                <a:t>…</a:t>
              </a:r>
              <a:endParaRPr lang="ja-JP" altLang="en-US" sz="2400" dirty="0"/>
            </a:p>
          </p:txBody>
        </p:sp>
      </p:grpSp>
      <p:cxnSp>
        <p:nvCxnSpPr>
          <p:cNvPr id="70" name="直線矢印コネクタ 69"/>
          <p:cNvCxnSpPr>
            <a:endCxn id="64" idx="2"/>
          </p:cNvCxnSpPr>
          <p:nvPr/>
        </p:nvCxnSpPr>
        <p:spPr>
          <a:xfrm>
            <a:off x="4963511" y="2869562"/>
            <a:ext cx="1710067" cy="1272754"/>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71" name="直線矢印コネクタ 70"/>
          <p:cNvCxnSpPr>
            <a:endCxn id="67" idx="2"/>
          </p:cNvCxnSpPr>
          <p:nvPr/>
        </p:nvCxnSpPr>
        <p:spPr>
          <a:xfrm flipV="1">
            <a:off x="4963511" y="2851007"/>
            <a:ext cx="1710067" cy="263212"/>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75" name="直線矢印コネクタ 74"/>
          <p:cNvCxnSpPr/>
          <p:nvPr/>
        </p:nvCxnSpPr>
        <p:spPr>
          <a:xfrm flipV="1">
            <a:off x="4963511" y="3595414"/>
            <a:ext cx="1781439" cy="162192"/>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grpSp>
        <p:nvGrpSpPr>
          <p:cNvPr id="53" name="グループ化 52"/>
          <p:cNvGrpSpPr/>
          <p:nvPr/>
        </p:nvGrpSpPr>
        <p:grpSpPr>
          <a:xfrm>
            <a:off x="4091545" y="4897768"/>
            <a:ext cx="3328103" cy="1714183"/>
            <a:chOff x="3764177" y="4883169"/>
            <a:chExt cx="3328103" cy="1714183"/>
          </a:xfrm>
        </p:grpSpPr>
        <p:sp>
          <p:nvSpPr>
            <p:cNvPr id="3" name="角丸四角形 2"/>
            <p:cNvSpPr/>
            <p:nvPr/>
          </p:nvSpPr>
          <p:spPr>
            <a:xfrm>
              <a:off x="4099415" y="5841268"/>
              <a:ext cx="2992865" cy="64807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ja-JP" altLang="en-US" dirty="0" smtClean="0"/>
                <a:t>グラフ合成手法</a:t>
              </a:r>
              <a:r>
                <a:rPr kumimoji="1" lang="ja-JP" altLang="en-US" dirty="0" smtClean="0"/>
                <a:t>：手法②</a:t>
              </a:r>
              <a:endParaRPr kumimoji="1" lang="ja-JP" altLang="en-US" dirty="0"/>
            </a:p>
          </p:txBody>
        </p:sp>
        <p:sp>
          <p:nvSpPr>
            <p:cNvPr id="51" name="角丸四角形 50"/>
            <p:cNvSpPr/>
            <p:nvPr/>
          </p:nvSpPr>
          <p:spPr>
            <a:xfrm>
              <a:off x="4099414" y="4941168"/>
              <a:ext cx="2992865" cy="648072"/>
            </a:xfrm>
            <a:prstGeom prst="round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kumimoji="1" lang="ja-JP" altLang="en-US" dirty="0" smtClean="0"/>
                <a:t>意外度合成手法：手法①</a:t>
              </a:r>
              <a:endParaRPr kumimoji="1" lang="ja-JP" altLang="en-US" dirty="0"/>
            </a:p>
          </p:txBody>
        </p:sp>
        <p:sp>
          <p:nvSpPr>
            <p:cNvPr id="4" name="左中かっこ 3"/>
            <p:cNvSpPr/>
            <p:nvPr/>
          </p:nvSpPr>
          <p:spPr>
            <a:xfrm>
              <a:off x="3764177" y="4883169"/>
              <a:ext cx="360040" cy="1714183"/>
            </a:xfrm>
            <a:prstGeom prst="leftBrace">
              <a:avLst/>
            </a:prstGeom>
          </p:spPr>
          <p:style>
            <a:lnRef idx="3">
              <a:schemeClr val="accent1"/>
            </a:lnRef>
            <a:fillRef idx="0">
              <a:schemeClr val="accent1"/>
            </a:fillRef>
            <a:effectRef idx="2">
              <a:schemeClr val="accent1"/>
            </a:effectRef>
            <a:fontRef idx="minor">
              <a:schemeClr val="tx1"/>
            </a:fontRef>
          </p:style>
          <p:txBody>
            <a:bodyPr rtlCol="0" anchor="ctr"/>
            <a:lstStyle/>
            <a:p>
              <a:pPr algn="ctr"/>
              <a:endParaRPr kumimoji="1" lang="ja-JP" altLang="en-US"/>
            </a:p>
          </p:txBody>
        </p:sp>
      </p:grpSp>
      <p:cxnSp>
        <p:nvCxnSpPr>
          <p:cNvPr id="9" name="カギ線コネクタ 8"/>
          <p:cNvCxnSpPr>
            <a:stCxn id="33" idx="2"/>
          </p:cNvCxnSpPr>
          <p:nvPr/>
        </p:nvCxnSpPr>
        <p:spPr>
          <a:xfrm rot="16200000" flipH="1">
            <a:off x="2040294" y="3953957"/>
            <a:ext cx="1692778" cy="2759113"/>
          </a:xfrm>
          <a:prstGeom prst="bentConnector2">
            <a:avLst/>
          </a:prstGeom>
          <a:ln>
            <a:tailEnd type="arrow"/>
          </a:ln>
        </p:spPr>
        <p:style>
          <a:lnRef idx="3">
            <a:schemeClr val="dk1"/>
          </a:lnRef>
          <a:fillRef idx="0">
            <a:schemeClr val="dk1"/>
          </a:fillRef>
          <a:effectRef idx="2">
            <a:schemeClr val="dk1"/>
          </a:effectRef>
          <a:fontRef idx="minor">
            <a:schemeClr val="tx1"/>
          </a:fontRef>
        </p:style>
      </p:cxnSp>
      <p:cxnSp>
        <p:nvCxnSpPr>
          <p:cNvPr id="12" name="カギ線コネクタ 11"/>
          <p:cNvCxnSpPr>
            <a:stCxn id="4" idx="1"/>
            <a:endCxn id="46" idx="1"/>
          </p:cNvCxnSpPr>
          <p:nvPr/>
        </p:nvCxnSpPr>
        <p:spPr>
          <a:xfrm rot="10800000">
            <a:off x="3604341" y="3408858"/>
            <a:ext cx="487204" cy="2346003"/>
          </a:xfrm>
          <a:prstGeom prst="bentConnector3">
            <a:avLst>
              <a:gd name="adj1" fmla="val 146921"/>
            </a:avLst>
          </a:prstGeom>
          <a:ln>
            <a:tailEnd type="arrow"/>
          </a:ln>
        </p:spPr>
        <p:style>
          <a:lnRef idx="3">
            <a:schemeClr val="dk1"/>
          </a:lnRef>
          <a:fillRef idx="0">
            <a:schemeClr val="dk1"/>
          </a:fillRef>
          <a:effectRef idx="2">
            <a:schemeClr val="dk1"/>
          </a:effectRef>
          <a:fontRef idx="minor">
            <a:schemeClr val="tx1"/>
          </a:fontRef>
        </p:style>
      </p:cxnSp>
    </p:spTree>
    <p:extLst>
      <p:ext uri="{BB962C8B-B14F-4D97-AF65-F5344CB8AC3E}">
        <p14:creationId xmlns:p14="http://schemas.microsoft.com/office/powerpoint/2010/main" val="21899670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正方形/長方形 65"/>
          <p:cNvSpPr/>
          <p:nvPr/>
        </p:nvSpPr>
        <p:spPr>
          <a:xfrm>
            <a:off x="2711270" y="620689"/>
            <a:ext cx="2292778" cy="6215806"/>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2" name="タイトル 1"/>
          <p:cNvSpPr>
            <a:spLocks noGrp="1"/>
          </p:cNvSpPr>
          <p:nvPr>
            <p:ph type="title"/>
          </p:nvPr>
        </p:nvSpPr>
        <p:spPr>
          <a:xfrm>
            <a:off x="359990" y="116632"/>
            <a:ext cx="7467600" cy="504056"/>
          </a:xfrm>
        </p:spPr>
        <p:txBody>
          <a:bodyPr>
            <a:normAutofit fontScale="90000"/>
          </a:bodyPr>
          <a:lstStyle/>
          <a:p>
            <a:r>
              <a:rPr kumimoji="1" lang="ja-JP" altLang="en-US" dirty="0" smtClean="0"/>
              <a:t>手法</a:t>
            </a:r>
            <a:r>
              <a:rPr lang="ja-JP" altLang="en-US" dirty="0" smtClean="0"/>
              <a:t>①：意外度</a:t>
            </a:r>
            <a:r>
              <a:rPr lang="ja-JP" altLang="en-US" dirty="0"/>
              <a:t>の</a:t>
            </a:r>
            <a:r>
              <a:rPr lang="ja-JP" altLang="en-US" dirty="0" smtClean="0"/>
              <a:t>合成</a:t>
            </a:r>
            <a:endParaRPr kumimoji="1" lang="ja-JP" altLang="en-US" dirty="0"/>
          </a:p>
        </p:txBody>
      </p:sp>
      <p:grpSp>
        <p:nvGrpSpPr>
          <p:cNvPr id="5" name="グループ化 4"/>
          <p:cNvGrpSpPr/>
          <p:nvPr/>
        </p:nvGrpSpPr>
        <p:grpSpPr>
          <a:xfrm>
            <a:off x="265497" y="2232144"/>
            <a:ext cx="1728192" cy="2565008"/>
            <a:chOff x="251520" y="4005064"/>
            <a:chExt cx="1728192" cy="2565008"/>
          </a:xfrm>
        </p:grpSpPr>
        <p:grpSp>
          <p:nvGrpSpPr>
            <p:cNvPr id="6" name="グループ化 5"/>
            <p:cNvGrpSpPr/>
            <p:nvPr/>
          </p:nvGrpSpPr>
          <p:grpSpPr>
            <a:xfrm>
              <a:off x="251520" y="4005064"/>
              <a:ext cx="1728192" cy="2565008"/>
              <a:chOff x="971600" y="3816320"/>
              <a:chExt cx="1728192" cy="2565008"/>
            </a:xfrm>
          </p:grpSpPr>
          <p:sp>
            <p:nvSpPr>
              <p:cNvPr id="10" name="正方形/長方形 9"/>
              <p:cNvSpPr/>
              <p:nvPr/>
            </p:nvSpPr>
            <p:spPr>
              <a:xfrm>
                <a:off x="971600" y="3816320"/>
                <a:ext cx="1728192" cy="2565008"/>
              </a:xfrm>
              <a:prstGeom prst="rect">
                <a:avLst/>
              </a:prstGeom>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kumimoji="1" lang="ja-JP" altLang="en-US"/>
              </a:p>
            </p:txBody>
          </p:sp>
          <p:sp>
            <p:nvSpPr>
              <p:cNvPr id="11" name="1 つの角を切り取った四角形 10"/>
              <p:cNvSpPr/>
              <p:nvPr/>
            </p:nvSpPr>
            <p:spPr>
              <a:xfrm>
                <a:off x="1056954" y="4551290"/>
                <a:ext cx="1570195" cy="343849"/>
              </a:xfrm>
              <a:prstGeom prst="snip1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ja-JP" altLang="en-US" dirty="0"/>
                  <a:t>小保方晴子</a:t>
                </a:r>
                <a:endParaRPr kumimoji="1" lang="ja-JP" altLang="en-US" dirty="0"/>
              </a:p>
            </p:txBody>
          </p:sp>
          <p:sp>
            <p:nvSpPr>
              <p:cNvPr id="12" name="テキスト ボックス 11"/>
              <p:cNvSpPr txBox="1"/>
              <p:nvPr/>
            </p:nvSpPr>
            <p:spPr>
              <a:xfrm>
                <a:off x="1388648" y="4005064"/>
                <a:ext cx="923394" cy="400110"/>
              </a:xfrm>
              <a:prstGeom prst="rect">
                <a:avLst/>
              </a:prstGeom>
              <a:noFill/>
            </p:spPr>
            <p:txBody>
              <a:bodyPr wrap="square" rtlCol="0">
                <a:spAutoFit/>
              </a:bodyPr>
              <a:lstStyle/>
              <a:p>
                <a:r>
                  <a:rPr kumimoji="1" lang="ja-JP" altLang="en-US"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動画</a:t>
                </a:r>
                <a:r>
                  <a:rPr kumimoji="1" lang="en-US" altLang="ja-JP"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a:t>
                </a:r>
                <a:endParaRPr kumimoji="1" lang="ja-JP" altLang="en-US"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grpSp>
        <p:sp>
          <p:nvSpPr>
            <p:cNvPr id="7" name="1 つの角を切り取った四角形 6"/>
            <p:cNvSpPr/>
            <p:nvPr/>
          </p:nvSpPr>
          <p:spPr>
            <a:xfrm>
              <a:off x="336874" y="5504545"/>
              <a:ext cx="1570195" cy="343849"/>
            </a:xfrm>
            <a:prstGeom prst="snip1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ja-JP" altLang="en-US" sz="1600" dirty="0"/>
                <a:t>野々村竜太郎</a:t>
              </a:r>
              <a:endParaRPr kumimoji="1" lang="ja-JP" altLang="en-US" sz="1600" dirty="0"/>
            </a:p>
          </p:txBody>
        </p:sp>
        <p:sp>
          <p:nvSpPr>
            <p:cNvPr id="8" name="1 つの角を切り取った四角形 7"/>
            <p:cNvSpPr/>
            <p:nvPr/>
          </p:nvSpPr>
          <p:spPr>
            <a:xfrm>
              <a:off x="336874" y="5948213"/>
              <a:ext cx="1570195" cy="343849"/>
            </a:xfrm>
            <a:prstGeom prst="snip1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ja-JP" altLang="en-US" dirty="0"/>
                <a:t>佐村河内守</a:t>
              </a:r>
              <a:endParaRPr kumimoji="1" lang="ja-JP" altLang="en-US" dirty="0"/>
            </a:p>
          </p:txBody>
        </p:sp>
        <p:sp>
          <p:nvSpPr>
            <p:cNvPr id="9" name="テキスト ボックス 8"/>
            <p:cNvSpPr txBox="1"/>
            <p:nvPr/>
          </p:nvSpPr>
          <p:spPr>
            <a:xfrm>
              <a:off x="921658" y="5143614"/>
              <a:ext cx="553998" cy="390769"/>
            </a:xfrm>
            <a:prstGeom prst="rect">
              <a:avLst/>
            </a:prstGeom>
            <a:noFill/>
          </p:spPr>
          <p:txBody>
            <a:bodyPr vert="eaVert" wrap="square" rtlCol="0">
              <a:spAutoFit/>
            </a:bodyPr>
            <a:lstStyle/>
            <a:p>
              <a:r>
                <a:rPr lang="en-US" altLang="ja-JP" sz="2400" dirty="0"/>
                <a:t>…</a:t>
              </a:r>
              <a:endParaRPr lang="ja-JP" altLang="en-US" sz="2400" dirty="0"/>
            </a:p>
          </p:txBody>
        </p:sp>
      </p:grpSp>
      <p:grpSp>
        <p:nvGrpSpPr>
          <p:cNvPr id="13" name="グループ化 12"/>
          <p:cNvGrpSpPr/>
          <p:nvPr/>
        </p:nvGrpSpPr>
        <p:grpSpPr>
          <a:xfrm>
            <a:off x="3066423" y="4746227"/>
            <a:ext cx="1649593" cy="1967043"/>
            <a:chOff x="2677868" y="1375613"/>
            <a:chExt cx="2168647" cy="2545801"/>
          </a:xfrm>
        </p:grpSpPr>
        <p:sp>
          <p:nvSpPr>
            <p:cNvPr id="14" name="正方形/長方形 13"/>
            <p:cNvSpPr/>
            <p:nvPr/>
          </p:nvSpPr>
          <p:spPr>
            <a:xfrm>
              <a:off x="2678885" y="1972102"/>
              <a:ext cx="2160639" cy="194608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cxnSp>
          <p:nvCxnSpPr>
            <p:cNvPr id="15" name="直線コネクタ 14"/>
            <p:cNvCxnSpPr/>
            <p:nvPr/>
          </p:nvCxnSpPr>
          <p:spPr>
            <a:xfrm>
              <a:off x="2682685" y="2800541"/>
              <a:ext cx="2156839" cy="0"/>
            </a:xfrm>
            <a:prstGeom prst="line">
              <a:avLst/>
            </a:prstGeom>
          </p:spPr>
          <p:style>
            <a:lnRef idx="1">
              <a:schemeClr val="dk1"/>
            </a:lnRef>
            <a:fillRef idx="0">
              <a:schemeClr val="dk1"/>
            </a:fillRef>
            <a:effectRef idx="0">
              <a:schemeClr val="dk1"/>
            </a:effectRef>
            <a:fontRef idx="minor">
              <a:schemeClr val="tx1"/>
            </a:fontRef>
          </p:style>
        </p:cxnSp>
        <p:cxnSp>
          <p:nvCxnSpPr>
            <p:cNvPr id="16" name="直線コネクタ 15"/>
            <p:cNvCxnSpPr/>
            <p:nvPr/>
          </p:nvCxnSpPr>
          <p:spPr>
            <a:xfrm>
              <a:off x="2682685" y="2414107"/>
              <a:ext cx="2156839" cy="0"/>
            </a:xfrm>
            <a:prstGeom prst="line">
              <a:avLst/>
            </a:prstGeom>
          </p:spPr>
          <p:style>
            <a:lnRef idx="1">
              <a:schemeClr val="dk1"/>
            </a:lnRef>
            <a:fillRef idx="0">
              <a:schemeClr val="dk1"/>
            </a:fillRef>
            <a:effectRef idx="0">
              <a:schemeClr val="dk1"/>
            </a:effectRef>
            <a:fontRef idx="minor">
              <a:schemeClr val="tx1"/>
            </a:fontRef>
          </p:style>
        </p:cxnSp>
        <p:cxnSp>
          <p:nvCxnSpPr>
            <p:cNvPr id="17" name="直線コネクタ 16"/>
            <p:cNvCxnSpPr/>
            <p:nvPr/>
          </p:nvCxnSpPr>
          <p:spPr>
            <a:xfrm>
              <a:off x="2689676" y="3186975"/>
              <a:ext cx="2156839" cy="0"/>
            </a:xfrm>
            <a:prstGeom prst="line">
              <a:avLst/>
            </a:prstGeom>
          </p:spPr>
          <p:style>
            <a:lnRef idx="1">
              <a:schemeClr val="dk1"/>
            </a:lnRef>
            <a:fillRef idx="0">
              <a:schemeClr val="dk1"/>
            </a:fillRef>
            <a:effectRef idx="0">
              <a:schemeClr val="dk1"/>
            </a:effectRef>
            <a:fontRef idx="minor">
              <a:schemeClr val="tx1"/>
            </a:fontRef>
          </p:style>
        </p:cxnSp>
        <p:cxnSp>
          <p:nvCxnSpPr>
            <p:cNvPr id="18" name="直線コネクタ 17"/>
            <p:cNvCxnSpPr/>
            <p:nvPr/>
          </p:nvCxnSpPr>
          <p:spPr>
            <a:xfrm>
              <a:off x="2681723" y="3573409"/>
              <a:ext cx="2156839" cy="0"/>
            </a:xfrm>
            <a:prstGeom prst="line">
              <a:avLst/>
            </a:prstGeom>
          </p:spPr>
          <p:style>
            <a:lnRef idx="1">
              <a:schemeClr val="dk1"/>
            </a:lnRef>
            <a:fillRef idx="0">
              <a:schemeClr val="dk1"/>
            </a:fillRef>
            <a:effectRef idx="0">
              <a:schemeClr val="dk1"/>
            </a:effectRef>
            <a:fontRef idx="minor">
              <a:schemeClr val="tx1"/>
            </a:fontRef>
          </p:style>
        </p:cxnSp>
        <p:sp>
          <p:nvSpPr>
            <p:cNvPr id="19" name="正方形/長方形 18"/>
            <p:cNvSpPr/>
            <p:nvPr/>
          </p:nvSpPr>
          <p:spPr>
            <a:xfrm>
              <a:off x="2677868" y="1375613"/>
              <a:ext cx="2160639" cy="639127"/>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600" b="1" dirty="0" smtClean="0">
                  <a:ln w="18415" cmpd="sng">
                    <a:noFill/>
                    <a:prstDash val="solid"/>
                  </a:ln>
                  <a:solidFill>
                    <a:schemeClr val="tx1"/>
                  </a:solidFill>
                </a:rPr>
                <a:t>佐村河内守の</a:t>
              </a:r>
              <a:endParaRPr kumimoji="1" lang="en-US" altLang="ja-JP" sz="1600" b="1" dirty="0" smtClean="0">
                <a:ln w="18415" cmpd="sng">
                  <a:noFill/>
                  <a:prstDash val="solid"/>
                </a:ln>
                <a:solidFill>
                  <a:schemeClr val="tx1"/>
                </a:solidFill>
              </a:endParaRPr>
            </a:p>
            <a:p>
              <a:pPr algn="ctr"/>
              <a:r>
                <a:rPr kumimoji="1" lang="ja-JP" altLang="en-US" sz="1600" b="1" dirty="0" smtClean="0">
                  <a:ln w="18415" cmpd="sng">
                    <a:noFill/>
                    <a:prstDash val="solid"/>
                  </a:ln>
                  <a:solidFill>
                    <a:schemeClr val="tx1"/>
                  </a:solidFill>
                </a:rPr>
                <a:t>関連語</a:t>
              </a:r>
              <a:endParaRPr kumimoji="1" lang="ja-JP" altLang="en-US" sz="1600" b="1" dirty="0">
                <a:ln w="18415" cmpd="sng">
                  <a:noFill/>
                  <a:prstDash val="solid"/>
                </a:ln>
                <a:solidFill>
                  <a:schemeClr val="tx1"/>
                </a:solidFill>
              </a:endParaRPr>
            </a:p>
          </p:txBody>
        </p:sp>
        <p:sp>
          <p:nvSpPr>
            <p:cNvPr id="20" name="テキスト ボックス 19"/>
            <p:cNvSpPr txBox="1"/>
            <p:nvPr/>
          </p:nvSpPr>
          <p:spPr>
            <a:xfrm>
              <a:off x="2689676" y="2065361"/>
              <a:ext cx="2139096" cy="478000"/>
            </a:xfrm>
            <a:prstGeom prst="rect">
              <a:avLst/>
            </a:prstGeom>
            <a:noFill/>
          </p:spPr>
          <p:txBody>
            <a:bodyPr wrap="square" rtlCol="0">
              <a:spAutoFit/>
            </a:bodyPr>
            <a:lstStyle/>
            <a:p>
              <a:r>
                <a:rPr lang="ja-JP" altLang="en-US" dirty="0"/>
                <a:t>関連語</a:t>
              </a:r>
              <a:r>
                <a:rPr lang="en-US" altLang="ja-JP" dirty="0"/>
                <a:t>1</a:t>
              </a:r>
              <a:r>
                <a:rPr lang="ja-JP" altLang="en-US" dirty="0"/>
                <a:t>：○点</a:t>
              </a:r>
            </a:p>
          </p:txBody>
        </p:sp>
        <p:sp>
          <p:nvSpPr>
            <p:cNvPr id="21" name="テキスト ボックス 20"/>
            <p:cNvSpPr txBox="1"/>
            <p:nvPr/>
          </p:nvSpPr>
          <p:spPr>
            <a:xfrm>
              <a:off x="2689675" y="2397208"/>
              <a:ext cx="2139096" cy="478000"/>
            </a:xfrm>
            <a:prstGeom prst="rect">
              <a:avLst/>
            </a:prstGeom>
            <a:noFill/>
          </p:spPr>
          <p:txBody>
            <a:bodyPr wrap="square" rtlCol="0">
              <a:spAutoFit/>
            </a:bodyPr>
            <a:lstStyle/>
            <a:p>
              <a:r>
                <a:rPr lang="ja-JP" altLang="en-US" dirty="0" smtClean="0"/>
                <a:t>関連語</a:t>
              </a:r>
              <a:r>
                <a:rPr lang="en-US" altLang="ja-JP" dirty="0" smtClean="0"/>
                <a:t>2</a:t>
              </a:r>
              <a:r>
                <a:rPr lang="ja-JP" altLang="en-US" dirty="0" smtClean="0"/>
                <a:t>：</a:t>
              </a:r>
              <a:r>
                <a:rPr lang="ja-JP" altLang="en-US" dirty="0"/>
                <a:t>○点</a:t>
              </a:r>
            </a:p>
          </p:txBody>
        </p:sp>
        <p:sp>
          <p:nvSpPr>
            <p:cNvPr id="22" name="テキスト ボックス 21"/>
            <p:cNvSpPr txBox="1"/>
            <p:nvPr/>
          </p:nvSpPr>
          <p:spPr>
            <a:xfrm>
              <a:off x="2689676" y="2797688"/>
              <a:ext cx="2139095" cy="478000"/>
            </a:xfrm>
            <a:prstGeom prst="rect">
              <a:avLst/>
            </a:prstGeom>
            <a:noFill/>
          </p:spPr>
          <p:txBody>
            <a:bodyPr wrap="square" rtlCol="0">
              <a:spAutoFit/>
            </a:bodyPr>
            <a:lstStyle/>
            <a:p>
              <a:r>
                <a:rPr lang="ja-JP" altLang="en-US" dirty="0" smtClean="0"/>
                <a:t>関連語</a:t>
              </a:r>
              <a:r>
                <a:rPr lang="en-US" altLang="ja-JP" dirty="0" smtClean="0"/>
                <a:t>3</a:t>
              </a:r>
              <a:r>
                <a:rPr lang="ja-JP" altLang="en-US" dirty="0" smtClean="0"/>
                <a:t>：</a:t>
              </a:r>
              <a:r>
                <a:rPr lang="ja-JP" altLang="en-US" dirty="0"/>
                <a:t>○点</a:t>
              </a:r>
            </a:p>
          </p:txBody>
        </p:sp>
        <p:sp>
          <p:nvSpPr>
            <p:cNvPr id="23" name="テキスト ボックス 22"/>
            <p:cNvSpPr txBox="1"/>
            <p:nvPr/>
          </p:nvSpPr>
          <p:spPr>
            <a:xfrm>
              <a:off x="3559846" y="3234458"/>
              <a:ext cx="461665" cy="338740"/>
            </a:xfrm>
            <a:prstGeom prst="rect">
              <a:avLst/>
            </a:prstGeom>
            <a:noFill/>
          </p:spPr>
          <p:txBody>
            <a:bodyPr vert="eaVert" wrap="square" rtlCol="0">
              <a:spAutoFit/>
            </a:bodyPr>
            <a:lstStyle/>
            <a:p>
              <a:r>
                <a:rPr lang="en-US" altLang="ja-JP" dirty="0"/>
                <a:t>…</a:t>
              </a:r>
              <a:endParaRPr lang="ja-JP" altLang="en-US" dirty="0"/>
            </a:p>
          </p:txBody>
        </p:sp>
        <p:sp>
          <p:nvSpPr>
            <p:cNvPr id="24" name="テキスト ボックス 23"/>
            <p:cNvSpPr txBox="1"/>
            <p:nvPr/>
          </p:nvSpPr>
          <p:spPr>
            <a:xfrm>
              <a:off x="3566837" y="3582674"/>
              <a:ext cx="461665" cy="338740"/>
            </a:xfrm>
            <a:prstGeom prst="rect">
              <a:avLst/>
            </a:prstGeom>
            <a:noFill/>
          </p:spPr>
          <p:txBody>
            <a:bodyPr vert="eaVert" wrap="square" rtlCol="0">
              <a:spAutoFit/>
            </a:bodyPr>
            <a:lstStyle/>
            <a:p>
              <a:r>
                <a:rPr lang="en-US" altLang="ja-JP" dirty="0"/>
                <a:t>…</a:t>
              </a:r>
              <a:endParaRPr lang="ja-JP" altLang="en-US" dirty="0"/>
            </a:p>
          </p:txBody>
        </p:sp>
      </p:grpSp>
      <p:grpSp>
        <p:nvGrpSpPr>
          <p:cNvPr id="25" name="グループ化 24"/>
          <p:cNvGrpSpPr/>
          <p:nvPr/>
        </p:nvGrpSpPr>
        <p:grpSpPr>
          <a:xfrm>
            <a:off x="3066423" y="2708920"/>
            <a:ext cx="1649592" cy="1944216"/>
            <a:chOff x="2677869" y="1405155"/>
            <a:chExt cx="2168646" cy="2516259"/>
          </a:xfrm>
        </p:grpSpPr>
        <p:sp>
          <p:nvSpPr>
            <p:cNvPr id="26" name="正方形/長方形 25"/>
            <p:cNvSpPr/>
            <p:nvPr/>
          </p:nvSpPr>
          <p:spPr>
            <a:xfrm>
              <a:off x="2678885" y="1972102"/>
              <a:ext cx="2160639" cy="194608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cxnSp>
          <p:nvCxnSpPr>
            <p:cNvPr id="27" name="直線コネクタ 26"/>
            <p:cNvCxnSpPr/>
            <p:nvPr/>
          </p:nvCxnSpPr>
          <p:spPr>
            <a:xfrm>
              <a:off x="2682685" y="2800541"/>
              <a:ext cx="2156839" cy="0"/>
            </a:xfrm>
            <a:prstGeom prst="line">
              <a:avLst/>
            </a:prstGeom>
          </p:spPr>
          <p:style>
            <a:lnRef idx="1">
              <a:schemeClr val="dk1"/>
            </a:lnRef>
            <a:fillRef idx="0">
              <a:schemeClr val="dk1"/>
            </a:fillRef>
            <a:effectRef idx="0">
              <a:schemeClr val="dk1"/>
            </a:effectRef>
            <a:fontRef idx="minor">
              <a:schemeClr val="tx1"/>
            </a:fontRef>
          </p:style>
        </p:cxnSp>
        <p:cxnSp>
          <p:nvCxnSpPr>
            <p:cNvPr id="28" name="直線コネクタ 27"/>
            <p:cNvCxnSpPr/>
            <p:nvPr/>
          </p:nvCxnSpPr>
          <p:spPr>
            <a:xfrm>
              <a:off x="2682685" y="2414107"/>
              <a:ext cx="2156839" cy="0"/>
            </a:xfrm>
            <a:prstGeom prst="line">
              <a:avLst/>
            </a:prstGeom>
          </p:spPr>
          <p:style>
            <a:lnRef idx="1">
              <a:schemeClr val="dk1"/>
            </a:lnRef>
            <a:fillRef idx="0">
              <a:schemeClr val="dk1"/>
            </a:fillRef>
            <a:effectRef idx="0">
              <a:schemeClr val="dk1"/>
            </a:effectRef>
            <a:fontRef idx="minor">
              <a:schemeClr val="tx1"/>
            </a:fontRef>
          </p:style>
        </p:cxnSp>
        <p:cxnSp>
          <p:nvCxnSpPr>
            <p:cNvPr id="29" name="直線コネクタ 28"/>
            <p:cNvCxnSpPr/>
            <p:nvPr/>
          </p:nvCxnSpPr>
          <p:spPr>
            <a:xfrm>
              <a:off x="2689676" y="3186975"/>
              <a:ext cx="2156839" cy="0"/>
            </a:xfrm>
            <a:prstGeom prst="line">
              <a:avLst/>
            </a:prstGeom>
          </p:spPr>
          <p:style>
            <a:lnRef idx="1">
              <a:schemeClr val="dk1"/>
            </a:lnRef>
            <a:fillRef idx="0">
              <a:schemeClr val="dk1"/>
            </a:fillRef>
            <a:effectRef idx="0">
              <a:schemeClr val="dk1"/>
            </a:effectRef>
            <a:fontRef idx="minor">
              <a:schemeClr val="tx1"/>
            </a:fontRef>
          </p:style>
        </p:cxnSp>
        <p:cxnSp>
          <p:nvCxnSpPr>
            <p:cNvPr id="30" name="直線コネクタ 29"/>
            <p:cNvCxnSpPr/>
            <p:nvPr/>
          </p:nvCxnSpPr>
          <p:spPr>
            <a:xfrm>
              <a:off x="2681723" y="3573409"/>
              <a:ext cx="2156839" cy="0"/>
            </a:xfrm>
            <a:prstGeom prst="line">
              <a:avLst/>
            </a:prstGeom>
          </p:spPr>
          <p:style>
            <a:lnRef idx="1">
              <a:schemeClr val="dk1"/>
            </a:lnRef>
            <a:fillRef idx="0">
              <a:schemeClr val="dk1"/>
            </a:fillRef>
            <a:effectRef idx="0">
              <a:schemeClr val="dk1"/>
            </a:effectRef>
            <a:fontRef idx="minor">
              <a:schemeClr val="tx1"/>
            </a:fontRef>
          </p:style>
        </p:cxnSp>
        <p:sp>
          <p:nvSpPr>
            <p:cNvPr id="31" name="正方形/長方形 30"/>
            <p:cNvSpPr/>
            <p:nvPr/>
          </p:nvSpPr>
          <p:spPr>
            <a:xfrm>
              <a:off x="2677869" y="1405155"/>
              <a:ext cx="2160638" cy="609585"/>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400" b="1" dirty="0" smtClean="0">
                  <a:ln w="18415" cmpd="sng">
                    <a:noFill/>
                    <a:prstDash val="solid"/>
                  </a:ln>
                  <a:solidFill>
                    <a:schemeClr val="tx1"/>
                  </a:solidFill>
                </a:rPr>
                <a:t>野々村竜太郎の</a:t>
              </a:r>
              <a:endParaRPr kumimoji="1" lang="en-US" altLang="ja-JP" sz="1400" b="1" dirty="0" smtClean="0">
                <a:ln w="18415" cmpd="sng">
                  <a:noFill/>
                  <a:prstDash val="solid"/>
                </a:ln>
                <a:solidFill>
                  <a:schemeClr val="tx1"/>
                </a:solidFill>
              </a:endParaRPr>
            </a:p>
            <a:p>
              <a:pPr algn="ctr"/>
              <a:r>
                <a:rPr kumimoji="1" lang="ja-JP" altLang="en-US" sz="1400" b="1" dirty="0" smtClean="0">
                  <a:ln w="18415" cmpd="sng">
                    <a:noFill/>
                    <a:prstDash val="solid"/>
                  </a:ln>
                  <a:solidFill>
                    <a:schemeClr val="tx1"/>
                  </a:solidFill>
                </a:rPr>
                <a:t>関連語</a:t>
              </a:r>
              <a:endParaRPr kumimoji="1" lang="ja-JP" altLang="en-US" sz="1400" b="1" dirty="0">
                <a:ln w="18415" cmpd="sng">
                  <a:noFill/>
                  <a:prstDash val="solid"/>
                </a:ln>
                <a:solidFill>
                  <a:schemeClr val="tx1"/>
                </a:solidFill>
              </a:endParaRPr>
            </a:p>
          </p:txBody>
        </p:sp>
        <p:sp>
          <p:nvSpPr>
            <p:cNvPr id="32" name="テキスト ボックス 31"/>
            <p:cNvSpPr txBox="1"/>
            <p:nvPr/>
          </p:nvSpPr>
          <p:spPr>
            <a:xfrm>
              <a:off x="2689676" y="2065361"/>
              <a:ext cx="2139096" cy="478000"/>
            </a:xfrm>
            <a:prstGeom prst="rect">
              <a:avLst/>
            </a:prstGeom>
            <a:noFill/>
          </p:spPr>
          <p:txBody>
            <a:bodyPr wrap="square" rtlCol="0">
              <a:spAutoFit/>
            </a:bodyPr>
            <a:lstStyle/>
            <a:p>
              <a:r>
                <a:rPr lang="ja-JP" altLang="en-US" dirty="0"/>
                <a:t>関連語</a:t>
              </a:r>
              <a:r>
                <a:rPr lang="en-US" altLang="ja-JP" dirty="0"/>
                <a:t>1</a:t>
              </a:r>
              <a:r>
                <a:rPr lang="ja-JP" altLang="en-US" dirty="0"/>
                <a:t>：○点</a:t>
              </a:r>
            </a:p>
          </p:txBody>
        </p:sp>
        <p:sp>
          <p:nvSpPr>
            <p:cNvPr id="33" name="テキスト ボックス 32"/>
            <p:cNvSpPr txBox="1"/>
            <p:nvPr/>
          </p:nvSpPr>
          <p:spPr>
            <a:xfrm>
              <a:off x="2689675" y="2451003"/>
              <a:ext cx="2139096" cy="478000"/>
            </a:xfrm>
            <a:prstGeom prst="rect">
              <a:avLst/>
            </a:prstGeom>
            <a:noFill/>
          </p:spPr>
          <p:txBody>
            <a:bodyPr wrap="square" rtlCol="0">
              <a:spAutoFit/>
            </a:bodyPr>
            <a:lstStyle/>
            <a:p>
              <a:r>
                <a:rPr lang="ja-JP" altLang="en-US" dirty="0" smtClean="0"/>
                <a:t>関連語</a:t>
              </a:r>
              <a:r>
                <a:rPr lang="en-US" altLang="ja-JP" dirty="0" smtClean="0"/>
                <a:t>2</a:t>
              </a:r>
              <a:r>
                <a:rPr lang="ja-JP" altLang="en-US" dirty="0" smtClean="0"/>
                <a:t>：</a:t>
              </a:r>
              <a:r>
                <a:rPr lang="ja-JP" altLang="en-US" dirty="0"/>
                <a:t>○点</a:t>
              </a:r>
            </a:p>
          </p:txBody>
        </p:sp>
        <p:sp>
          <p:nvSpPr>
            <p:cNvPr id="34" name="テキスト ボックス 33"/>
            <p:cNvSpPr txBox="1"/>
            <p:nvPr/>
          </p:nvSpPr>
          <p:spPr>
            <a:xfrm>
              <a:off x="2689676" y="2797688"/>
              <a:ext cx="2139095" cy="478000"/>
            </a:xfrm>
            <a:prstGeom prst="rect">
              <a:avLst/>
            </a:prstGeom>
            <a:noFill/>
          </p:spPr>
          <p:txBody>
            <a:bodyPr wrap="square" rtlCol="0">
              <a:spAutoFit/>
            </a:bodyPr>
            <a:lstStyle/>
            <a:p>
              <a:r>
                <a:rPr lang="ja-JP" altLang="en-US" dirty="0" smtClean="0"/>
                <a:t>関連語</a:t>
              </a:r>
              <a:r>
                <a:rPr lang="en-US" altLang="ja-JP" dirty="0" smtClean="0"/>
                <a:t>3</a:t>
              </a:r>
              <a:r>
                <a:rPr lang="ja-JP" altLang="en-US" dirty="0" smtClean="0"/>
                <a:t>：</a:t>
              </a:r>
              <a:r>
                <a:rPr lang="ja-JP" altLang="en-US" dirty="0"/>
                <a:t>○点</a:t>
              </a:r>
            </a:p>
          </p:txBody>
        </p:sp>
        <p:sp>
          <p:nvSpPr>
            <p:cNvPr id="35" name="テキスト ボックス 34"/>
            <p:cNvSpPr txBox="1"/>
            <p:nvPr/>
          </p:nvSpPr>
          <p:spPr>
            <a:xfrm>
              <a:off x="3559846" y="3234458"/>
              <a:ext cx="461665" cy="338740"/>
            </a:xfrm>
            <a:prstGeom prst="rect">
              <a:avLst/>
            </a:prstGeom>
            <a:noFill/>
          </p:spPr>
          <p:txBody>
            <a:bodyPr vert="eaVert" wrap="square" rtlCol="0">
              <a:spAutoFit/>
            </a:bodyPr>
            <a:lstStyle/>
            <a:p>
              <a:r>
                <a:rPr lang="en-US" altLang="ja-JP" dirty="0"/>
                <a:t>…</a:t>
              </a:r>
              <a:endParaRPr lang="ja-JP" altLang="en-US" dirty="0"/>
            </a:p>
          </p:txBody>
        </p:sp>
        <p:sp>
          <p:nvSpPr>
            <p:cNvPr id="36" name="テキスト ボックス 35"/>
            <p:cNvSpPr txBox="1"/>
            <p:nvPr/>
          </p:nvSpPr>
          <p:spPr>
            <a:xfrm>
              <a:off x="3566837" y="3582674"/>
              <a:ext cx="461665" cy="338740"/>
            </a:xfrm>
            <a:prstGeom prst="rect">
              <a:avLst/>
            </a:prstGeom>
            <a:noFill/>
          </p:spPr>
          <p:txBody>
            <a:bodyPr vert="eaVert" wrap="square" rtlCol="0">
              <a:spAutoFit/>
            </a:bodyPr>
            <a:lstStyle/>
            <a:p>
              <a:r>
                <a:rPr lang="en-US" altLang="ja-JP" dirty="0"/>
                <a:t>…</a:t>
              </a:r>
              <a:endParaRPr lang="ja-JP" altLang="en-US" dirty="0"/>
            </a:p>
          </p:txBody>
        </p:sp>
      </p:grpSp>
      <p:grpSp>
        <p:nvGrpSpPr>
          <p:cNvPr id="37" name="グループ化 36"/>
          <p:cNvGrpSpPr/>
          <p:nvPr/>
        </p:nvGrpSpPr>
        <p:grpSpPr>
          <a:xfrm>
            <a:off x="3066423" y="692696"/>
            <a:ext cx="1649593" cy="1916116"/>
            <a:chOff x="2677868" y="1441524"/>
            <a:chExt cx="2168647" cy="2479890"/>
          </a:xfrm>
        </p:grpSpPr>
        <p:sp>
          <p:nvSpPr>
            <p:cNvPr id="38" name="正方形/長方形 37"/>
            <p:cNvSpPr/>
            <p:nvPr/>
          </p:nvSpPr>
          <p:spPr>
            <a:xfrm>
              <a:off x="2678885" y="1972102"/>
              <a:ext cx="2160639" cy="194608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cxnSp>
          <p:nvCxnSpPr>
            <p:cNvPr id="39" name="直線コネクタ 38"/>
            <p:cNvCxnSpPr/>
            <p:nvPr/>
          </p:nvCxnSpPr>
          <p:spPr>
            <a:xfrm>
              <a:off x="2682685" y="2800541"/>
              <a:ext cx="2156839" cy="0"/>
            </a:xfrm>
            <a:prstGeom prst="line">
              <a:avLst/>
            </a:prstGeom>
          </p:spPr>
          <p:style>
            <a:lnRef idx="1">
              <a:schemeClr val="dk1"/>
            </a:lnRef>
            <a:fillRef idx="0">
              <a:schemeClr val="dk1"/>
            </a:fillRef>
            <a:effectRef idx="0">
              <a:schemeClr val="dk1"/>
            </a:effectRef>
            <a:fontRef idx="minor">
              <a:schemeClr val="tx1"/>
            </a:fontRef>
          </p:style>
        </p:cxnSp>
        <p:cxnSp>
          <p:nvCxnSpPr>
            <p:cNvPr id="40" name="直線コネクタ 39"/>
            <p:cNvCxnSpPr/>
            <p:nvPr/>
          </p:nvCxnSpPr>
          <p:spPr>
            <a:xfrm>
              <a:off x="2682685" y="2414107"/>
              <a:ext cx="2156839" cy="0"/>
            </a:xfrm>
            <a:prstGeom prst="line">
              <a:avLst/>
            </a:prstGeom>
          </p:spPr>
          <p:style>
            <a:lnRef idx="1">
              <a:schemeClr val="dk1"/>
            </a:lnRef>
            <a:fillRef idx="0">
              <a:schemeClr val="dk1"/>
            </a:fillRef>
            <a:effectRef idx="0">
              <a:schemeClr val="dk1"/>
            </a:effectRef>
            <a:fontRef idx="minor">
              <a:schemeClr val="tx1"/>
            </a:fontRef>
          </p:style>
        </p:cxnSp>
        <p:cxnSp>
          <p:nvCxnSpPr>
            <p:cNvPr id="41" name="直線コネクタ 40"/>
            <p:cNvCxnSpPr/>
            <p:nvPr/>
          </p:nvCxnSpPr>
          <p:spPr>
            <a:xfrm>
              <a:off x="2689676" y="3186975"/>
              <a:ext cx="2156839" cy="0"/>
            </a:xfrm>
            <a:prstGeom prst="line">
              <a:avLst/>
            </a:prstGeom>
          </p:spPr>
          <p:style>
            <a:lnRef idx="1">
              <a:schemeClr val="dk1"/>
            </a:lnRef>
            <a:fillRef idx="0">
              <a:schemeClr val="dk1"/>
            </a:fillRef>
            <a:effectRef idx="0">
              <a:schemeClr val="dk1"/>
            </a:effectRef>
            <a:fontRef idx="minor">
              <a:schemeClr val="tx1"/>
            </a:fontRef>
          </p:style>
        </p:cxnSp>
        <p:cxnSp>
          <p:nvCxnSpPr>
            <p:cNvPr id="42" name="直線コネクタ 41"/>
            <p:cNvCxnSpPr/>
            <p:nvPr/>
          </p:nvCxnSpPr>
          <p:spPr>
            <a:xfrm>
              <a:off x="2681723" y="3573409"/>
              <a:ext cx="2156839" cy="0"/>
            </a:xfrm>
            <a:prstGeom prst="line">
              <a:avLst/>
            </a:prstGeom>
          </p:spPr>
          <p:style>
            <a:lnRef idx="1">
              <a:schemeClr val="dk1"/>
            </a:lnRef>
            <a:fillRef idx="0">
              <a:schemeClr val="dk1"/>
            </a:fillRef>
            <a:effectRef idx="0">
              <a:schemeClr val="dk1"/>
            </a:effectRef>
            <a:fontRef idx="minor">
              <a:schemeClr val="tx1"/>
            </a:fontRef>
          </p:style>
        </p:cxnSp>
        <p:sp>
          <p:nvSpPr>
            <p:cNvPr id="43" name="正方形/長方形 42"/>
            <p:cNvSpPr/>
            <p:nvPr/>
          </p:nvSpPr>
          <p:spPr>
            <a:xfrm>
              <a:off x="2677868" y="1441524"/>
              <a:ext cx="2160639" cy="573216"/>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600" b="1" dirty="0" smtClean="0">
                  <a:ln w="18415" cmpd="sng">
                    <a:noFill/>
                    <a:prstDash val="solid"/>
                  </a:ln>
                  <a:solidFill>
                    <a:schemeClr val="tx1"/>
                  </a:solidFill>
                </a:rPr>
                <a:t>小保方晴子の</a:t>
              </a:r>
              <a:endParaRPr kumimoji="1" lang="en-US" altLang="ja-JP" sz="1600" b="1" dirty="0" smtClean="0">
                <a:ln w="18415" cmpd="sng">
                  <a:noFill/>
                  <a:prstDash val="solid"/>
                </a:ln>
                <a:solidFill>
                  <a:schemeClr val="tx1"/>
                </a:solidFill>
              </a:endParaRPr>
            </a:p>
            <a:p>
              <a:pPr algn="ctr"/>
              <a:r>
                <a:rPr kumimoji="1" lang="ja-JP" altLang="en-US" sz="1600" b="1" dirty="0" smtClean="0">
                  <a:ln w="18415" cmpd="sng">
                    <a:noFill/>
                    <a:prstDash val="solid"/>
                  </a:ln>
                  <a:solidFill>
                    <a:schemeClr val="tx1"/>
                  </a:solidFill>
                </a:rPr>
                <a:t>関連語</a:t>
              </a:r>
              <a:endParaRPr kumimoji="1" lang="ja-JP" altLang="en-US" sz="1600" b="1" dirty="0">
                <a:ln w="18415" cmpd="sng">
                  <a:noFill/>
                  <a:prstDash val="solid"/>
                </a:ln>
                <a:solidFill>
                  <a:schemeClr val="tx1"/>
                </a:solidFill>
              </a:endParaRPr>
            </a:p>
          </p:txBody>
        </p:sp>
        <p:sp>
          <p:nvSpPr>
            <p:cNvPr id="44" name="テキスト ボックス 43"/>
            <p:cNvSpPr txBox="1"/>
            <p:nvPr/>
          </p:nvSpPr>
          <p:spPr>
            <a:xfrm>
              <a:off x="2689676" y="2065361"/>
              <a:ext cx="2139096" cy="478000"/>
            </a:xfrm>
            <a:prstGeom prst="rect">
              <a:avLst/>
            </a:prstGeom>
            <a:noFill/>
          </p:spPr>
          <p:txBody>
            <a:bodyPr wrap="square" rtlCol="0">
              <a:spAutoFit/>
            </a:bodyPr>
            <a:lstStyle/>
            <a:p>
              <a:r>
                <a:rPr lang="ja-JP" altLang="en-US" dirty="0"/>
                <a:t>関連語</a:t>
              </a:r>
              <a:r>
                <a:rPr lang="en-US" altLang="ja-JP" dirty="0"/>
                <a:t>1</a:t>
              </a:r>
              <a:r>
                <a:rPr lang="ja-JP" altLang="en-US" dirty="0"/>
                <a:t>：○点</a:t>
              </a:r>
            </a:p>
          </p:txBody>
        </p:sp>
        <p:sp>
          <p:nvSpPr>
            <p:cNvPr id="45" name="テキスト ボックス 44"/>
            <p:cNvSpPr txBox="1"/>
            <p:nvPr/>
          </p:nvSpPr>
          <p:spPr>
            <a:xfrm>
              <a:off x="2689675" y="2451002"/>
              <a:ext cx="2139096" cy="836499"/>
            </a:xfrm>
            <a:prstGeom prst="rect">
              <a:avLst/>
            </a:prstGeom>
            <a:noFill/>
          </p:spPr>
          <p:txBody>
            <a:bodyPr wrap="square" rtlCol="0">
              <a:spAutoFit/>
            </a:bodyPr>
            <a:lstStyle/>
            <a:p>
              <a:r>
                <a:rPr lang="ja-JP" altLang="en-US" dirty="0" smtClean="0"/>
                <a:t>関連語</a:t>
              </a:r>
              <a:r>
                <a:rPr lang="en-US" altLang="ja-JP" dirty="0" smtClean="0"/>
                <a:t>2	</a:t>
              </a:r>
              <a:r>
                <a:rPr lang="ja-JP" altLang="en-US" dirty="0" smtClean="0"/>
                <a:t>：</a:t>
              </a:r>
              <a:r>
                <a:rPr lang="ja-JP" altLang="en-US" dirty="0"/>
                <a:t>○点</a:t>
              </a:r>
            </a:p>
          </p:txBody>
        </p:sp>
        <p:sp>
          <p:nvSpPr>
            <p:cNvPr id="46" name="テキスト ボックス 45"/>
            <p:cNvSpPr txBox="1"/>
            <p:nvPr/>
          </p:nvSpPr>
          <p:spPr>
            <a:xfrm>
              <a:off x="2689676" y="2797688"/>
              <a:ext cx="2139095" cy="478000"/>
            </a:xfrm>
            <a:prstGeom prst="rect">
              <a:avLst/>
            </a:prstGeom>
            <a:noFill/>
          </p:spPr>
          <p:txBody>
            <a:bodyPr wrap="square" rtlCol="0">
              <a:spAutoFit/>
            </a:bodyPr>
            <a:lstStyle/>
            <a:p>
              <a:r>
                <a:rPr lang="ja-JP" altLang="en-US" dirty="0" smtClean="0"/>
                <a:t>関連語</a:t>
              </a:r>
              <a:r>
                <a:rPr lang="en-US" altLang="ja-JP" dirty="0" smtClean="0"/>
                <a:t>3</a:t>
              </a:r>
              <a:r>
                <a:rPr lang="ja-JP" altLang="en-US" dirty="0" smtClean="0"/>
                <a:t>：</a:t>
              </a:r>
              <a:r>
                <a:rPr lang="ja-JP" altLang="en-US" dirty="0"/>
                <a:t>○点</a:t>
              </a:r>
            </a:p>
          </p:txBody>
        </p:sp>
        <p:sp>
          <p:nvSpPr>
            <p:cNvPr id="47" name="テキスト ボックス 46"/>
            <p:cNvSpPr txBox="1"/>
            <p:nvPr/>
          </p:nvSpPr>
          <p:spPr>
            <a:xfrm>
              <a:off x="3559846" y="3234458"/>
              <a:ext cx="461665" cy="338740"/>
            </a:xfrm>
            <a:prstGeom prst="rect">
              <a:avLst/>
            </a:prstGeom>
            <a:noFill/>
          </p:spPr>
          <p:txBody>
            <a:bodyPr vert="eaVert" wrap="square" rtlCol="0">
              <a:spAutoFit/>
            </a:bodyPr>
            <a:lstStyle/>
            <a:p>
              <a:r>
                <a:rPr lang="en-US" altLang="ja-JP" dirty="0"/>
                <a:t>…</a:t>
              </a:r>
              <a:endParaRPr lang="ja-JP" altLang="en-US" dirty="0"/>
            </a:p>
          </p:txBody>
        </p:sp>
        <p:sp>
          <p:nvSpPr>
            <p:cNvPr id="48" name="テキスト ボックス 47"/>
            <p:cNvSpPr txBox="1"/>
            <p:nvPr/>
          </p:nvSpPr>
          <p:spPr>
            <a:xfrm>
              <a:off x="3566837" y="3582674"/>
              <a:ext cx="461665" cy="338740"/>
            </a:xfrm>
            <a:prstGeom prst="rect">
              <a:avLst/>
            </a:prstGeom>
            <a:noFill/>
          </p:spPr>
          <p:txBody>
            <a:bodyPr vert="eaVert" wrap="square" rtlCol="0">
              <a:spAutoFit/>
            </a:bodyPr>
            <a:lstStyle/>
            <a:p>
              <a:r>
                <a:rPr lang="en-US" altLang="ja-JP" dirty="0"/>
                <a:t>…</a:t>
              </a:r>
              <a:endParaRPr lang="ja-JP" altLang="en-US" dirty="0"/>
            </a:p>
          </p:txBody>
        </p:sp>
      </p:grpSp>
      <p:cxnSp>
        <p:nvCxnSpPr>
          <p:cNvPr id="49" name="直線矢印コネクタ 48"/>
          <p:cNvCxnSpPr>
            <a:stCxn id="8" idx="0"/>
            <a:endCxn id="21" idx="1"/>
          </p:cNvCxnSpPr>
          <p:nvPr/>
        </p:nvCxnSpPr>
        <p:spPr>
          <a:xfrm>
            <a:off x="1921046" y="4347218"/>
            <a:ext cx="1154358" cy="1373022"/>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50" name="直線矢印コネクタ 49"/>
          <p:cNvCxnSpPr>
            <a:stCxn id="7" idx="0"/>
            <a:endCxn id="34" idx="1"/>
          </p:cNvCxnSpPr>
          <p:nvPr/>
        </p:nvCxnSpPr>
        <p:spPr>
          <a:xfrm>
            <a:off x="1921046" y="3903550"/>
            <a:ext cx="1154358" cy="65992"/>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cxnSp>
        <p:nvCxnSpPr>
          <p:cNvPr id="51" name="直線矢印コネクタ 50"/>
          <p:cNvCxnSpPr>
            <a:stCxn id="11" idx="0"/>
            <a:endCxn id="38" idx="1"/>
          </p:cNvCxnSpPr>
          <p:nvPr/>
        </p:nvCxnSpPr>
        <p:spPr>
          <a:xfrm flipV="1">
            <a:off x="1921046" y="1854486"/>
            <a:ext cx="1146151" cy="1284553"/>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grpSp>
        <p:nvGrpSpPr>
          <p:cNvPr id="67" name="グループ化 66"/>
          <p:cNvGrpSpPr/>
          <p:nvPr/>
        </p:nvGrpSpPr>
        <p:grpSpPr>
          <a:xfrm>
            <a:off x="6150361" y="2940868"/>
            <a:ext cx="1649593" cy="1949312"/>
            <a:chOff x="2677868" y="1627911"/>
            <a:chExt cx="2168647" cy="2293503"/>
          </a:xfrm>
        </p:grpSpPr>
        <p:sp>
          <p:nvSpPr>
            <p:cNvPr id="68" name="正方形/長方形 67"/>
            <p:cNvSpPr/>
            <p:nvPr/>
          </p:nvSpPr>
          <p:spPr>
            <a:xfrm>
              <a:off x="2678885" y="1972102"/>
              <a:ext cx="2160639" cy="194608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cxnSp>
          <p:nvCxnSpPr>
            <p:cNvPr id="69" name="直線コネクタ 68"/>
            <p:cNvCxnSpPr/>
            <p:nvPr/>
          </p:nvCxnSpPr>
          <p:spPr>
            <a:xfrm>
              <a:off x="2682685" y="2800541"/>
              <a:ext cx="2156839" cy="0"/>
            </a:xfrm>
            <a:prstGeom prst="line">
              <a:avLst/>
            </a:prstGeom>
          </p:spPr>
          <p:style>
            <a:lnRef idx="1">
              <a:schemeClr val="dk1"/>
            </a:lnRef>
            <a:fillRef idx="0">
              <a:schemeClr val="dk1"/>
            </a:fillRef>
            <a:effectRef idx="0">
              <a:schemeClr val="dk1"/>
            </a:effectRef>
            <a:fontRef idx="minor">
              <a:schemeClr val="tx1"/>
            </a:fontRef>
          </p:style>
        </p:cxnSp>
        <p:cxnSp>
          <p:nvCxnSpPr>
            <p:cNvPr id="70" name="直線コネクタ 69"/>
            <p:cNvCxnSpPr/>
            <p:nvPr/>
          </p:nvCxnSpPr>
          <p:spPr>
            <a:xfrm>
              <a:off x="2682685" y="2414107"/>
              <a:ext cx="2156839" cy="0"/>
            </a:xfrm>
            <a:prstGeom prst="line">
              <a:avLst/>
            </a:prstGeom>
          </p:spPr>
          <p:style>
            <a:lnRef idx="1">
              <a:schemeClr val="dk1"/>
            </a:lnRef>
            <a:fillRef idx="0">
              <a:schemeClr val="dk1"/>
            </a:fillRef>
            <a:effectRef idx="0">
              <a:schemeClr val="dk1"/>
            </a:effectRef>
            <a:fontRef idx="minor">
              <a:schemeClr val="tx1"/>
            </a:fontRef>
          </p:style>
        </p:cxnSp>
        <p:cxnSp>
          <p:nvCxnSpPr>
            <p:cNvPr id="71" name="直線コネクタ 70"/>
            <p:cNvCxnSpPr/>
            <p:nvPr/>
          </p:nvCxnSpPr>
          <p:spPr>
            <a:xfrm>
              <a:off x="2689676" y="3186975"/>
              <a:ext cx="2156839" cy="0"/>
            </a:xfrm>
            <a:prstGeom prst="line">
              <a:avLst/>
            </a:prstGeom>
          </p:spPr>
          <p:style>
            <a:lnRef idx="1">
              <a:schemeClr val="dk1"/>
            </a:lnRef>
            <a:fillRef idx="0">
              <a:schemeClr val="dk1"/>
            </a:fillRef>
            <a:effectRef idx="0">
              <a:schemeClr val="dk1"/>
            </a:effectRef>
            <a:fontRef idx="minor">
              <a:schemeClr val="tx1"/>
            </a:fontRef>
          </p:style>
        </p:cxnSp>
        <p:cxnSp>
          <p:nvCxnSpPr>
            <p:cNvPr id="72" name="直線コネクタ 71"/>
            <p:cNvCxnSpPr/>
            <p:nvPr/>
          </p:nvCxnSpPr>
          <p:spPr>
            <a:xfrm>
              <a:off x="2681723" y="3573409"/>
              <a:ext cx="2156839" cy="0"/>
            </a:xfrm>
            <a:prstGeom prst="line">
              <a:avLst/>
            </a:prstGeom>
          </p:spPr>
          <p:style>
            <a:lnRef idx="1">
              <a:schemeClr val="dk1"/>
            </a:lnRef>
            <a:fillRef idx="0">
              <a:schemeClr val="dk1"/>
            </a:fillRef>
            <a:effectRef idx="0">
              <a:schemeClr val="dk1"/>
            </a:effectRef>
            <a:fontRef idx="minor">
              <a:schemeClr val="tx1"/>
            </a:fontRef>
          </p:style>
        </p:cxnSp>
        <p:sp>
          <p:nvSpPr>
            <p:cNvPr id="73" name="正方形/長方形 72"/>
            <p:cNvSpPr/>
            <p:nvPr/>
          </p:nvSpPr>
          <p:spPr>
            <a:xfrm>
              <a:off x="2677868" y="1627911"/>
              <a:ext cx="2160639" cy="38682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600" b="1" dirty="0" smtClean="0">
                  <a:ln w="18415" cmpd="sng">
                    <a:noFill/>
                    <a:prstDash val="solid"/>
                  </a:ln>
                  <a:solidFill>
                    <a:schemeClr val="tx1"/>
                  </a:solidFill>
                </a:rPr>
                <a:t>動画</a:t>
              </a:r>
              <a:r>
                <a:rPr kumimoji="1" lang="en-US" altLang="ja-JP" sz="1600" b="1" dirty="0" smtClean="0">
                  <a:ln w="18415" cmpd="sng">
                    <a:noFill/>
                    <a:prstDash val="solid"/>
                  </a:ln>
                  <a:solidFill>
                    <a:schemeClr val="tx1"/>
                  </a:solidFill>
                </a:rPr>
                <a:t>A</a:t>
              </a:r>
              <a:r>
                <a:rPr kumimoji="1" lang="ja-JP" altLang="en-US" sz="1600" b="1" dirty="0" smtClean="0">
                  <a:ln w="18415" cmpd="sng">
                    <a:noFill/>
                    <a:prstDash val="solid"/>
                  </a:ln>
                  <a:solidFill>
                    <a:schemeClr val="tx1"/>
                  </a:solidFill>
                </a:rPr>
                <a:t>の関連語</a:t>
              </a:r>
              <a:endParaRPr kumimoji="1" lang="ja-JP" altLang="en-US" sz="1600" b="1" dirty="0">
                <a:ln w="18415" cmpd="sng">
                  <a:noFill/>
                  <a:prstDash val="solid"/>
                </a:ln>
                <a:solidFill>
                  <a:schemeClr val="tx1"/>
                </a:solidFill>
              </a:endParaRPr>
            </a:p>
          </p:txBody>
        </p:sp>
        <p:sp>
          <p:nvSpPr>
            <p:cNvPr id="74" name="テキスト ボックス 73"/>
            <p:cNvSpPr txBox="1"/>
            <p:nvPr/>
          </p:nvSpPr>
          <p:spPr>
            <a:xfrm>
              <a:off x="2689676" y="2065361"/>
              <a:ext cx="2139096" cy="434545"/>
            </a:xfrm>
            <a:prstGeom prst="rect">
              <a:avLst/>
            </a:prstGeom>
            <a:noFill/>
          </p:spPr>
          <p:txBody>
            <a:bodyPr wrap="square" rtlCol="0">
              <a:spAutoFit/>
            </a:bodyPr>
            <a:lstStyle/>
            <a:p>
              <a:r>
                <a:rPr lang="ja-JP" altLang="en-US" dirty="0"/>
                <a:t>関連語</a:t>
              </a:r>
              <a:r>
                <a:rPr lang="en-US" altLang="ja-JP" dirty="0"/>
                <a:t>1</a:t>
              </a:r>
              <a:r>
                <a:rPr lang="ja-JP" altLang="en-US" dirty="0"/>
                <a:t>：○点</a:t>
              </a:r>
            </a:p>
          </p:txBody>
        </p:sp>
        <p:sp>
          <p:nvSpPr>
            <p:cNvPr id="75" name="テキスト ボックス 74"/>
            <p:cNvSpPr txBox="1"/>
            <p:nvPr/>
          </p:nvSpPr>
          <p:spPr>
            <a:xfrm>
              <a:off x="2689675" y="2451002"/>
              <a:ext cx="2139096" cy="434545"/>
            </a:xfrm>
            <a:prstGeom prst="rect">
              <a:avLst/>
            </a:prstGeom>
            <a:noFill/>
          </p:spPr>
          <p:txBody>
            <a:bodyPr wrap="square" rtlCol="0">
              <a:spAutoFit/>
            </a:bodyPr>
            <a:lstStyle/>
            <a:p>
              <a:r>
                <a:rPr lang="ja-JP" altLang="en-US" dirty="0" smtClean="0"/>
                <a:t>関連語</a:t>
              </a:r>
              <a:r>
                <a:rPr lang="en-US" altLang="ja-JP" dirty="0" smtClean="0"/>
                <a:t>2</a:t>
              </a:r>
              <a:r>
                <a:rPr lang="ja-JP" altLang="en-US" dirty="0" smtClean="0"/>
                <a:t>：</a:t>
              </a:r>
              <a:r>
                <a:rPr lang="ja-JP" altLang="en-US" dirty="0"/>
                <a:t>○点</a:t>
              </a:r>
            </a:p>
          </p:txBody>
        </p:sp>
        <p:sp>
          <p:nvSpPr>
            <p:cNvPr id="76" name="テキスト ボックス 75"/>
            <p:cNvSpPr txBox="1"/>
            <p:nvPr/>
          </p:nvSpPr>
          <p:spPr>
            <a:xfrm>
              <a:off x="2689676" y="2797688"/>
              <a:ext cx="2139095" cy="434545"/>
            </a:xfrm>
            <a:prstGeom prst="rect">
              <a:avLst/>
            </a:prstGeom>
            <a:noFill/>
          </p:spPr>
          <p:txBody>
            <a:bodyPr wrap="square" rtlCol="0">
              <a:spAutoFit/>
            </a:bodyPr>
            <a:lstStyle/>
            <a:p>
              <a:r>
                <a:rPr lang="ja-JP" altLang="en-US" dirty="0" smtClean="0"/>
                <a:t>関連語</a:t>
              </a:r>
              <a:r>
                <a:rPr lang="en-US" altLang="ja-JP" dirty="0" smtClean="0"/>
                <a:t>3</a:t>
              </a:r>
              <a:r>
                <a:rPr lang="ja-JP" altLang="en-US" dirty="0" smtClean="0"/>
                <a:t>：</a:t>
              </a:r>
              <a:r>
                <a:rPr lang="ja-JP" altLang="en-US" dirty="0"/>
                <a:t>○点</a:t>
              </a:r>
            </a:p>
          </p:txBody>
        </p:sp>
        <p:sp>
          <p:nvSpPr>
            <p:cNvPr id="77" name="テキスト ボックス 76"/>
            <p:cNvSpPr txBox="1"/>
            <p:nvPr/>
          </p:nvSpPr>
          <p:spPr>
            <a:xfrm>
              <a:off x="3559846" y="3234458"/>
              <a:ext cx="461665" cy="338740"/>
            </a:xfrm>
            <a:prstGeom prst="rect">
              <a:avLst/>
            </a:prstGeom>
            <a:noFill/>
          </p:spPr>
          <p:txBody>
            <a:bodyPr vert="eaVert" wrap="square" rtlCol="0">
              <a:spAutoFit/>
            </a:bodyPr>
            <a:lstStyle/>
            <a:p>
              <a:r>
                <a:rPr lang="en-US" altLang="ja-JP" dirty="0"/>
                <a:t>…</a:t>
              </a:r>
              <a:endParaRPr lang="ja-JP" altLang="en-US" dirty="0"/>
            </a:p>
          </p:txBody>
        </p:sp>
        <p:sp>
          <p:nvSpPr>
            <p:cNvPr id="78" name="テキスト ボックス 77"/>
            <p:cNvSpPr txBox="1"/>
            <p:nvPr/>
          </p:nvSpPr>
          <p:spPr>
            <a:xfrm>
              <a:off x="3566837" y="3582674"/>
              <a:ext cx="461665" cy="338740"/>
            </a:xfrm>
            <a:prstGeom prst="rect">
              <a:avLst/>
            </a:prstGeom>
            <a:noFill/>
          </p:spPr>
          <p:txBody>
            <a:bodyPr vert="eaVert" wrap="square" rtlCol="0">
              <a:spAutoFit/>
            </a:bodyPr>
            <a:lstStyle/>
            <a:p>
              <a:r>
                <a:rPr lang="en-US" altLang="ja-JP" dirty="0"/>
                <a:t>…</a:t>
              </a:r>
              <a:endParaRPr lang="ja-JP" altLang="en-US" dirty="0"/>
            </a:p>
          </p:txBody>
        </p:sp>
      </p:grpSp>
      <p:sp>
        <p:nvSpPr>
          <p:cNvPr id="80" name="円形吹き出し 79"/>
          <p:cNvSpPr/>
          <p:nvPr/>
        </p:nvSpPr>
        <p:spPr>
          <a:xfrm>
            <a:off x="6372200" y="620688"/>
            <a:ext cx="2016224" cy="1616331"/>
          </a:xfrm>
          <a:prstGeom prst="wedgeEllipseCallout">
            <a:avLst>
              <a:gd name="adj1" fmla="val -85426"/>
              <a:gd name="adj2" fmla="val 71071"/>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ln>
                  <a:solidFill>
                    <a:schemeClr val="tx1"/>
                  </a:solidFill>
                </a:ln>
                <a:solidFill>
                  <a:schemeClr val="tx1"/>
                </a:solidFill>
              </a:rPr>
              <a:t>後処理として</a:t>
            </a:r>
            <a:endParaRPr kumimoji="1" lang="en-US" altLang="ja-JP" dirty="0" smtClean="0">
              <a:ln>
                <a:solidFill>
                  <a:schemeClr val="tx1"/>
                </a:solidFill>
              </a:ln>
              <a:solidFill>
                <a:schemeClr val="tx1"/>
              </a:solidFill>
            </a:endParaRPr>
          </a:p>
          <a:p>
            <a:pPr algn="ctr"/>
            <a:r>
              <a:rPr kumimoji="1" lang="ja-JP" altLang="en-US" dirty="0" smtClean="0">
                <a:ln>
                  <a:solidFill>
                    <a:schemeClr val="tx1"/>
                  </a:solidFill>
                </a:ln>
                <a:solidFill>
                  <a:schemeClr val="tx1"/>
                </a:solidFill>
              </a:rPr>
              <a:t>平均、最小</a:t>
            </a:r>
            <a:endParaRPr kumimoji="1" lang="en-US" altLang="ja-JP" dirty="0" smtClean="0">
              <a:ln>
                <a:solidFill>
                  <a:schemeClr val="tx1"/>
                </a:solidFill>
              </a:ln>
              <a:solidFill>
                <a:schemeClr val="tx1"/>
              </a:solidFill>
            </a:endParaRPr>
          </a:p>
          <a:p>
            <a:pPr algn="ctr"/>
            <a:r>
              <a:rPr lang="ja-JP" altLang="en-US" dirty="0" smtClean="0">
                <a:ln>
                  <a:solidFill>
                    <a:schemeClr val="tx1"/>
                  </a:solidFill>
                </a:ln>
                <a:solidFill>
                  <a:schemeClr val="tx1"/>
                </a:solidFill>
              </a:rPr>
              <a:t>を取る</a:t>
            </a:r>
            <a:endParaRPr kumimoji="1" lang="ja-JP" altLang="en-US" dirty="0">
              <a:ln>
                <a:solidFill>
                  <a:schemeClr val="tx1"/>
                </a:solidFill>
              </a:ln>
              <a:solidFill>
                <a:schemeClr val="tx1"/>
              </a:solidFill>
            </a:endParaRPr>
          </a:p>
        </p:txBody>
      </p:sp>
      <p:sp>
        <p:nvSpPr>
          <p:cNvPr id="81" name="テキスト ボックス 80"/>
          <p:cNvSpPr txBox="1"/>
          <p:nvPr/>
        </p:nvSpPr>
        <p:spPr>
          <a:xfrm>
            <a:off x="5913062" y="4909837"/>
            <a:ext cx="2445871" cy="369332"/>
          </a:xfrm>
          <a:prstGeom prst="rect">
            <a:avLst/>
          </a:prstGeom>
          <a:noFill/>
        </p:spPr>
        <p:txBody>
          <a:bodyPr wrap="square" rtlCol="0">
            <a:spAutoFit/>
          </a:bodyPr>
          <a:lstStyle/>
          <a:p>
            <a:r>
              <a:rPr kumimoji="1" lang="ja-JP" altLang="en-US" dirty="0" smtClean="0"/>
              <a:t>動画</a:t>
            </a:r>
            <a:r>
              <a:rPr kumimoji="1" lang="en-US" altLang="ja-JP" dirty="0" smtClean="0"/>
              <a:t>A</a:t>
            </a:r>
            <a:r>
              <a:rPr kumimoji="1" lang="ja-JP" altLang="en-US" dirty="0" smtClean="0"/>
              <a:t>に対する意外度</a:t>
            </a:r>
            <a:endParaRPr kumimoji="1" lang="ja-JP" altLang="en-US" dirty="0"/>
          </a:p>
        </p:txBody>
      </p:sp>
      <p:sp>
        <p:nvSpPr>
          <p:cNvPr id="3" name="右中かっこ 2"/>
          <p:cNvSpPr/>
          <p:nvPr/>
        </p:nvSpPr>
        <p:spPr>
          <a:xfrm>
            <a:off x="5148064" y="974366"/>
            <a:ext cx="792088" cy="5862127"/>
          </a:xfrm>
          <a:prstGeom prst="righ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kumimoji="1" lang="ja-JP" altLang="en-US" dirty="0"/>
          </a:p>
        </p:txBody>
      </p:sp>
      <p:sp>
        <p:nvSpPr>
          <p:cNvPr id="53" name="フローチャート : 結合子 52"/>
          <p:cNvSpPr/>
          <p:nvPr/>
        </p:nvSpPr>
        <p:spPr>
          <a:xfrm>
            <a:off x="107504" y="3081349"/>
            <a:ext cx="161010" cy="130092"/>
          </a:xfrm>
          <a:prstGeom prst="flowChartConnector">
            <a:avLst/>
          </a:prstGeom>
          <a:solidFill>
            <a:srgbClr val="00B05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79" name="フローチャート : 結合子 78"/>
          <p:cNvSpPr/>
          <p:nvPr/>
        </p:nvSpPr>
        <p:spPr>
          <a:xfrm>
            <a:off x="2891558" y="836712"/>
            <a:ext cx="161010" cy="130092"/>
          </a:xfrm>
          <a:prstGeom prst="flowChartConnector">
            <a:avLst/>
          </a:prstGeom>
          <a:solidFill>
            <a:srgbClr val="00B05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kumimoji="1" lang="ja-JP" altLang="en-US"/>
          </a:p>
        </p:txBody>
      </p:sp>
      <p:sp>
        <p:nvSpPr>
          <p:cNvPr id="82" name="フローチャート : 結合子 81"/>
          <p:cNvSpPr/>
          <p:nvPr/>
        </p:nvSpPr>
        <p:spPr>
          <a:xfrm>
            <a:off x="111915" y="3884634"/>
            <a:ext cx="161010" cy="130092"/>
          </a:xfrm>
          <a:prstGeom prst="flowChartConnector">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3" name="フローチャート : 結合子 82"/>
          <p:cNvSpPr/>
          <p:nvPr/>
        </p:nvSpPr>
        <p:spPr>
          <a:xfrm>
            <a:off x="2891558" y="2893381"/>
            <a:ext cx="161010" cy="130092"/>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4" name="フローチャート : 結合子 83"/>
          <p:cNvSpPr/>
          <p:nvPr/>
        </p:nvSpPr>
        <p:spPr>
          <a:xfrm>
            <a:off x="111915" y="4282172"/>
            <a:ext cx="161010" cy="130092"/>
          </a:xfrm>
          <a:prstGeom prst="flowChartConnector">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5" name="フローチャート : 結合子 84"/>
          <p:cNvSpPr/>
          <p:nvPr/>
        </p:nvSpPr>
        <p:spPr>
          <a:xfrm>
            <a:off x="2891558" y="4960519"/>
            <a:ext cx="161010" cy="130092"/>
          </a:xfrm>
          <a:prstGeom prst="flowChartConnector">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789151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 name="グループ化 22"/>
          <p:cNvGrpSpPr/>
          <p:nvPr/>
        </p:nvGrpSpPr>
        <p:grpSpPr>
          <a:xfrm>
            <a:off x="2655426" y="1067795"/>
            <a:ext cx="3861656" cy="5477397"/>
            <a:chOff x="2655426" y="1067795"/>
            <a:chExt cx="3861656" cy="5477397"/>
          </a:xfrm>
        </p:grpSpPr>
        <p:cxnSp>
          <p:nvCxnSpPr>
            <p:cNvPr id="80" name="直線コネクタ 79"/>
            <p:cNvCxnSpPr>
              <a:stCxn id="134" idx="2"/>
              <a:endCxn id="116" idx="3"/>
            </p:cNvCxnSpPr>
            <p:nvPr/>
          </p:nvCxnSpPr>
          <p:spPr>
            <a:xfrm flipH="1" flipV="1">
              <a:off x="3319013" y="2045410"/>
              <a:ext cx="773470" cy="1280194"/>
            </a:xfrm>
            <a:prstGeom prst="line">
              <a:avLst/>
            </a:prstGeom>
          </p:spPr>
          <p:style>
            <a:lnRef idx="1">
              <a:schemeClr val="accent1"/>
            </a:lnRef>
            <a:fillRef idx="0">
              <a:schemeClr val="accent1"/>
            </a:fillRef>
            <a:effectRef idx="0">
              <a:schemeClr val="accent1"/>
            </a:effectRef>
            <a:fontRef idx="minor">
              <a:schemeClr val="tx1"/>
            </a:fontRef>
          </p:style>
        </p:cxnSp>
        <p:cxnSp>
          <p:nvCxnSpPr>
            <p:cNvPr id="82" name="直線コネクタ 81"/>
            <p:cNvCxnSpPr>
              <a:stCxn id="134" idx="2"/>
              <a:endCxn id="119" idx="3"/>
            </p:cNvCxnSpPr>
            <p:nvPr/>
          </p:nvCxnSpPr>
          <p:spPr>
            <a:xfrm flipH="1" flipV="1">
              <a:off x="3344175" y="3063322"/>
              <a:ext cx="748308" cy="262282"/>
            </a:xfrm>
            <a:prstGeom prst="line">
              <a:avLst/>
            </a:prstGeom>
          </p:spPr>
          <p:style>
            <a:lnRef idx="1">
              <a:schemeClr val="accent1"/>
            </a:lnRef>
            <a:fillRef idx="0">
              <a:schemeClr val="accent1"/>
            </a:fillRef>
            <a:effectRef idx="0">
              <a:schemeClr val="accent1"/>
            </a:effectRef>
            <a:fontRef idx="minor">
              <a:schemeClr val="tx1"/>
            </a:fontRef>
          </p:style>
        </p:cxnSp>
        <p:cxnSp>
          <p:nvCxnSpPr>
            <p:cNvPr id="83" name="直線コネクタ 33"/>
            <p:cNvCxnSpPr>
              <a:stCxn id="134" idx="2"/>
              <a:endCxn id="125" idx="3"/>
            </p:cNvCxnSpPr>
            <p:nvPr/>
          </p:nvCxnSpPr>
          <p:spPr>
            <a:xfrm flipH="1">
              <a:off x="3363941" y="3325604"/>
              <a:ext cx="728542" cy="1783473"/>
            </a:xfrm>
            <a:prstGeom prst="straightConnector1">
              <a:avLst/>
            </a:prstGeom>
          </p:spPr>
          <p:style>
            <a:lnRef idx="1">
              <a:schemeClr val="accent1"/>
            </a:lnRef>
            <a:fillRef idx="0">
              <a:schemeClr val="accent1"/>
            </a:fillRef>
            <a:effectRef idx="0">
              <a:schemeClr val="accent1"/>
            </a:effectRef>
            <a:fontRef idx="minor">
              <a:schemeClr val="tx1"/>
            </a:fontRef>
          </p:style>
        </p:cxnSp>
        <p:cxnSp>
          <p:nvCxnSpPr>
            <p:cNvPr id="84" name="直線コネクタ 83"/>
            <p:cNvCxnSpPr>
              <a:stCxn id="195" idx="2"/>
              <a:endCxn id="113" idx="3"/>
            </p:cNvCxnSpPr>
            <p:nvPr/>
          </p:nvCxnSpPr>
          <p:spPr>
            <a:xfrm flipH="1">
              <a:off x="3354701" y="4508796"/>
              <a:ext cx="729042" cy="1622001"/>
            </a:xfrm>
            <a:prstGeom prst="line">
              <a:avLst/>
            </a:prstGeom>
          </p:spPr>
          <p:style>
            <a:lnRef idx="1">
              <a:schemeClr val="accent1"/>
            </a:lnRef>
            <a:fillRef idx="0">
              <a:schemeClr val="accent1"/>
            </a:fillRef>
            <a:effectRef idx="0">
              <a:schemeClr val="accent1"/>
            </a:effectRef>
            <a:fontRef idx="minor">
              <a:schemeClr val="tx1"/>
            </a:fontRef>
          </p:style>
        </p:cxnSp>
        <p:cxnSp>
          <p:nvCxnSpPr>
            <p:cNvPr id="85" name="直線コネクタ 84"/>
            <p:cNvCxnSpPr>
              <a:stCxn id="116" idx="3"/>
              <a:endCxn id="140" idx="2"/>
            </p:cNvCxnSpPr>
            <p:nvPr/>
          </p:nvCxnSpPr>
          <p:spPr>
            <a:xfrm flipV="1">
              <a:off x="3319013" y="1328207"/>
              <a:ext cx="764110" cy="717203"/>
            </a:xfrm>
            <a:prstGeom prst="line">
              <a:avLst/>
            </a:prstGeom>
          </p:spPr>
          <p:style>
            <a:lnRef idx="1">
              <a:schemeClr val="accent1"/>
            </a:lnRef>
            <a:fillRef idx="0">
              <a:schemeClr val="accent1"/>
            </a:fillRef>
            <a:effectRef idx="0">
              <a:schemeClr val="accent1"/>
            </a:effectRef>
            <a:fontRef idx="minor">
              <a:schemeClr val="tx1"/>
            </a:fontRef>
          </p:style>
        </p:cxnSp>
        <p:cxnSp>
          <p:nvCxnSpPr>
            <p:cNvPr id="86" name="直線コネクタ 85"/>
            <p:cNvCxnSpPr>
              <a:stCxn id="119" idx="3"/>
              <a:endCxn id="140" idx="2"/>
            </p:cNvCxnSpPr>
            <p:nvPr/>
          </p:nvCxnSpPr>
          <p:spPr>
            <a:xfrm flipV="1">
              <a:off x="3344175" y="1328207"/>
              <a:ext cx="738948" cy="1735115"/>
            </a:xfrm>
            <a:prstGeom prst="line">
              <a:avLst/>
            </a:prstGeom>
          </p:spPr>
          <p:style>
            <a:lnRef idx="1">
              <a:schemeClr val="accent1"/>
            </a:lnRef>
            <a:fillRef idx="0">
              <a:schemeClr val="accent1"/>
            </a:fillRef>
            <a:effectRef idx="0">
              <a:schemeClr val="accent1"/>
            </a:effectRef>
            <a:fontRef idx="minor">
              <a:schemeClr val="tx1"/>
            </a:fontRef>
          </p:style>
        </p:cxnSp>
        <p:cxnSp>
          <p:nvCxnSpPr>
            <p:cNvPr id="87" name="直線コネクタ 86"/>
            <p:cNvCxnSpPr>
              <a:stCxn id="119" idx="3"/>
            </p:cNvCxnSpPr>
            <p:nvPr/>
          </p:nvCxnSpPr>
          <p:spPr>
            <a:xfrm>
              <a:off x="3344175" y="3063322"/>
              <a:ext cx="1149901" cy="1576296"/>
            </a:xfrm>
            <a:prstGeom prst="line">
              <a:avLst/>
            </a:prstGeom>
          </p:spPr>
          <p:style>
            <a:lnRef idx="1">
              <a:schemeClr val="accent1"/>
            </a:lnRef>
            <a:fillRef idx="0">
              <a:schemeClr val="accent1"/>
            </a:fillRef>
            <a:effectRef idx="0">
              <a:schemeClr val="accent1"/>
            </a:effectRef>
            <a:fontRef idx="minor">
              <a:schemeClr val="tx1"/>
            </a:fontRef>
          </p:style>
        </p:cxnSp>
        <p:cxnSp>
          <p:nvCxnSpPr>
            <p:cNvPr id="88" name="直線コネクタ 87"/>
            <p:cNvCxnSpPr>
              <a:stCxn id="113" idx="3"/>
              <a:endCxn id="128" idx="2"/>
            </p:cNvCxnSpPr>
            <p:nvPr/>
          </p:nvCxnSpPr>
          <p:spPr>
            <a:xfrm flipV="1">
              <a:off x="3354701" y="5543450"/>
              <a:ext cx="728421" cy="587343"/>
            </a:xfrm>
            <a:prstGeom prst="line">
              <a:avLst/>
            </a:prstGeom>
          </p:spPr>
          <p:style>
            <a:lnRef idx="1">
              <a:schemeClr val="accent1"/>
            </a:lnRef>
            <a:fillRef idx="0">
              <a:schemeClr val="accent1"/>
            </a:fillRef>
            <a:effectRef idx="0">
              <a:schemeClr val="accent1"/>
            </a:effectRef>
            <a:fontRef idx="minor">
              <a:schemeClr val="tx1"/>
            </a:fontRef>
          </p:style>
        </p:cxnSp>
        <p:cxnSp>
          <p:nvCxnSpPr>
            <p:cNvPr id="89" name="直線コネクタ 88"/>
            <p:cNvCxnSpPr>
              <a:stCxn id="113" idx="3"/>
              <a:endCxn id="143" idx="2"/>
            </p:cNvCxnSpPr>
            <p:nvPr/>
          </p:nvCxnSpPr>
          <p:spPr>
            <a:xfrm>
              <a:off x="3354701" y="6130793"/>
              <a:ext cx="728420" cy="153987"/>
            </a:xfrm>
            <a:prstGeom prst="line">
              <a:avLst/>
            </a:prstGeom>
          </p:spPr>
          <p:style>
            <a:lnRef idx="1">
              <a:schemeClr val="accent1"/>
            </a:lnRef>
            <a:fillRef idx="0">
              <a:schemeClr val="accent1"/>
            </a:fillRef>
            <a:effectRef idx="0">
              <a:schemeClr val="accent1"/>
            </a:effectRef>
            <a:fontRef idx="minor">
              <a:schemeClr val="tx1"/>
            </a:fontRef>
          </p:style>
        </p:cxnSp>
        <p:cxnSp>
          <p:nvCxnSpPr>
            <p:cNvPr id="90" name="直線コネクタ 89"/>
            <p:cNvCxnSpPr>
              <a:stCxn id="140" idx="6"/>
              <a:endCxn id="150" idx="1"/>
            </p:cNvCxnSpPr>
            <p:nvPr/>
          </p:nvCxnSpPr>
          <p:spPr>
            <a:xfrm>
              <a:off x="4634296" y="1328207"/>
              <a:ext cx="514184" cy="84254"/>
            </a:xfrm>
            <a:prstGeom prst="line">
              <a:avLst/>
            </a:prstGeom>
          </p:spPr>
          <p:style>
            <a:lnRef idx="1">
              <a:schemeClr val="accent1"/>
            </a:lnRef>
            <a:fillRef idx="0">
              <a:schemeClr val="accent1"/>
            </a:fillRef>
            <a:effectRef idx="0">
              <a:schemeClr val="accent1"/>
            </a:effectRef>
            <a:fontRef idx="minor">
              <a:schemeClr val="tx1"/>
            </a:fontRef>
          </p:style>
        </p:cxnSp>
        <p:cxnSp>
          <p:nvCxnSpPr>
            <p:cNvPr id="92" name="直線コネクタ 91"/>
            <p:cNvCxnSpPr>
              <a:stCxn id="140" idx="6"/>
              <a:endCxn id="168" idx="1"/>
            </p:cNvCxnSpPr>
            <p:nvPr/>
          </p:nvCxnSpPr>
          <p:spPr>
            <a:xfrm>
              <a:off x="4634296" y="1328207"/>
              <a:ext cx="529305" cy="3578707"/>
            </a:xfrm>
            <a:prstGeom prst="line">
              <a:avLst/>
            </a:prstGeom>
          </p:spPr>
          <p:style>
            <a:lnRef idx="1">
              <a:schemeClr val="accent1"/>
            </a:lnRef>
            <a:fillRef idx="0">
              <a:schemeClr val="accent1"/>
            </a:fillRef>
            <a:effectRef idx="0">
              <a:schemeClr val="accent1"/>
            </a:effectRef>
            <a:fontRef idx="minor">
              <a:schemeClr val="tx1"/>
            </a:fontRef>
          </p:style>
        </p:cxnSp>
        <p:cxnSp>
          <p:nvCxnSpPr>
            <p:cNvPr id="94" name="直線コネクタ 93"/>
            <p:cNvCxnSpPr>
              <a:stCxn id="143" idx="6"/>
              <a:endCxn id="156" idx="1"/>
            </p:cNvCxnSpPr>
            <p:nvPr/>
          </p:nvCxnSpPr>
          <p:spPr>
            <a:xfrm flipV="1">
              <a:off x="4634294" y="6269189"/>
              <a:ext cx="556084" cy="15591"/>
            </a:xfrm>
            <a:prstGeom prst="line">
              <a:avLst/>
            </a:prstGeom>
          </p:spPr>
          <p:style>
            <a:lnRef idx="1">
              <a:schemeClr val="accent1"/>
            </a:lnRef>
            <a:fillRef idx="0">
              <a:schemeClr val="accent1"/>
            </a:fillRef>
            <a:effectRef idx="0">
              <a:schemeClr val="accent1"/>
            </a:effectRef>
            <a:fontRef idx="minor">
              <a:schemeClr val="tx1"/>
            </a:fontRef>
          </p:style>
        </p:cxnSp>
        <p:cxnSp>
          <p:nvCxnSpPr>
            <p:cNvPr id="95" name="直線コネクタ 94"/>
            <p:cNvCxnSpPr>
              <a:stCxn id="140" idx="6"/>
              <a:endCxn id="153" idx="1"/>
            </p:cNvCxnSpPr>
            <p:nvPr/>
          </p:nvCxnSpPr>
          <p:spPr>
            <a:xfrm>
              <a:off x="4634296" y="1328207"/>
              <a:ext cx="513526" cy="1490934"/>
            </a:xfrm>
            <a:prstGeom prst="line">
              <a:avLst/>
            </a:prstGeom>
          </p:spPr>
          <p:style>
            <a:lnRef idx="1">
              <a:schemeClr val="accent1"/>
            </a:lnRef>
            <a:fillRef idx="0">
              <a:schemeClr val="accent1"/>
            </a:fillRef>
            <a:effectRef idx="0">
              <a:schemeClr val="accent1"/>
            </a:effectRef>
            <a:fontRef idx="minor">
              <a:schemeClr val="tx1"/>
            </a:fontRef>
          </p:style>
        </p:cxnSp>
        <p:cxnSp>
          <p:nvCxnSpPr>
            <p:cNvPr id="97" name="直線コネクタ 96"/>
            <p:cNvCxnSpPr>
              <a:stCxn id="150" idx="5"/>
              <a:endCxn id="183" idx="1"/>
            </p:cNvCxnSpPr>
            <p:nvPr/>
          </p:nvCxnSpPr>
          <p:spPr>
            <a:xfrm>
              <a:off x="5363837" y="1412461"/>
              <a:ext cx="613074" cy="1947910"/>
            </a:xfrm>
            <a:prstGeom prst="line">
              <a:avLst/>
            </a:prstGeom>
          </p:spPr>
          <p:style>
            <a:lnRef idx="1">
              <a:schemeClr val="accent1"/>
            </a:lnRef>
            <a:fillRef idx="0">
              <a:schemeClr val="accent1"/>
            </a:fillRef>
            <a:effectRef idx="0">
              <a:schemeClr val="accent1"/>
            </a:effectRef>
            <a:fontRef idx="minor">
              <a:schemeClr val="tx1"/>
            </a:fontRef>
          </p:style>
        </p:cxnSp>
        <p:cxnSp>
          <p:nvCxnSpPr>
            <p:cNvPr id="98" name="直線コネクタ 97"/>
            <p:cNvCxnSpPr>
              <a:stCxn id="171" idx="5"/>
              <a:endCxn id="180" idx="1"/>
            </p:cNvCxnSpPr>
            <p:nvPr/>
          </p:nvCxnSpPr>
          <p:spPr>
            <a:xfrm>
              <a:off x="5374404" y="2105698"/>
              <a:ext cx="586366" cy="491871"/>
            </a:xfrm>
            <a:prstGeom prst="line">
              <a:avLst/>
            </a:prstGeom>
          </p:spPr>
          <p:style>
            <a:lnRef idx="1">
              <a:schemeClr val="accent1"/>
            </a:lnRef>
            <a:fillRef idx="0">
              <a:schemeClr val="accent1"/>
            </a:fillRef>
            <a:effectRef idx="0">
              <a:schemeClr val="accent1"/>
            </a:effectRef>
            <a:fontRef idx="minor">
              <a:schemeClr val="tx1"/>
            </a:fontRef>
          </p:style>
        </p:cxnSp>
        <p:cxnSp>
          <p:nvCxnSpPr>
            <p:cNvPr id="99" name="直線コネクタ 98"/>
            <p:cNvCxnSpPr>
              <a:stCxn id="153" idx="5"/>
              <a:endCxn id="180" idx="1"/>
            </p:cNvCxnSpPr>
            <p:nvPr/>
          </p:nvCxnSpPr>
          <p:spPr>
            <a:xfrm flipV="1">
              <a:off x="5363179" y="2597569"/>
              <a:ext cx="597591" cy="22157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0" name="直線コネクタ 99"/>
            <p:cNvCxnSpPr>
              <a:stCxn id="168" idx="5"/>
              <a:endCxn id="177" idx="1"/>
            </p:cNvCxnSpPr>
            <p:nvPr/>
          </p:nvCxnSpPr>
          <p:spPr>
            <a:xfrm flipV="1">
              <a:off x="5378957" y="4381242"/>
              <a:ext cx="575207" cy="525672"/>
            </a:xfrm>
            <a:prstGeom prst="line">
              <a:avLst/>
            </a:prstGeom>
          </p:spPr>
          <p:style>
            <a:lnRef idx="1">
              <a:schemeClr val="accent1"/>
            </a:lnRef>
            <a:fillRef idx="0">
              <a:schemeClr val="accent1"/>
            </a:fillRef>
            <a:effectRef idx="0">
              <a:schemeClr val="accent1"/>
            </a:effectRef>
            <a:fontRef idx="minor">
              <a:schemeClr val="tx1"/>
            </a:fontRef>
          </p:style>
        </p:cxnSp>
        <p:cxnSp>
          <p:nvCxnSpPr>
            <p:cNvPr id="101" name="直線コネクタ 100"/>
            <p:cNvCxnSpPr>
              <a:stCxn id="159" idx="5"/>
              <a:endCxn id="183" idx="1"/>
            </p:cNvCxnSpPr>
            <p:nvPr/>
          </p:nvCxnSpPr>
          <p:spPr>
            <a:xfrm flipV="1">
              <a:off x="5376866" y="3360371"/>
              <a:ext cx="600045" cy="2369311"/>
            </a:xfrm>
            <a:prstGeom prst="line">
              <a:avLst/>
            </a:prstGeom>
          </p:spPr>
          <p:style>
            <a:lnRef idx="1">
              <a:schemeClr val="accent1"/>
            </a:lnRef>
            <a:fillRef idx="0">
              <a:schemeClr val="accent1"/>
            </a:fillRef>
            <a:effectRef idx="0">
              <a:schemeClr val="accent1"/>
            </a:effectRef>
            <a:fontRef idx="minor">
              <a:schemeClr val="tx1"/>
            </a:fontRef>
          </p:style>
        </p:cxnSp>
        <p:cxnSp>
          <p:nvCxnSpPr>
            <p:cNvPr id="102" name="直線コネクタ 101"/>
            <p:cNvCxnSpPr>
              <a:stCxn id="162" idx="5"/>
              <a:endCxn id="183" idx="1"/>
            </p:cNvCxnSpPr>
            <p:nvPr/>
          </p:nvCxnSpPr>
          <p:spPr>
            <a:xfrm flipV="1">
              <a:off x="5380243" y="3360371"/>
              <a:ext cx="596668" cy="150763"/>
            </a:xfrm>
            <a:prstGeom prst="line">
              <a:avLst/>
            </a:prstGeom>
          </p:spPr>
          <p:style>
            <a:lnRef idx="1">
              <a:schemeClr val="accent1"/>
            </a:lnRef>
            <a:fillRef idx="0">
              <a:schemeClr val="accent1"/>
            </a:fillRef>
            <a:effectRef idx="0">
              <a:schemeClr val="accent1"/>
            </a:effectRef>
            <a:fontRef idx="minor">
              <a:schemeClr val="tx1"/>
            </a:fontRef>
          </p:style>
        </p:cxnSp>
        <p:cxnSp>
          <p:nvCxnSpPr>
            <p:cNvPr id="103" name="直線コネクタ 102"/>
            <p:cNvCxnSpPr>
              <a:stCxn id="165" idx="5"/>
              <a:endCxn id="174" idx="1"/>
            </p:cNvCxnSpPr>
            <p:nvPr/>
          </p:nvCxnSpPr>
          <p:spPr>
            <a:xfrm>
              <a:off x="5350052" y="4215870"/>
              <a:ext cx="604537" cy="931861"/>
            </a:xfrm>
            <a:prstGeom prst="line">
              <a:avLst/>
            </a:prstGeom>
          </p:spPr>
          <p:style>
            <a:lnRef idx="1">
              <a:schemeClr val="accent1"/>
            </a:lnRef>
            <a:fillRef idx="0">
              <a:schemeClr val="accent1"/>
            </a:fillRef>
            <a:effectRef idx="0">
              <a:schemeClr val="accent1"/>
            </a:effectRef>
            <a:fontRef idx="minor">
              <a:schemeClr val="tx1"/>
            </a:fontRef>
          </p:style>
        </p:cxnSp>
        <p:cxnSp>
          <p:nvCxnSpPr>
            <p:cNvPr id="104" name="直線コネクタ 103"/>
            <p:cNvCxnSpPr>
              <a:stCxn id="156" idx="5"/>
              <a:endCxn id="174" idx="1"/>
            </p:cNvCxnSpPr>
            <p:nvPr/>
          </p:nvCxnSpPr>
          <p:spPr>
            <a:xfrm flipV="1">
              <a:off x="5405734" y="5147731"/>
              <a:ext cx="548855" cy="1121458"/>
            </a:xfrm>
            <a:prstGeom prst="line">
              <a:avLst/>
            </a:prstGeom>
          </p:spPr>
          <p:style>
            <a:lnRef idx="1">
              <a:schemeClr val="accent1"/>
            </a:lnRef>
            <a:fillRef idx="0">
              <a:schemeClr val="accent1"/>
            </a:fillRef>
            <a:effectRef idx="0">
              <a:schemeClr val="accent1"/>
            </a:effectRef>
            <a:fontRef idx="minor">
              <a:schemeClr val="tx1"/>
            </a:fontRef>
          </p:style>
        </p:cxnSp>
        <p:sp>
          <p:nvSpPr>
            <p:cNvPr id="105" name="テキスト ボックス 104"/>
            <p:cNvSpPr txBox="1"/>
            <p:nvPr/>
          </p:nvSpPr>
          <p:spPr>
            <a:xfrm>
              <a:off x="4112175" y="2443542"/>
              <a:ext cx="615553" cy="261610"/>
            </a:xfrm>
            <a:prstGeom prst="rect">
              <a:avLst/>
            </a:prstGeom>
            <a:noFill/>
          </p:spPr>
          <p:txBody>
            <a:bodyPr vert="eaVert" wrap="square" rtlCol="0">
              <a:spAutoFit/>
            </a:bodyPr>
            <a:lstStyle/>
            <a:p>
              <a:r>
                <a:rPr lang="en-US" altLang="ja-JP" sz="2800" b="1" dirty="0"/>
                <a:t>…</a:t>
              </a:r>
              <a:endParaRPr lang="en-US" altLang="ja-JP" sz="2800" b="1" dirty="0" smtClean="0"/>
            </a:p>
          </p:txBody>
        </p:sp>
        <p:cxnSp>
          <p:nvCxnSpPr>
            <p:cNvPr id="106" name="直線コネクタ 105"/>
            <p:cNvCxnSpPr>
              <a:stCxn id="128" idx="2"/>
              <a:endCxn id="125" idx="3"/>
            </p:cNvCxnSpPr>
            <p:nvPr/>
          </p:nvCxnSpPr>
          <p:spPr>
            <a:xfrm flipH="1" flipV="1">
              <a:off x="3363941" y="5109077"/>
              <a:ext cx="719181" cy="434373"/>
            </a:xfrm>
            <a:prstGeom prst="line">
              <a:avLst/>
            </a:prstGeom>
          </p:spPr>
          <p:style>
            <a:lnRef idx="1">
              <a:schemeClr val="accent1"/>
            </a:lnRef>
            <a:fillRef idx="0">
              <a:schemeClr val="accent1"/>
            </a:fillRef>
            <a:effectRef idx="0">
              <a:schemeClr val="accent1"/>
            </a:effectRef>
            <a:fontRef idx="minor">
              <a:schemeClr val="tx1"/>
            </a:fontRef>
          </p:style>
        </p:cxnSp>
        <p:cxnSp>
          <p:nvCxnSpPr>
            <p:cNvPr id="107" name="直線コネクタ 106"/>
            <p:cNvCxnSpPr>
              <a:stCxn id="113" idx="3"/>
              <a:endCxn id="140" idx="2"/>
            </p:cNvCxnSpPr>
            <p:nvPr/>
          </p:nvCxnSpPr>
          <p:spPr>
            <a:xfrm flipV="1">
              <a:off x="3354701" y="1328207"/>
              <a:ext cx="728422" cy="480259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8" name="直線コネクタ 107"/>
            <p:cNvCxnSpPr>
              <a:stCxn id="122" idx="3"/>
              <a:endCxn id="134" idx="2"/>
            </p:cNvCxnSpPr>
            <p:nvPr/>
          </p:nvCxnSpPr>
          <p:spPr>
            <a:xfrm flipV="1">
              <a:off x="3341033" y="3325604"/>
              <a:ext cx="751450" cy="600399"/>
            </a:xfrm>
            <a:prstGeom prst="line">
              <a:avLst/>
            </a:prstGeom>
          </p:spPr>
          <p:style>
            <a:lnRef idx="1">
              <a:schemeClr val="accent1"/>
            </a:lnRef>
            <a:fillRef idx="0">
              <a:schemeClr val="accent1"/>
            </a:fillRef>
            <a:effectRef idx="0">
              <a:schemeClr val="accent1"/>
            </a:effectRef>
            <a:fontRef idx="minor">
              <a:schemeClr val="tx1"/>
            </a:fontRef>
          </p:style>
        </p:cxnSp>
        <p:cxnSp>
          <p:nvCxnSpPr>
            <p:cNvPr id="109" name="直線コネクタ 108"/>
            <p:cNvCxnSpPr>
              <a:stCxn id="122" idx="3"/>
            </p:cNvCxnSpPr>
            <p:nvPr/>
          </p:nvCxnSpPr>
          <p:spPr>
            <a:xfrm flipV="1">
              <a:off x="3341033" y="2080529"/>
              <a:ext cx="1147301" cy="1845474"/>
            </a:xfrm>
            <a:prstGeom prst="line">
              <a:avLst/>
            </a:prstGeom>
          </p:spPr>
          <p:style>
            <a:lnRef idx="1">
              <a:schemeClr val="accent1"/>
            </a:lnRef>
            <a:fillRef idx="0">
              <a:schemeClr val="accent1"/>
            </a:fillRef>
            <a:effectRef idx="0">
              <a:schemeClr val="accent1"/>
            </a:effectRef>
            <a:fontRef idx="minor">
              <a:schemeClr val="tx1"/>
            </a:fontRef>
          </p:style>
        </p:cxnSp>
        <p:cxnSp>
          <p:nvCxnSpPr>
            <p:cNvPr id="110" name="直線コネクタ 109"/>
            <p:cNvCxnSpPr>
              <a:stCxn id="113" idx="3"/>
            </p:cNvCxnSpPr>
            <p:nvPr/>
          </p:nvCxnSpPr>
          <p:spPr>
            <a:xfrm flipV="1">
              <a:off x="3354701" y="2102119"/>
              <a:ext cx="1177999" cy="402867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1" name="直線コネクタ 110"/>
            <p:cNvCxnSpPr>
              <a:stCxn id="122" idx="3"/>
              <a:endCxn id="195" idx="2"/>
            </p:cNvCxnSpPr>
            <p:nvPr/>
          </p:nvCxnSpPr>
          <p:spPr>
            <a:xfrm>
              <a:off x="3341033" y="3926003"/>
              <a:ext cx="742710" cy="582793"/>
            </a:xfrm>
            <a:prstGeom prst="line">
              <a:avLst/>
            </a:prstGeom>
          </p:spPr>
          <p:style>
            <a:lnRef idx="1">
              <a:schemeClr val="accent1"/>
            </a:lnRef>
            <a:fillRef idx="0">
              <a:schemeClr val="accent1"/>
            </a:fillRef>
            <a:effectRef idx="0">
              <a:schemeClr val="accent1"/>
            </a:effectRef>
            <a:fontRef idx="minor">
              <a:schemeClr val="tx1"/>
            </a:fontRef>
          </p:style>
        </p:cxnSp>
        <p:sp>
          <p:nvSpPr>
            <p:cNvPr id="113" name="正方形/長方形 112"/>
            <p:cNvSpPr/>
            <p:nvPr/>
          </p:nvSpPr>
          <p:spPr>
            <a:xfrm>
              <a:off x="2999754" y="5968491"/>
              <a:ext cx="354947" cy="324604"/>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116" name="正方形/長方形 115"/>
            <p:cNvSpPr/>
            <p:nvPr/>
          </p:nvSpPr>
          <p:spPr>
            <a:xfrm>
              <a:off x="2964066" y="1883108"/>
              <a:ext cx="354947" cy="324604"/>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grpSp>
          <p:nvGrpSpPr>
            <p:cNvPr id="118" name="グループ化 117"/>
            <p:cNvGrpSpPr/>
            <p:nvPr/>
          </p:nvGrpSpPr>
          <p:grpSpPr>
            <a:xfrm>
              <a:off x="2683904" y="2901019"/>
              <a:ext cx="986646" cy="602566"/>
              <a:chOff x="-264142" y="2033952"/>
              <a:chExt cx="1200962" cy="802016"/>
            </a:xfrm>
          </p:grpSpPr>
          <p:sp>
            <p:nvSpPr>
              <p:cNvPr id="119" name="正方形/長方形 118"/>
              <p:cNvSpPr/>
              <p:nvPr/>
            </p:nvSpPr>
            <p:spPr>
              <a:xfrm>
                <a:off x="107504" y="2033952"/>
                <a:ext cx="432048" cy="432048"/>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120" name="テキスト ボックス 119"/>
              <p:cNvSpPr txBox="1"/>
              <p:nvPr/>
            </p:nvSpPr>
            <p:spPr>
              <a:xfrm>
                <a:off x="-264142" y="2487765"/>
                <a:ext cx="1200962" cy="348203"/>
              </a:xfrm>
              <a:prstGeom prst="rect">
                <a:avLst/>
              </a:prstGeom>
              <a:noFill/>
            </p:spPr>
            <p:txBody>
              <a:bodyPr wrap="square" rtlCol="0">
                <a:spAutoFit/>
              </a:bodyPr>
              <a:lstStyle/>
              <a:p>
                <a:r>
                  <a:rPr kumimoji="1" lang="ja-JP" altLang="en-US" sz="1100" dirty="0" smtClean="0"/>
                  <a:t>キセキの世代</a:t>
                </a:r>
                <a:endParaRPr kumimoji="1" lang="ja-JP" altLang="en-US" sz="1100" dirty="0"/>
              </a:p>
            </p:txBody>
          </p:sp>
        </p:grpSp>
        <p:grpSp>
          <p:nvGrpSpPr>
            <p:cNvPr id="121" name="グループ化 120"/>
            <p:cNvGrpSpPr/>
            <p:nvPr/>
          </p:nvGrpSpPr>
          <p:grpSpPr>
            <a:xfrm>
              <a:off x="2655426" y="3763703"/>
              <a:ext cx="972225" cy="586214"/>
              <a:chOff x="-294981" y="3198748"/>
              <a:chExt cx="1183410" cy="780251"/>
            </a:xfrm>
          </p:grpSpPr>
          <p:sp>
            <p:nvSpPr>
              <p:cNvPr id="122" name="正方形/長方形 121"/>
              <p:cNvSpPr/>
              <p:nvPr/>
            </p:nvSpPr>
            <p:spPr>
              <a:xfrm>
                <a:off x="107504" y="3198748"/>
                <a:ext cx="432048" cy="432048"/>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123" name="テキスト ボックス 122"/>
              <p:cNvSpPr txBox="1"/>
              <p:nvPr/>
            </p:nvSpPr>
            <p:spPr>
              <a:xfrm>
                <a:off x="-294981" y="3630796"/>
                <a:ext cx="1183410" cy="348203"/>
              </a:xfrm>
              <a:prstGeom prst="rect">
                <a:avLst/>
              </a:prstGeom>
              <a:noFill/>
            </p:spPr>
            <p:txBody>
              <a:bodyPr wrap="square" rtlCol="0">
                <a:spAutoFit/>
              </a:bodyPr>
              <a:lstStyle/>
              <a:p>
                <a:r>
                  <a:rPr kumimoji="1" lang="ja-JP" altLang="en-US" sz="1100" dirty="0" smtClean="0"/>
                  <a:t>　　</a:t>
                </a:r>
                <a:r>
                  <a:rPr lang="ja-JP" altLang="en-US" sz="1100" dirty="0"/>
                  <a:t>謝罪会見</a:t>
                </a:r>
                <a:endParaRPr kumimoji="1" lang="ja-JP" altLang="en-US" sz="1100" dirty="0"/>
              </a:p>
            </p:txBody>
          </p:sp>
        </p:grpSp>
        <p:grpSp>
          <p:nvGrpSpPr>
            <p:cNvPr id="124" name="グループ化 123"/>
            <p:cNvGrpSpPr/>
            <p:nvPr/>
          </p:nvGrpSpPr>
          <p:grpSpPr>
            <a:xfrm>
              <a:off x="2964144" y="4946773"/>
              <a:ext cx="497063" cy="566222"/>
              <a:chOff x="52912" y="4363544"/>
              <a:chExt cx="605035" cy="753642"/>
            </a:xfrm>
          </p:grpSpPr>
          <p:sp>
            <p:nvSpPr>
              <p:cNvPr id="125" name="正方形/長方形 124"/>
              <p:cNvSpPr/>
              <p:nvPr/>
            </p:nvSpPr>
            <p:spPr>
              <a:xfrm>
                <a:off x="107504" y="4363544"/>
                <a:ext cx="432048" cy="432048"/>
              </a:xfrm>
              <a:prstGeom prst="rect">
                <a:avLst/>
              </a:prstGeom>
              <a:ln/>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126" name="テキスト ボックス 125"/>
              <p:cNvSpPr txBox="1"/>
              <p:nvPr/>
            </p:nvSpPr>
            <p:spPr>
              <a:xfrm>
                <a:off x="52912" y="4768983"/>
                <a:ext cx="605035" cy="348203"/>
              </a:xfrm>
              <a:prstGeom prst="rect">
                <a:avLst/>
              </a:prstGeom>
              <a:noFill/>
            </p:spPr>
            <p:txBody>
              <a:bodyPr wrap="square" rtlCol="0">
                <a:spAutoFit/>
              </a:bodyPr>
              <a:lstStyle/>
              <a:p>
                <a:r>
                  <a:rPr lang="ja-JP" altLang="en-US" sz="1100" dirty="0"/>
                  <a:t>理研</a:t>
                </a:r>
                <a:endParaRPr kumimoji="1" lang="ja-JP" altLang="en-US" sz="1100" dirty="0"/>
              </a:p>
            </p:txBody>
          </p:sp>
        </p:grpSp>
        <p:sp>
          <p:nvSpPr>
            <p:cNvPr id="128" name="円/楕円 127"/>
            <p:cNvSpPr/>
            <p:nvPr/>
          </p:nvSpPr>
          <p:spPr>
            <a:xfrm>
              <a:off x="4083122" y="5283037"/>
              <a:ext cx="551173" cy="520825"/>
            </a:xfrm>
            <a:prstGeom prst="ellipse">
              <a:avLst/>
            </a:prstGeom>
            <a:solidFill>
              <a:schemeClr val="accent2">
                <a:lumMod val="75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pSp>
          <p:nvGrpSpPr>
            <p:cNvPr id="133" name="グループ化 132"/>
            <p:cNvGrpSpPr/>
            <p:nvPr/>
          </p:nvGrpSpPr>
          <p:grpSpPr>
            <a:xfrm>
              <a:off x="3973167" y="2818104"/>
              <a:ext cx="892678" cy="767912"/>
              <a:chOff x="1654572" y="2389824"/>
              <a:chExt cx="816367" cy="767912"/>
            </a:xfrm>
          </p:grpSpPr>
          <p:sp>
            <p:nvSpPr>
              <p:cNvPr id="134" name="円/楕円 133"/>
              <p:cNvSpPr/>
              <p:nvPr/>
            </p:nvSpPr>
            <p:spPr>
              <a:xfrm>
                <a:off x="1763688" y="2636912"/>
                <a:ext cx="504056" cy="520824"/>
              </a:xfrm>
              <a:prstGeom prst="ellipse">
                <a:avLst/>
              </a:prstGeom>
              <a:solidFill>
                <a:schemeClr val="accent2">
                  <a:lumMod val="20000"/>
                  <a:lumOff val="80000"/>
                </a:schemeClr>
              </a:solidFill>
              <a:ln>
                <a:solidFill>
                  <a:srgbClr val="0070C0"/>
                </a:solidFill>
              </a:ln>
            </p:spPr>
            <p:style>
              <a:lnRef idx="3">
                <a:schemeClr val="lt1"/>
              </a:lnRef>
              <a:fillRef idx="1">
                <a:schemeClr val="accent2"/>
              </a:fillRef>
              <a:effectRef idx="1">
                <a:schemeClr val="accent2"/>
              </a:effectRef>
              <a:fontRef idx="minor">
                <a:schemeClr val="lt1"/>
              </a:fontRef>
            </p:style>
            <p:txBody>
              <a:bodyPr rtlCol="0" anchor="ctr"/>
              <a:lstStyle/>
              <a:p>
                <a:pPr algn="ctr"/>
                <a:endParaRPr kumimoji="1" lang="ja-JP" altLang="en-US">
                  <a:solidFill>
                    <a:srgbClr val="00B050"/>
                  </a:solidFill>
                </a:endParaRPr>
              </a:p>
            </p:txBody>
          </p:sp>
          <p:sp>
            <p:nvSpPr>
              <p:cNvPr id="135" name="テキスト ボックス 134"/>
              <p:cNvSpPr txBox="1"/>
              <p:nvPr/>
            </p:nvSpPr>
            <p:spPr>
              <a:xfrm>
                <a:off x="1654572" y="2389824"/>
                <a:ext cx="816367" cy="261610"/>
              </a:xfrm>
              <a:prstGeom prst="rect">
                <a:avLst/>
              </a:prstGeom>
              <a:noFill/>
            </p:spPr>
            <p:txBody>
              <a:bodyPr wrap="square" rtlCol="0">
                <a:spAutoFit/>
              </a:bodyPr>
              <a:lstStyle/>
              <a:p>
                <a:r>
                  <a:rPr lang="ja-JP" altLang="en-US" sz="1100" dirty="0" smtClean="0"/>
                  <a:t>小保方晴子</a:t>
                </a:r>
                <a:endParaRPr kumimoji="1" lang="ja-JP" altLang="en-US" sz="1100" dirty="0"/>
              </a:p>
            </p:txBody>
          </p:sp>
        </p:grpSp>
        <p:sp>
          <p:nvSpPr>
            <p:cNvPr id="140" name="円/楕円 139"/>
            <p:cNvSpPr/>
            <p:nvPr/>
          </p:nvSpPr>
          <p:spPr>
            <a:xfrm>
              <a:off x="4083123" y="1067795"/>
              <a:ext cx="551173" cy="520824"/>
            </a:xfrm>
            <a:prstGeom prst="ellipse">
              <a:avLst/>
            </a:prstGeom>
            <a:solidFill>
              <a:schemeClr val="accent2">
                <a:lumMod val="75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43" name="円/楕円 142"/>
            <p:cNvSpPr/>
            <p:nvPr/>
          </p:nvSpPr>
          <p:spPr>
            <a:xfrm>
              <a:off x="4083121" y="6024368"/>
              <a:ext cx="551173" cy="520824"/>
            </a:xfrm>
            <a:prstGeom prst="ellipse">
              <a:avLst/>
            </a:prstGeom>
            <a:solidFill>
              <a:schemeClr val="accent2">
                <a:lumMod val="75000"/>
              </a:schemeClr>
            </a:solidFill>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cxnSp>
          <p:nvCxnSpPr>
            <p:cNvPr id="145" name="直線コネクタ 144"/>
            <p:cNvCxnSpPr>
              <a:stCxn id="128" idx="6"/>
              <a:endCxn id="168" idx="1"/>
            </p:cNvCxnSpPr>
            <p:nvPr/>
          </p:nvCxnSpPr>
          <p:spPr>
            <a:xfrm flipV="1">
              <a:off x="4634295" y="4906909"/>
              <a:ext cx="529308" cy="636541"/>
            </a:xfrm>
            <a:prstGeom prst="line">
              <a:avLst/>
            </a:prstGeom>
          </p:spPr>
          <p:style>
            <a:lnRef idx="1">
              <a:schemeClr val="accent1"/>
            </a:lnRef>
            <a:fillRef idx="0">
              <a:schemeClr val="accent1"/>
            </a:fillRef>
            <a:effectRef idx="0">
              <a:schemeClr val="accent1"/>
            </a:effectRef>
            <a:fontRef idx="minor">
              <a:schemeClr val="tx1"/>
            </a:fontRef>
          </p:style>
        </p:cxnSp>
        <p:cxnSp>
          <p:nvCxnSpPr>
            <p:cNvPr id="147" name="直線コネクタ 146"/>
            <p:cNvCxnSpPr>
              <a:stCxn id="143" idx="6"/>
              <a:endCxn id="168" idx="1"/>
            </p:cNvCxnSpPr>
            <p:nvPr/>
          </p:nvCxnSpPr>
          <p:spPr>
            <a:xfrm flipV="1">
              <a:off x="4634294" y="4906909"/>
              <a:ext cx="529309" cy="1377871"/>
            </a:xfrm>
            <a:prstGeom prst="line">
              <a:avLst/>
            </a:prstGeom>
          </p:spPr>
          <p:style>
            <a:lnRef idx="1">
              <a:schemeClr val="accent1"/>
            </a:lnRef>
            <a:fillRef idx="0">
              <a:schemeClr val="accent1"/>
            </a:fillRef>
            <a:effectRef idx="0">
              <a:schemeClr val="accent1"/>
            </a:effectRef>
            <a:fontRef idx="minor">
              <a:schemeClr val="tx1"/>
            </a:fontRef>
          </p:style>
        </p:cxnSp>
        <p:cxnSp>
          <p:nvCxnSpPr>
            <p:cNvPr id="148" name="直線コネクタ 147"/>
            <p:cNvCxnSpPr>
              <a:stCxn id="128" idx="6"/>
              <a:endCxn id="159" idx="1"/>
            </p:cNvCxnSpPr>
            <p:nvPr/>
          </p:nvCxnSpPr>
          <p:spPr>
            <a:xfrm>
              <a:off x="4634295" y="5543450"/>
              <a:ext cx="527217" cy="186239"/>
            </a:xfrm>
            <a:prstGeom prst="line">
              <a:avLst/>
            </a:prstGeom>
          </p:spPr>
          <p:style>
            <a:lnRef idx="1">
              <a:schemeClr val="accent1"/>
            </a:lnRef>
            <a:fillRef idx="0">
              <a:schemeClr val="accent1"/>
            </a:fillRef>
            <a:effectRef idx="0">
              <a:schemeClr val="accent1"/>
            </a:effectRef>
            <a:fontRef idx="minor">
              <a:schemeClr val="tx1"/>
            </a:fontRef>
          </p:style>
        </p:cxnSp>
        <p:sp>
          <p:nvSpPr>
            <p:cNvPr id="150" name="二等辺三角形 149"/>
            <p:cNvSpPr/>
            <p:nvPr/>
          </p:nvSpPr>
          <p:spPr>
            <a:xfrm>
              <a:off x="5040801" y="1253712"/>
              <a:ext cx="430713" cy="317498"/>
            </a:xfrm>
            <a:prstGeom prst="triangl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53" name="二等辺三角形 152"/>
            <p:cNvSpPr/>
            <p:nvPr/>
          </p:nvSpPr>
          <p:spPr>
            <a:xfrm>
              <a:off x="5040148" y="2660395"/>
              <a:ext cx="430713" cy="317498"/>
            </a:xfrm>
            <a:prstGeom prst="triangl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156" name="二等辺三角形 155"/>
            <p:cNvSpPr/>
            <p:nvPr/>
          </p:nvSpPr>
          <p:spPr>
            <a:xfrm>
              <a:off x="5082700" y="6110440"/>
              <a:ext cx="430712" cy="317498"/>
            </a:xfrm>
            <a:prstGeom prst="triangl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59" name="二等辺三角形 158"/>
            <p:cNvSpPr/>
            <p:nvPr/>
          </p:nvSpPr>
          <p:spPr>
            <a:xfrm>
              <a:off x="5053834" y="5570940"/>
              <a:ext cx="430713" cy="317498"/>
            </a:xfrm>
            <a:prstGeom prst="triangl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62" name="二等辺三角形 161"/>
            <p:cNvSpPr/>
            <p:nvPr/>
          </p:nvSpPr>
          <p:spPr>
            <a:xfrm>
              <a:off x="5057211" y="3352387"/>
              <a:ext cx="430712" cy="317498"/>
            </a:xfrm>
            <a:prstGeom prst="triangl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165" name="二等辺三角形 164"/>
            <p:cNvSpPr/>
            <p:nvPr/>
          </p:nvSpPr>
          <p:spPr>
            <a:xfrm>
              <a:off x="5027017" y="4057121"/>
              <a:ext cx="430713" cy="317498"/>
            </a:xfrm>
            <a:prstGeom prst="triangl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168" name="二等辺三角形 167"/>
            <p:cNvSpPr/>
            <p:nvPr/>
          </p:nvSpPr>
          <p:spPr>
            <a:xfrm>
              <a:off x="5055925" y="4748160"/>
              <a:ext cx="430712" cy="317497"/>
            </a:xfrm>
            <a:prstGeom prst="triangle">
              <a:avLst/>
            </a:prstGeom>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171" name="二等辺三角形 170"/>
            <p:cNvSpPr/>
            <p:nvPr/>
          </p:nvSpPr>
          <p:spPr>
            <a:xfrm>
              <a:off x="5051368" y="1946950"/>
              <a:ext cx="430712" cy="317498"/>
            </a:xfrm>
            <a:prstGeom prst="triangl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kumimoji="1" lang="ja-JP" altLang="en-US"/>
            </a:p>
          </p:txBody>
        </p:sp>
        <p:sp>
          <p:nvSpPr>
            <p:cNvPr id="174" name="正方形/長方形 173"/>
            <p:cNvSpPr/>
            <p:nvPr/>
          </p:nvSpPr>
          <p:spPr>
            <a:xfrm>
              <a:off x="5954589" y="4969199"/>
              <a:ext cx="390441" cy="357064"/>
            </a:xfrm>
            <a:prstGeom prst="rect">
              <a:avLst/>
            </a:prstGeom>
            <a:solidFill>
              <a:srgbClr val="92D05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77" name="正方形/長方形 176"/>
            <p:cNvSpPr/>
            <p:nvPr/>
          </p:nvSpPr>
          <p:spPr>
            <a:xfrm>
              <a:off x="5954171" y="4202712"/>
              <a:ext cx="390442" cy="357065"/>
            </a:xfrm>
            <a:prstGeom prst="rect">
              <a:avLst/>
            </a:prstGeom>
            <a:solidFill>
              <a:srgbClr val="92D05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80" name="正方形/長方形 179"/>
            <p:cNvSpPr/>
            <p:nvPr/>
          </p:nvSpPr>
          <p:spPr>
            <a:xfrm>
              <a:off x="5960766" y="2419038"/>
              <a:ext cx="390441" cy="357065"/>
            </a:xfrm>
            <a:prstGeom prst="rect">
              <a:avLst/>
            </a:prstGeom>
            <a:solidFill>
              <a:srgbClr val="92D05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83" name="正方形/長方形 182"/>
            <p:cNvSpPr/>
            <p:nvPr/>
          </p:nvSpPr>
          <p:spPr>
            <a:xfrm>
              <a:off x="5976913" y="3181839"/>
              <a:ext cx="390442" cy="357065"/>
            </a:xfrm>
            <a:prstGeom prst="rect">
              <a:avLst/>
            </a:prstGeom>
            <a:solidFill>
              <a:srgbClr val="92D050"/>
            </a:solidFill>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85" name="テキスト ボックス 184"/>
            <p:cNvSpPr txBox="1"/>
            <p:nvPr/>
          </p:nvSpPr>
          <p:spPr>
            <a:xfrm>
              <a:off x="4112175" y="4819806"/>
              <a:ext cx="615553" cy="261610"/>
            </a:xfrm>
            <a:prstGeom prst="rect">
              <a:avLst/>
            </a:prstGeom>
            <a:noFill/>
          </p:spPr>
          <p:txBody>
            <a:bodyPr vert="eaVert" wrap="square" rtlCol="0">
              <a:spAutoFit/>
            </a:bodyPr>
            <a:lstStyle/>
            <a:p>
              <a:r>
                <a:rPr lang="en-US" altLang="ja-JP" sz="2800" b="1" dirty="0"/>
                <a:t>…</a:t>
              </a:r>
              <a:endParaRPr lang="en-US" altLang="ja-JP" sz="2800" b="1" dirty="0" smtClean="0"/>
            </a:p>
          </p:txBody>
        </p:sp>
        <p:sp>
          <p:nvSpPr>
            <p:cNvPr id="186" name="テキスト ボックス 185"/>
            <p:cNvSpPr txBox="1"/>
            <p:nvPr/>
          </p:nvSpPr>
          <p:spPr>
            <a:xfrm>
              <a:off x="5113302" y="1716723"/>
              <a:ext cx="400110" cy="261610"/>
            </a:xfrm>
            <a:prstGeom prst="rect">
              <a:avLst/>
            </a:prstGeom>
            <a:noFill/>
          </p:spPr>
          <p:txBody>
            <a:bodyPr vert="eaVert" wrap="square" rtlCol="0">
              <a:spAutoFit/>
            </a:bodyPr>
            <a:lstStyle/>
            <a:p>
              <a:r>
                <a:rPr lang="en-US" altLang="ja-JP" sz="1400" b="1" dirty="0"/>
                <a:t>…</a:t>
              </a:r>
              <a:endParaRPr lang="en-US" altLang="ja-JP" sz="1400" b="1" dirty="0" smtClean="0"/>
            </a:p>
          </p:txBody>
        </p:sp>
        <p:sp>
          <p:nvSpPr>
            <p:cNvPr id="187" name="テキスト ボックス 186"/>
            <p:cNvSpPr txBox="1"/>
            <p:nvPr/>
          </p:nvSpPr>
          <p:spPr>
            <a:xfrm>
              <a:off x="4118272" y="3658672"/>
              <a:ext cx="615553" cy="261610"/>
            </a:xfrm>
            <a:prstGeom prst="rect">
              <a:avLst/>
            </a:prstGeom>
            <a:noFill/>
          </p:spPr>
          <p:txBody>
            <a:bodyPr vert="eaVert" wrap="square" rtlCol="0">
              <a:spAutoFit/>
            </a:bodyPr>
            <a:lstStyle/>
            <a:p>
              <a:r>
                <a:rPr lang="en-US" altLang="ja-JP" sz="2800" b="1" dirty="0"/>
                <a:t>…</a:t>
              </a:r>
              <a:endParaRPr lang="en-US" altLang="ja-JP" sz="2800" b="1" dirty="0" smtClean="0"/>
            </a:p>
          </p:txBody>
        </p:sp>
        <p:sp>
          <p:nvSpPr>
            <p:cNvPr id="189" name="テキスト ボックス 188"/>
            <p:cNvSpPr txBox="1"/>
            <p:nvPr/>
          </p:nvSpPr>
          <p:spPr>
            <a:xfrm>
              <a:off x="5901529" y="3739686"/>
              <a:ext cx="615553" cy="261610"/>
            </a:xfrm>
            <a:prstGeom prst="rect">
              <a:avLst/>
            </a:prstGeom>
            <a:noFill/>
          </p:spPr>
          <p:txBody>
            <a:bodyPr vert="eaVert" wrap="square" rtlCol="0">
              <a:spAutoFit/>
            </a:bodyPr>
            <a:lstStyle/>
            <a:p>
              <a:r>
                <a:rPr lang="en-US" altLang="ja-JP" sz="2800" b="1" dirty="0"/>
                <a:t>…</a:t>
              </a:r>
              <a:endParaRPr lang="en-US" altLang="ja-JP" sz="2800" b="1" dirty="0" smtClean="0"/>
            </a:p>
          </p:txBody>
        </p:sp>
        <p:grpSp>
          <p:nvGrpSpPr>
            <p:cNvPr id="194" name="グループ化 193"/>
            <p:cNvGrpSpPr/>
            <p:nvPr/>
          </p:nvGrpSpPr>
          <p:grpSpPr>
            <a:xfrm>
              <a:off x="3933443" y="4005064"/>
              <a:ext cx="1080141" cy="764144"/>
              <a:chOff x="1626236" y="2393592"/>
              <a:chExt cx="987805" cy="764144"/>
            </a:xfrm>
          </p:grpSpPr>
          <p:sp>
            <p:nvSpPr>
              <p:cNvPr id="195" name="円/楕円 194"/>
              <p:cNvSpPr/>
              <p:nvPr/>
            </p:nvSpPr>
            <p:spPr>
              <a:xfrm>
                <a:off x="1763688" y="2636912"/>
                <a:ext cx="504056" cy="520824"/>
              </a:xfrm>
              <a:prstGeom prst="ellipse">
                <a:avLst/>
              </a:prstGeom>
              <a:solidFill>
                <a:schemeClr val="accent2">
                  <a:lumMod val="20000"/>
                  <a:lumOff val="80000"/>
                </a:schemeClr>
              </a:solidFill>
              <a:ln>
                <a:solidFill>
                  <a:srgbClr val="0070C0"/>
                </a:solidFill>
              </a:ln>
            </p:spPr>
            <p:style>
              <a:lnRef idx="3">
                <a:schemeClr val="lt1"/>
              </a:lnRef>
              <a:fillRef idx="1">
                <a:schemeClr val="accent2"/>
              </a:fillRef>
              <a:effectRef idx="1">
                <a:schemeClr val="accent2"/>
              </a:effectRef>
              <a:fontRef idx="minor">
                <a:schemeClr val="lt1"/>
              </a:fontRef>
            </p:style>
            <p:txBody>
              <a:bodyPr rtlCol="0" anchor="ctr"/>
              <a:lstStyle/>
              <a:p>
                <a:pPr algn="ctr"/>
                <a:endParaRPr kumimoji="1" lang="ja-JP" altLang="en-US">
                  <a:solidFill>
                    <a:srgbClr val="00B050"/>
                  </a:solidFill>
                </a:endParaRPr>
              </a:p>
            </p:txBody>
          </p:sp>
          <p:sp>
            <p:nvSpPr>
              <p:cNvPr id="196" name="テキスト ボックス 195"/>
              <p:cNvSpPr txBox="1"/>
              <p:nvPr/>
            </p:nvSpPr>
            <p:spPr>
              <a:xfrm>
                <a:off x="1626236" y="2393592"/>
                <a:ext cx="987805" cy="261610"/>
              </a:xfrm>
              <a:prstGeom prst="rect">
                <a:avLst/>
              </a:prstGeom>
              <a:noFill/>
            </p:spPr>
            <p:txBody>
              <a:bodyPr wrap="square" rtlCol="0">
                <a:spAutoFit/>
              </a:bodyPr>
              <a:lstStyle/>
              <a:p>
                <a:r>
                  <a:rPr kumimoji="1" lang="ja-JP" altLang="en-US" sz="1100" dirty="0" smtClean="0"/>
                  <a:t>野々村竜太郎</a:t>
                </a:r>
                <a:endParaRPr kumimoji="1" lang="ja-JP" altLang="en-US" sz="1100" dirty="0"/>
              </a:p>
            </p:txBody>
          </p:sp>
        </p:grpSp>
        <p:grpSp>
          <p:nvGrpSpPr>
            <p:cNvPr id="197" name="グループ化 196"/>
            <p:cNvGrpSpPr/>
            <p:nvPr/>
          </p:nvGrpSpPr>
          <p:grpSpPr>
            <a:xfrm>
              <a:off x="3973167" y="1550176"/>
              <a:ext cx="892678" cy="767912"/>
              <a:chOff x="1654572" y="2389824"/>
              <a:chExt cx="816367" cy="767912"/>
            </a:xfrm>
          </p:grpSpPr>
          <p:sp>
            <p:nvSpPr>
              <p:cNvPr id="198" name="円/楕円 197"/>
              <p:cNvSpPr/>
              <p:nvPr/>
            </p:nvSpPr>
            <p:spPr>
              <a:xfrm>
                <a:off x="1763688" y="2636912"/>
                <a:ext cx="504056" cy="520824"/>
              </a:xfrm>
              <a:prstGeom prst="ellipse">
                <a:avLst/>
              </a:prstGeom>
              <a:solidFill>
                <a:schemeClr val="accent2">
                  <a:lumMod val="20000"/>
                  <a:lumOff val="80000"/>
                </a:schemeClr>
              </a:solidFill>
              <a:ln>
                <a:solidFill>
                  <a:srgbClr val="0070C0"/>
                </a:solidFill>
              </a:ln>
            </p:spPr>
            <p:style>
              <a:lnRef idx="3">
                <a:schemeClr val="lt1"/>
              </a:lnRef>
              <a:fillRef idx="1">
                <a:schemeClr val="accent2"/>
              </a:fillRef>
              <a:effectRef idx="1">
                <a:schemeClr val="accent2"/>
              </a:effectRef>
              <a:fontRef idx="minor">
                <a:schemeClr val="lt1"/>
              </a:fontRef>
            </p:style>
            <p:txBody>
              <a:bodyPr rtlCol="0" anchor="ctr"/>
              <a:lstStyle/>
              <a:p>
                <a:pPr algn="ctr"/>
                <a:endParaRPr kumimoji="1" lang="ja-JP" altLang="en-US">
                  <a:solidFill>
                    <a:srgbClr val="00B050"/>
                  </a:solidFill>
                </a:endParaRPr>
              </a:p>
            </p:txBody>
          </p:sp>
          <p:sp>
            <p:nvSpPr>
              <p:cNvPr id="199" name="テキスト ボックス 198"/>
              <p:cNvSpPr txBox="1"/>
              <p:nvPr/>
            </p:nvSpPr>
            <p:spPr>
              <a:xfrm>
                <a:off x="1654572" y="2389824"/>
                <a:ext cx="816367" cy="261610"/>
              </a:xfrm>
              <a:prstGeom prst="rect">
                <a:avLst/>
              </a:prstGeom>
              <a:noFill/>
            </p:spPr>
            <p:txBody>
              <a:bodyPr wrap="square" rtlCol="0">
                <a:spAutoFit/>
              </a:bodyPr>
              <a:lstStyle/>
              <a:p>
                <a:r>
                  <a:rPr lang="ja-JP" altLang="en-US" sz="1100" dirty="0" smtClean="0"/>
                  <a:t>佐村河内守</a:t>
                </a:r>
                <a:endParaRPr kumimoji="1" lang="ja-JP" altLang="en-US" sz="1100" dirty="0"/>
              </a:p>
            </p:txBody>
          </p:sp>
        </p:grpSp>
        <p:sp>
          <p:nvSpPr>
            <p:cNvPr id="130" name="テキスト ボックス 129"/>
            <p:cNvSpPr txBox="1"/>
            <p:nvPr/>
          </p:nvSpPr>
          <p:spPr>
            <a:xfrm>
              <a:off x="5113302" y="3823218"/>
              <a:ext cx="400110" cy="261610"/>
            </a:xfrm>
            <a:prstGeom prst="rect">
              <a:avLst/>
            </a:prstGeom>
            <a:noFill/>
          </p:spPr>
          <p:txBody>
            <a:bodyPr vert="eaVert" wrap="square" rtlCol="0">
              <a:spAutoFit/>
            </a:bodyPr>
            <a:lstStyle/>
            <a:p>
              <a:r>
                <a:rPr lang="en-US" altLang="ja-JP" sz="1400" b="1" dirty="0"/>
                <a:t>…</a:t>
              </a:r>
              <a:endParaRPr lang="en-US" altLang="ja-JP" sz="1400" b="1" dirty="0" smtClean="0"/>
            </a:p>
          </p:txBody>
        </p:sp>
        <p:sp>
          <p:nvSpPr>
            <p:cNvPr id="131" name="テキスト ボックス 130"/>
            <p:cNvSpPr txBox="1"/>
            <p:nvPr/>
          </p:nvSpPr>
          <p:spPr>
            <a:xfrm>
              <a:off x="5134118" y="5279589"/>
              <a:ext cx="400110" cy="261610"/>
            </a:xfrm>
            <a:prstGeom prst="rect">
              <a:avLst/>
            </a:prstGeom>
            <a:noFill/>
          </p:spPr>
          <p:txBody>
            <a:bodyPr vert="eaVert" wrap="square" rtlCol="0">
              <a:spAutoFit/>
            </a:bodyPr>
            <a:lstStyle/>
            <a:p>
              <a:r>
                <a:rPr lang="en-US" altLang="ja-JP" sz="1400" b="1" dirty="0"/>
                <a:t>…</a:t>
              </a:r>
              <a:endParaRPr lang="en-US" altLang="ja-JP" sz="1400" b="1" dirty="0" smtClean="0"/>
            </a:p>
          </p:txBody>
        </p:sp>
        <p:sp>
          <p:nvSpPr>
            <p:cNvPr id="132" name="テキスト ボックス 131"/>
            <p:cNvSpPr txBox="1"/>
            <p:nvPr/>
          </p:nvSpPr>
          <p:spPr>
            <a:xfrm>
              <a:off x="3055513" y="5616182"/>
              <a:ext cx="400110" cy="248179"/>
            </a:xfrm>
            <a:prstGeom prst="rect">
              <a:avLst/>
            </a:prstGeom>
            <a:noFill/>
          </p:spPr>
          <p:txBody>
            <a:bodyPr vert="eaVert" wrap="square" rtlCol="0">
              <a:spAutoFit/>
            </a:bodyPr>
            <a:lstStyle/>
            <a:p>
              <a:r>
                <a:rPr lang="en-US" altLang="ja-JP" sz="1400" b="1" dirty="0"/>
                <a:t>…</a:t>
              </a:r>
              <a:endParaRPr lang="en-US" altLang="ja-JP" sz="1400" b="1" dirty="0" smtClean="0"/>
            </a:p>
          </p:txBody>
        </p:sp>
        <p:sp>
          <p:nvSpPr>
            <p:cNvPr id="136" name="テキスト ボックス 135"/>
            <p:cNvSpPr txBox="1"/>
            <p:nvPr/>
          </p:nvSpPr>
          <p:spPr>
            <a:xfrm>
              <a:off x="3012620" y="2446745"/>
              <a:ext cx="400110" cy="261610"/>
            </a:xfrm>
            <a:prstGeom prst="rect">
              <a:avLst/>
            </a:prstGeom>
            <a:noFill/>
          </p:spPr>
          <p:txBody>
            <a:bodyPr vert="eaVert" wrap="square" rtlCol="0">
              <a:spAutoFit/>
            </a:bodyPr>
            <a:lstStyle/>
            <a:p>
              <a:r>
                <a:rPr lang="en-US" altLang="ja-JP" sz="1400" b="1" dirty="0"/>
                <a:t>…</a:t>
              </a:r>
              <a:endParaRPr lang="en-US" altLang="ja-JP" sz="1400" b="1" dirty="0" smtClean="0"/>
            </a:p>
          </p:txBody>
        </p:sp>
        <p:sp>
          <p:nvSpPr>
            <p:cNvPr id="137" name="テキスト ボックス 136"/>
            <p:cNvSpPr txBox="1"/>
            <p:nvPr/>
          </p:nvSpPr>
          <p:spPr>
            <a:xfrm>
              <a:off x="3055513" y="4559203"/>
              <a:ext cx="400110" cy="261610"/>
            </a:xfrm>
            <a:prstGeom prst="rect">
              <a:avLst/>
            </a:prstGeom>
            <a:noFill/>
          </p:spPr>
          <p:txBody>
            <a:bodyPr vert="eaVert" wrap="square" rtlCol="0">
              <a:spAutoFit/>
            </a:bodyPr>
            <a:lstStyle/>
            <a:p>
              <a:r>
                <a:rPr lang="en-US" altLang="ja-JP" sz="1400" b="1" dirty="0"/>
                <a:t>…</a:t>
              </a:r>
              <a:endParaRPr lang="en-US" altLang="ja-JP" sz="1400" b="1" dirty="0" smtClean="0"/>
            </a:p>
          </p:txBody>
        </p:sp>
      </p:grpSp>
      <p:sp>
        <p:nvSpPr>
          <p:cNvPr id="2" name="タイトル 1"/>
          <p:cNvSpPr>
            <a:spLocks noGrp="1"/>
          </p:cNvSpPr>
          <p:nvPr>
            <p:ph type="title"/>
          </p:nvPr>
        </p:nvSpPr>
        <p:spPr>
          <a:xfrm>
            <a:off x="457200" y="274638"/>
            <a:ext cx="7467600" cy="634082"/>
          </a:xfrm>
        </p:spPr>
        <p:txBody>
          <a:bodyPr/>
          <a:lstStyle/>
          <a:p>
            <a:pPr marL="0" indent="0"/>
            <a:r>
              <a:rPr lang="ja-JP" altLang="en-US" dirty="0" smtClean="0"/>
              <a:t>手法②：単語</a:t>
            </a:r>
            <a:r>
              <a:rPr lang="ja-JP" altLang="en-US" dirty="0"/>
              <a:t>ネットワークの合成</a:t>
            </a:r>
          </a:p>
        </p:txBody>
      </p:sp>
      <p:grpSp>
        <p:nvGrpSpPr>
          <p:cNvPr id="65" name="グループ化 64"/>
          <p:cNvGrpSpPr/>
          <p:nvPr/>
        </p:nvGrpSpPr>
        <p:grpSpPr>
          <a:xfrm>
            <a:off x="7037959" y="2736632"/>
            <a:ext cx="1649593" cy="1949312"/>
            <a:chOff x="2677868" y="1627911"/>
            <a:chExt cx="2168647" cy="2293503"/>
          </a:xfrm>
        </p:grpSpPr>
        <p:sp>
          <p:nvSpPr>
            <p:cNvPr id="66" name="正方形/長方形 65"/>
            <p:cNvSpPr/>
            <p:nvPr/>
          </p:nvSpPr>
          <p:spPr>
            <a:xfrm>
              <a:off x="2678885" y="1972102"/>
              <a:ext cx="2160639" cy="1946084"/>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cxnSp>
          <p:nvCxnSpPr>
            <p:cNvPr id="67" name="直線コネクタ 66"/>
            <p:cNvCxnSpPr/>
            <p:nvPr/>
          </p:nvCxnSpPr>
          <p:spPr>
            <a:xfrm>
              <a:off x="2682685" y="2800541"/>
              <a:ext cx="2156839" cy="0"/>
            </a:xfrm>
            <a:prstGeom prst="line">
              <a:avLst/>
            </a:prstGeom>
          </p:spPr>
          <p:style>
            <a:lnRef idx="1">
              <a:schemeClr val="dk1"/>
            </a:lnRef>
            <a:fillRef idx="0">
              <a:schemeClr val="dk1"/>
            </a:fillRef>
            <a:effectRef idx="0">
              <a:schemeClr val="dk1"/>
            </a:effectRef>
            <a:fontRef idx="minor">
              <a:schemeClr val="tx1"/>
            </a:fontRef>
          </p:style>
        </p:cxnSp>
        <p:cxnSp>
          <p:nvCxnSpPr>
            <p:cNvPr id="68" name="直線コネクタ 67"/>
            <p:cNvCxnSpPr/>
            <p:nvPr/>
          </p:nvCxnSpPr>
          <p:spPr>
            <a:xfrm>
              <a:off x="2682685" y="2414107"/>
              <a:ext cx="2156839" cy="0"/>
            </a:xfrm>
            <a:prstGeom prst="line">
              <a:avLst/>
            </a:prstGeom>
          </p:spPr>
          <p:style>
            <a:lnRef idx="1">
              <a:schemeClr val="dk1"/>
            </a:lnRef>
            <a:fillRef idx="0">
              <a:schemeClr val="dk1"/>
            </a:fillRef>
            <a:effectRef idx="0">
              <a:schemeClr val="dk1"/>
            </a:effectRef>
            <a:fontRef idx="minor">
              <a:schemeClr val="tx1"/>
            </a:fontRef>
          </p:style>
        </p:cxnSp>
        <p:cxnSp>
          <p:nvCxnSpPr>
            <p:cNvPr id="69" name="直線コネクタ 68"/>
            <p:cNvCxnSpPr/>
            <p:nvPr/>
          </p:nvCxnSpPr>
          <p:spPr>
            <a:xfrm>
              <a:off x="2689676" y="3186975"/>
              <a:ext cx="2156839" cy="0"/>
            </a:xfrm>
            <a:prstGeom prst="line">
              <a:avLst/>
            </a:prstGeom>
          </p:spPr>
          <p:style>
            <a:lnRef idx="1">
              <a:schemeClr val="dk1"/>
            </a:lnRef>
            <a:fillRef idx="0">
              <a:schemeClr val="dk1"/>
            </a:fillRef>
            <a:effectRef idx="0">
              <a:schemeClr val="dk1"/>
            </a:effectRef>
            <a:fontRef idx="minor">
              <a:schemeClr val="tx1"/>
            </a:fontRef>
          </p:style>
        </p:cxnSp>
        <p:cxnSp>
          <p:nvCxnSpPr>
            <p:cNvPr id="70" name="直線コネクタ 69"/>
            <p:cNvCxnSpPr/>
            <p:nvPr/>
          </p:nvCxnSpPr>
          <p:spPr>
            <a:xfrm>
              <a:off x="2681723" y="3573409"/>
              <a:ext cx="2156839" cy="0"/>
            </a:xfrm>
            <a:prstGeom prst="line">
              <a:avLst/>
            </a:prstGeom>
          </p:spPr>
          <p:style>
            <a:lnRef idx="1">
              <a:schemeClr val="dk1"/>
            </a:lnRef>
            <a:fillRef idx="0">
              <a:schemeClr val="dk1"/>
            </a:fillRef>
            <a:effectRef idx="0">
              <a:schemeClr val="dk1"/>
            </a:effectRef>
            <a:fontRef idx="minor">
              <a:schemeClr val="tx1"/>
            </a:fontRef>
          </p:style>
        </p:cxnSp>
        <p:sp>
          <p:nvSpPr>
            <p:cNvPr id="71" name="正方形/長方形 70"/>
            <p:cNvSpPr/>
            <p:nvPr/>
          </p:nvSpPr>
          <p:spPr>
            <a:xfrm>
              <a:off x="2677868" y="1627911"/>
              <a:ext cx="2160639" cy="38682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600" dirty="0" smtClean="0">
                  <a:ln w="18415" cmpd="sng">
                    <a:noFill/>
                    <a:prstDash val="solid"/>
                  </a:ln>
                  <a:solidFill>
                    <a:schemeClr val="tx1"/>
                  </a:solidFill>
                </a:rPr>
                <a:t>動画</a:t>
              </a:r>
              <a:r>
                <a:rPr kumimoji="1" lang="en-US" altLang="ja-JP" sz="1600" dirty="0" smtClean="0">
                  <a:ln w="18415" cmpd="sng">
                    <a:noFill/>
                    <a:prstDash val="solid"/>
                  </a:ln>
                  <a:solidFill>
                    <a:schemeClr val="tx1"/>
                  </a:solidFill>
                </a:rPr>
                <a:t>A</a:t>
              </a:r>
              <a:r>
                <a:rPr kumimoji="1" lang="ja-JP" altLang="en-US" sz="1600" dirty="0" smtClean="0">
                  <a:ln w="18415" cmpd="sng">
                    <a:noFill/>
                    <a:prstDash val="solid"/>
                  </a:ln>
                  <a:solidFill>
                    <a:schemeClr val="tx1"/>
                  </a:solidFill>
                </a:rPr>
                <a:t>の関連語</a:t>
              </a:r>
              <a:endParaRPr kumimoji="1" lang="ja-JP" altLang="en-US" sz="1600" dirty="0">
                <a:ln w="18415" cmpd="sng">
                  <a:noFill/>
                  <a:prstDash val="solid"/>
                </a:ln>
                <a:solidFill>
                  <a:schemeClr val="tx1"/>
                </a:solidFill>
              </a:endParaRPr>
            </a:p>
          </p:txBody>
        </p:sp>
        <p:sp>
          <p:nvSpPr>
            <p:cNvPr id="72" name="テキスト ボックス 71"/>
            <p:cNvSpPr txBox="1"/>
            <p:nvPr/>
          </p:nvSpPr>
          <p:spPr>
            <a:xfrm>
              <a:off x="2689676" y="2065361"/>
              <a:ext cx="2139096" cy="434545"/>
            </a:xfrm>
            <a:prstGeom prst="rect">
              <a:avLst/>
            </a:prstGeom>
            <a:noFill/>
          </p:spPr>
          <p:txBody>
            <a:bodyPr wrap="square" rtlCol="0">
              <a:spAutoFit/>
            </a:bodyPr>
            <a:lstStyle/>
            <a:p>
              <a:r>
                <a:rPr lang="ja-JP" altLang="en-US" dirty="0"/>
                <a:t>関連語</a:t>
              </a:r>
              <a:r>
                <a:rPr lang="en-US" altLang="ja-JP" dirty="0"/>
                <a:t>1</a:t>
              </a:r>
              <a:r>
                <a:rPr lang="ja-JP" altLang="en-US" dirty="0"/>
                <a:t>：○点</a:t>
              </a:r>
            </a:p>
          </p:txBody>
        </p:sp>
        <p:sp>
          <p:nvSpPr>
            <p:cNvPr id="73" name="テキスト ボックス 72"/>
            <p:cNvSpPr txBox="1"/>
            <p:nvPr/>
          </p:nvSpPr>
          <p:spPr>
            <a:xfrm>
              <a:off x="2689675" y="2451002"/>
              <a:ext cx="2139096" cy="434545"/>
            </a:xfrm>
            <a:prstGeom prst="rect">
              <a:avLst/>
            </a:prstGeom>
            <a:noFill/>
          </p:spPr>
          <p:txBody>
            <a:bodyPr wrap="square" rtlCol="0">
              <a:spAutoFit/>
            </a:bodyPr>
            <a:lstStyle/>
            <a:p>
              <a:r>
                <a:rPr lang="ja-JP" altLang="en-US" dirty="0" smtClean="0"/>
                <a:t>関連語</a:t>
              </a:r>
              <a:r>
                <a:rPr lang="en-US" altLang="ja-JP" dirty="0" smtClean="0"/>
                <a:t>2</a:t>
              </a:r>
              <a:r>
                <a:rPr lang="ja-JP" altLang="en-US" dirty="0" smtClean="0"/>
                <a:t>：</a:t>
              </a:r>
              <a:r>
                <a:rPr lang="ja-JP" altLang="en-US" dirty="0"/>
                <a:t>○点</a:t>
              </a:r>
            </a:p>
          </p:txBody>
        </p:sp>
        <p:sp>
          <p:nvSpPr>
            <p:cNvPr id="74" name="テキスト ボックス 73"/>
            <p:cNvSpPr txBox="1"/>
            <p:nvPr/>
          </p:nvSpPr>
          <p:spPr>
            <a:xfrm>
              <a:off x="2689676" y="2797688"/>
              <a:ext cx="2139095" cy="434545"/>
            </a:xfrm>
            <a:prstGeom prst="rect">
              <a:avLst/>
            </a:prstGeom>
            <a:noFill/>
          </p:spPr>
          <p:txBody>
            <a:bodyPr wrap="square" rtlCol="0">
              <a:spAutoFit/>
            </a:bodyPr>
            <a:lstStyle/>
            <a:p>
              <a:r>
                <a:rPr lang="ja-JP" altLang="en-US" dirty="0" smtClean="0"/>
                <a:t>関連語</a:t>
              </a:r>
              <a:r>
                <a:rPr lang="en-US" altLang="ja-JP" dirty="0" smtClean="0"/>
                <a:t>3</a:t>
              </a:r>
              <a:r>
                <a:rPr lang="ja-JP" altLang="en-US" dirty="0" smtClean="0"/>
                <a:t>：</a:t>
              </a:r>
              <a:r>
                <a:rPr lang="ja-JP" altLang="en-US" dirty="0"/>
                <a:t>○点</a:t>
              </a:r>
            </a:p>
          </p:txBody>
        </p:sp>
        <p:sp>
          <p:nvSpPr>
            <p:cNvPr id="75" name="テキスト ボックス 74"/>
            <p:cNvSpPr txBox="1"/>
            <p:nvPr/>
          </p:nvSpPr>
          <p:spPr>
            <a:xfrm>
              <a:off x="3559846" y="3234458"/>
              <a:ext cx="461665" cy="338740"/>
            </a:xfrm>
            <a:prstGeom prst="rect">
              <a:avLst/>
            </a:prstGeom>
            <a:noFill/>
          </p:spPr>
          <p:txBody>
            <a:bodyPr vert="eaVert" wrap="square" rtlCol="0">
              <a:spAutoFit/>
            </a:bodyPr>
            <a:lstStyle/>
            <a:p>
              <a:r>
                <a:rPr lang="en-US" altLang="ja-JP" dirty="0"/>
                <a:t>…</a:t>
              </a:r>
              <a:endParaRPr lang="ja-JP" altLang="en-US" dirty="0"/>
            </a:p>
          </p:txBody>
        </p:sp>
        <p:sp>
          <p:nvSpPr>
            <p:cNvPr id="76" name="テキスト ボックス 75"/>
            <p:cNvSpPr txBox="1"/>
            <p:nvPr/>
          </p:nvSpPr>
          <p:spPr>
            <a:xfrm>
              <a:off x="3566837" y="3582674"/>
              <a:ext cx="461665" cy="338740"/>
            </a:xfrm>
            <a:prstGeom prst="rect">
              <a:avLst/>
            </a:prstGeom>
            <a:noFill/>
          </p:spPr>
          <p:txBody>
            <a:bodyPr vert="eaVert" wrap="square" rtlCol="0">
              <a:spAutoFit/>
            </a:bodyPr>
            <a:lstStyle/>
            <a:p>
              <a:r>
                <a:rPr lang="en-US" altLang="ja-JP" dirty="0"/>
                <a:t>…</a:t>
              </a:r>
              <a:endParaRPr lang="ja-JP" altLang="en-US" dirty="0"/>
            </a:p>
          </p:txBody>
        </p:sp>
      </p:grpSp>
      <p:sp>
        <p:nvSpPr>
          <p:cNvPr id="81" name="円形吹き出し 80"/>
          <p:cNvSpPr/>
          <p:nvPr/>
        </p:nvSpPr>
        <p:spPr>
          <a:xfrm>
            <a:off x="5820646" y="702581"/>
            <a:ext cx="3009173" cy="1157536"/>
          </a:xfrm>
          <a:prstGeom prst="wedgeEllipseCallout">
            <a:avLst>
              <a:gd name="adj1" fmla="val -23314"/>
              <a:gd name="adj2" fmla="val 216699"/>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ja-JP" altLang="en-US" dirty="0" smtClean="0">
                <a:ln>
                  <a:solidFill>
                    <a:schemeClr val="tx1"/>
                  </a:solidFill>
                </a:ln>
              </a:rPr>
              <a:t>後処理として</a:t>
            </a:r>
            <a:endParaRPr lang="en-US" altLang="ja-JP" dirty="0" smtClean="0">
              <a:ln>
                <a:solidFill>
                  <a:schemeClr val="tx1"/>
                </a:solidFill>
              </a:ln>
            </a:endParaRPr>
          </a:p>
          <a:p>
            <a:pPr algn="ctr"/>
            <a:r>
              <a:rPr lang="ja-JP" altLang="en-US" dirty="0" smtClean="0">
                <a:ln>
                  <a:solidFill>
                    <a:schemeClr val="tx1"/>
                  </a:solidFill>
                </a:ln>
              </a:rPr>
              <a:t>関連語を意外度順に順位づけ</a:t>
            </a:r>
            <a:endParaRPr kumimoji="1" lang="ja-JP" altLang="en-US" dirty="0">
              <a:ln>
                <a:solidFill>
                  <a:schemeClr val="tx1"/>
                </a:solidFill>
              </a:ln>
            </a:endParaRPr>
          </a:p>
        </p:txBody>
      </p:sp>
      <p:cxnSp>
        <p:nvCxnSpPr>
          <p:cNvPr id="79" name="直線矢印コネクタ 78"/>
          <p:cNvCxnSpPr>
            <a:stCxn id="3081" idx="1"/>
          </p:cNvCxnSpPr>
          <p:nvPr/>
        </p:nvCxnSpPr>
        <p:spPr>
          <a:xfrm flipV="1">
            <a:off x="5965021" y="3805535"/>
            <a:ext cx="983243" cy="84066"/>
          </a:xfrm>
          <a:prstGeom prst="straightConnector1">
            <a:avLst/>
          </a:prstGeom>
          <a:ln>
            <a:tailEnd type="arrow"/>
          </a:ln>
        </p:spPr>
        <p:style>
          <a:lnRef idx="2">
            <a:schemeClr val="accent2"/>
          </a:lnRef>
          <a:fillRef idx="0">
            <a:schemeClr val="accent2"/>
          </a:fillRef>
          <a:effectRef idx="1">
            <a:schemeClr val="accent2"/>
          </a:effectRef>
          <a:fontRef idx="minor">
            <a:schemeClr val="tx1"/>
          </a:fontRef>
        </p:style>
      </p:cxnSp>
      <p:sp>
        <p:nvSpPr>
          <p:cNvPr id="3081" name="右中かっこ 3080"/>
          <p:cNvSpPr/>
          <p:nvPr/>
        </p:nvSpPr>
        <p:spPr>
          <a:xfrm>
            <a:off x="5427449" y="2742424"/>
            <a:ext cx="537572" cy="2682263"/>
          </a:xfrm>
          <a:prstGeom prst="rightBrace">
            <a:avLst>
              <a:gd name="adj1" fmla="val 8333"/>
              <a:gd name="adj2" fmla="val 42769"/>
            </a:avLst>
          </a:prstGeom>
        </p:spPr>
        <p:style>
          <a:lnRef idx="3">
            <a:schemeClr val="dk1"/>
          </a:lnRef>
          <a:fillRef idx="0">
            <a:schemeClr val="dk1"/>
          </a:fillRef>
          <a:effectRef idx="2">
            <a:schemeClr val="dk1"/>
          </a:effectRef>
          <a:fontRef idx="minor">
            <a:schemeClr val="tx1"/>
          </a:fontRef>
        </p:style>
        <p:txBody>
          <a:bodyPr rtlCol="0" anchor="ctr"/>
          <a:lstStyle/>
          <a:p>
            <a:pPr algn="ctr"/>
            <a:endParaRPr kumimoji="1" lang="ja-JP" altLang="en-US"/>
          </a:p>
        </p:txBody>
      </p:sp>
      <p:grpSp>
        <p:nvGrpSpPr>
          <p:cNvPr id="138" name="グループ化 137"/>
          <p:cNvGrpSpPr/>
          <p:nvPr/>
        </p:nvGrpSpPr>
        <p:grpSpPr>
          <a:xfrm>
            <a:off x="265497" y="2232144"/>
            <a:ext cx="1728192" cy="2565008"/>
            <a:chOff x="251520" y="4005064"/>
            <a:chExt cx="1728192" cy="2565008"/>
          </a:xfrm>
        </p:grpSpPr>
        <p:grpSp>
          <p:nvGrpSpPr>
            <p:cNvPr id="146" name="グループ化 145"/>
            <p:cNvGrpSpPr/>
            <p:nvPr/>
          </p:nvGrpSpPr>
          <p:grpSpPr>
            <a:xfrm>
              <a:off x="251520" y="4005064"/>
              <a:ext cx="1728192" cy="2565008"/>
              <a:chOff x="971600" y="3816320"/>
              <a:chExt cx="1728192" cy="2565008"/>
            </a:xfrm>
          </p:grpSpPr>
          <p:sp>
            <p:nvSpPr>
              <p:cNvPr id="200" name="正方形/長方形 199"/>
              <p:cNvSpPr/>
              <p:nvPr/>
            </p:nvSpPr>
            <p:spPr>
              <a:xfrm>
                <a:off x="971600" y="3816320"/>
                <a:ext cx="1728192" cy="2565008"/>
              </a:xfrm>
              <a:prstGeom prst="rect">
                <a:avLst/>
              </a:prstGeom>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kumimoji="1" lang="ja-JP" altLang="en-US"/>
              </a:p>
            </p:txBody>
          </p:sp>
          <p:sp>
            <p:nvSpPr>
              <p:cNvPr id="201" name="1 つの角を切り取った四角形 200"/>
              <p:cNvSpPr/>
              <p:nvPr/>
            </p:nvSpPr>
            <p:spPr>
              <a:xfrm>
                <a:off x="1056954" y="4551290"/>
                <a:ext cx="1570195" cy="343849"/>
              </a:xfrm>
              <a:prstGeom prst="snip1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ja-JP" altLang="en-US" dirty="0"/>
                  <a:t>小保方晴子</a:t>
                </a:r>
                <a:endParaRPr kumimoji="1" lang="ja-JP" altLang="en-US" dirty="0"/>
              </a:p>
            </p:txBody>
          </p:sp>
          <p:sp>
            <p:nvSpPr>
              <p:cNvPr id="202" name="テキスト ボックス 201"/>
              <p:cNvSpPr txBox="1"/>
              <p:nvPr/>
            </p:nvSpPr>
            <p:spPr>
              <a:xfrm>
                <a:off x="1388648" y="4005064"/>
                <a:ext cx="923394" cy="400110"/>
              </a:xfrm>
              <a:prstGeom prst="rect">
                <a:avLst/>
              </a:prstGeom>
              <a:noFill/>
            </p:spPr>
            <p:txBody>
              <a:bodyPr wrap="square" rtlCol="0">
                <a:spAutoFit/>
              </a:bodyPr>
              <a:lstStyle/>
              <a:p>
                <a:r>
                  <a:rPr kumimoji="1" lang="ja-JP" altLang="en-US"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動画</a:t>
                </a:r>
                <a:r>
                  <a:rPr kumimoji="1" lang="en-US" altLang="ja-JP" sz="2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A</a:t>
                </a:r>
                <a:endParaRPr kumimoji="1" lang="ja-JP" altLang="en-US" sz="2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grpSp>
        <p:sp>
          <p:nvSpPr>
            <p:cNvPr id="191" name="1 つの角を切り取った四角形 190"/>
            <p:cNvSpPr/>
            <p:nvPr/>
          </p:nvSpPr>
          <p:spPr>
            <a:xfrm>
              <a:off x="336874" y="5504545"/>
              <a:ext cx="1570195" cy="343849"/>
            </a:xfrm>
            <a:prstGeom prst="snip1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ja-JP" altLang="en-US" sz="1600" dirty="0"/>
                <a:t>野々村竜太郎</a:t>
              </a:r>
              <a:endParaRPr kumimoji="1" lang="ja-JP" altLang="en-US" sz="1600" dirty="0"/>
            </a:p>
          </p:txBody>
        </p:sp>
        <p:sp>
          <p:nvSpPr>
            <p:cNvPr id="192" name="1 つの角を切り取った四角形 191"/>
            <p:cNvSpPr/>
            <p:nvPr/>
          </p:nvSpPr>
          <p:spPr>
            <a:xfrm>
              <a:off x="336874" y="5948213"/>
              <a:ext cx="1570195" cy="343849"/>
            </a:xfrm>
            <a:prstGeom prst="snip1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ja-JP" altLang="en-US" dirty="0"/>
                <a:t>佐村河内守</a:t>
              </a:r>
              <a:endParaRPr kumimoji="1" lang="ja-JP" altLang="en-US" dirty="0"/>
            </a:p>
          </p:txBody>
        </p:sp>
        <p:sp>
          <p:nvSpPr>
            <p:cNvPr id="193" name="テキスト ボックス 192"/>
            <p:cNvSpPr txBox="1"/>
            <p:nvPr/>
          </p:nvSpPr>
          <p:spPr>
            <a:xfrm>
              <a:off x="921658" y="5143614"/>
              <a:ext cx="553998" cy="390769"/>
            </a:xfrm>
            <a:prstGeom prst="rect">
              <a:avLst/>
            </a:prstGeom>
            <a:noFill/>
          </p:spPr>
          <p:txBody>
            <a:bodyPr vert="eaVert" wrap="square" rtlCol="0">
              <a:spAutoFit/>
            </a:bodyPr>
            <a:lstStyle/>
            <a:p>
              <a:r>
                <a:rPr lang="en-US" altLang="ja-JP" sz="2400" dirty="0"/>
                <a:t>…</a:t>
              </a:r>
              <a:endParaRPr lang="ja-JP" altLang="en-US" sz="2400" dirty="0"/>
            </a:p>
          </p:txBody>
        </p:sp>
      </p:grpSp>
      <p:sp>
        <p:nvSpPr>
          <p:cNvPr id="3" name="下矢印 2"/>
          <p:cNvSpPr/>
          <p:nvPr/>
        </p:nvSpPr>
        <p:spPr>
          <a:xfrm rot="16200000">
            <a:off x="2123728" y="3186389"/>
            <a:ext cx="705792" cy="64907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p:cNvSpPr/>
          <p:nvPr/>
        </p:nvSpPr>
        <p:spPr>
          <a:xfrm>
            <a:off x="6936623" y="4725144"/>
            <a:ext cx="1883849" cy="307777"/>
          </a:xfrm>
          <a:prstGeom prst="rect">
            <a:avLst/>
          </a:prstGeom>
        </p:spPr>
        <p:txBody>
          <a:bodyPr wrap="none">
            <a:spAutoFit/>
          </a:bodyPr>
          <a:lstStyle/>
          <a:p>
            <a:r>
              <a:rPr lang="ja-JP" altLang="en-US" sz="1400" dirty="0"/>
              <a:t>動画</a:t>
            </a:r>
            <a:r>
              <a:rPr lang="en-US" altLang="ja-JP" sz="1400" dirty="0"/>
              <a:t>A</a:t>
            </a:r>
            <a:r>
              <a:rPr lang="ja-JP" altLang="en-US" sz="1400" dirty="0"/>
              <a:t>に対する意外度</a:t>
            </a:r>
          </a:p>
        </p:txBody>
      </p:sp>
    </p:spTree>
    <p:extLst>
      <p:ext uri="{BB962C8B-B14F-4D97-AF65-F5344CB8AC3E}">
        <p14:creationId xmlns:p14="http://schemas.microsoft.com/office/powerpoint/2010/main" val="204971895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スパイス">
  <a:themeElements>
    <a:clrScheme name="スパイス">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スパイス">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スパイス">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3038</TotalTime>
  <Words>830</Words>
  <Application>Microsoft Office PowerPoint</Application>
  <PresentationFormat>画面に合わせる (4:3)</PresentationFormat>
  <Paragraphs>396</Paragraphs>
  <Slides>14</Slides>
  <Notes>6</Notes>
  <HiddenSlides>0</HiddenSlides>
  <MMClips>0</MMClips>
  <ScaleCrop>false</ScaleCrop>
  <HeadingPairs>
    <vt:vector size="4" baseType="variant">
      <vt:variant>
        <vt:lpstr>テーマ</vt:lpstr>
      </vt:variant>
      <vt:variant>
        <vt:i4>1</vt:i4>
      </vt:variant>
      <vt:variant>
        <vt:lpstr>スライド タイトル</vt:lpstr>
      </vt:variant>
      <vt:variant>
        <vt:i4>14</vt:i4>
      </vt:variant>
    </vt:vector>
  </HeadingPairs>
  <TitlesOfParts>
    <vt:vector size="15" baseType="lpstr">
      <vt:lpstr>スパイス</vt:lpstr>
      <vt:lpstr>PowerPoint プレゼンテーション</vt:lpstr>
      <vt:lpstr>研究背景</vt:lpstr>
      <vt:lpstr>意外語の抽出:[ 佃ら 情報処理学会トランザクション 2014 ]</vt:lpstr>
      <vt:lpstr>意外性とは </vt:lpstr>
      <vt:lpstr>意外度の定義 </vt:lpstr>
      <vt:lpstr>典型度</vt:lpstr>
      <vt:lpstr>提案手法 ”語→意外度”から”語群→意外度”への拡張</vt:lpstr>
      <vt:lpstr>手法①：意外度の合成</vt:lpstr>
      <vt:lpstr>手法②：単語ネットワークの合成</vt:lpstr>
      <vt:lpstr>評価実験</vt:lpstr>
      <vt:lpstr>評価方法</vt:lpstr>
      <vt:lpstr>実験結果</vt:lpstr>
      <vt:lpstr>動画検索</vt:lpstr>
      <vt:lpstr>まとめ・今後の課題</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卒論発表資料</dc:title>
  <dc:creator>山本広大</dc:creator>
  <cp:lastModifiedBy>tozaki</cp:lastModifiedBy>
  <cp:revision>131</cp:revision>
  <cp:lastPrinted>2015-02-09T07:43:33Z</cp:lastPrinted>
  <dcterms:created xsi:type="dcterms:W3CDTF">2015-02-03T16:11:33Z</dcterms:created>
  <dcterms:modified xsi:type="dcterms:W3CDTF">2015-02-10T10:18:22Z</dcterms:modified>
</cp:coreProperties>
</file>