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2" r:id="rId3"/>
    <p:sldId id="263" r:id="rId4"/>
    <p:sldId id="274" r:id="rId5"/>
    <p:sldId id="265" r:id="rId6"/>
    <p:sldId id="275" r:id="rId7"/>
    <p:sldId id="276" r:id="rId8"/>
    <p:sldId id="258" r:id="rId9"/>
    <p:sldId id="269" r:id="rId10"/>
    <p:sldId id="268" r:id="rId11"/>
    <p:sldId id="272" r:id="rId12"/>
    <p:sldId id="279" r:id="rId13"/>
    <p:sldId id="281" r:id="rId14"/>
    <p:sldId id="282" r:id="rId15"/>
  </p:sldIdLst>
  <p:sldSz cx="9144000" cy="6858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A0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75" d="100"/>
          <a:sy n="75" d="100"/>
        </p:scale>
        <p:origin x="-1842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22825;&#31070;&#38596;&#36020;\workspace\rakutenData\Check_551177e_mens.tx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22825;&#31070;&#38596;&#36020;\workspace\rakutenData\Check_551177e_mens.tx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22825;&#31070;&#38596;&#36020;\workspace\rakutenData\Check_551177e_mens.txt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22825;&#31070;&#38596;&#36020;\workspace\rakutenData\Check_551177e_mens.tx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ja-JP" dirty="0" smtClean="0"/>
              <a:t>Twitter</a:t>
            </a:r>
            <a:r>
              <a:rPr lang="ja-JP" altLang="en-US" dirty="0" smtClean="0"/>
              <a:t>単語</a:t>
            </a:r>
            <a:r>
              <a:rPr lang="ja-JP" altLang="en-US" dirty="0"/>
              <a:t>出現回数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Check_551177e_mens!$A$6</c:f>
              <c:strCache>
                <c:ptCount val="1"/>
                <c:pt idx="0">
                  <c:v>鬩・11178</c:v>
                </c:pt>
              </c:strCache>
            </c:strRef>
          </c:tx>
          <c:marker>
            <c:symbol val="none"/>
          </c:marker>
          <c:val>
            <c:numRef>
              <c:f>Check_551177e_mens!$B$6:$AD$6</c:f>
              <c:numCache>
                <c:formatCode>General</c:formatCode>
                <c:ptCount val="29"/>
                <c:pt idx="0">
                  <c:v>11045</c:v>
                </c:pt>
                <c:pt idx="1">
                  <c:v>10063</c:v>
                </c:pt>
                <c:pt idx="2">
                  <c:v>7940</c:v>
                </c:pt>
                <c:pt idx="3">
                  <c:v>8828</c:v>
                </c:pt>
                <c:pt idx="4">
                  <c:v>9873</c:v>
                </c:pt>
                <c:pt idx="5">
                  <c:v>9848</c:v>
                </c:pt>
                <c:pt idx="6">
                  <c:v>10264</c:v>
                </c:pt>
                <c:pt idx="7">
                  <c:v>9965</c:v>
                </c:pt>
                <c:pt idx="8">
                  <c:v>10161</c:v>
                </c:pt>
                <c:pt idx="9">
                  <c:v>10334</c:v>
                </c:pt>
                <c:pt idx="10">
                  <c:v>9762</c:v>
                </c:pt>
                <c:pt idx="11">
                  <c:v>10174</c:v>
                </c:pt>
                <c:pt idx="12">
                  <c:v>11665</c:v>
                </c:pt>
                <c:pt idx="13">
                  <c:v>10569</c:v>
                </c:pt>
                <c:pt idx="14">
                  <c:v>13868</c:v>
                </c:pt>
                <c:pt idx="15">
                  <c:v>11355</c:v>
                </c:pt>
                <c:pt idx="16">
                  <c:v>10787</c:v>
                </c:pt>
                <c:pt idx="17">
                  <c:v>10354</c:v>
                </c:pt>
                <c:pt idx="18">
                  <c:v>11103</c:v>
                </c:pt>
                <c:pt idx="19">
                  <c:v>12493</c:v>
                </c:pt>
                <c:pt idx="20">
                  <c:v>10839</c:v>
                </c:pt>
                <c:pt idx="21">
                  <c:v>10960</c:v>
                </c:pt>
                <c:pt idx="22">
                  <c:v>12027</c:v>
                </c:pt>
                <c:pt idx="23">
                  <c:v>11943</c:v>
                </c:pt>
                <c:pt idx="24">
                  <c:v>12116</c:v>
                </c:pt>
                <c:pt idx="25">
                  <c:v>11031</c:v>
                </c:pt>
                <c:pt idx="26">
                  <c:v>9383</c:v>
                </c:pt>
                <c:pt idx="27">
                  <c:v>10221</c:v>
                </c:pt>
                <c:pt idx="28">
                  <c:v>14025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498176"/>
        <c:axId val="68499712"/>
      </c:lineChart>
      <c:catAx>
        <c:axId val="68498176"/>
        <c:scaling>
          <c:orientation val="minMax"/>
        </c:scaling>
        <c:delete val="0"/>
        <c:axPos val="b"/>
        <c:majorTickMark val="out"/>
        <c:minorTickMark val="none"/>
        <c:tickLblPos val="nextTo"/>
        <c:crossAx val="68499712"/>
        <c:crosses val="autoZero"/>
        <c:auto val="1"/>
        <c:lblAlgn val="ctr"/>
        <c:lblOffset val="100"/>
        <c:noMultiLvlLbl val="0"/>
      </c:catAx>
      <c:valAx>
        <c:axId val="68499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84981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/>
              <a:t>商品の売り上げ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Check_551177e_mens!$A$56</c:f>
              <c:strCache>
                <c:ptCount val="1"/>
                <c:pt idx="0">
                  <c:v>螳・26918</c:v>
                </c:pt>
              </c:strCache>
            </c:strRef>
          </c:tx>
          <c:marker>
            <c:symbol val="none"/>
          </c:marker>
          <c:val>
            <c:numRef>
              <c:f>Check_551177e_mens!$B$56:$AD$56</c:f>
              <c:numCache>
                <c:formatCode>General</c:formatCode>
                <c:ptCount val="29"/>
                <c:pt idx="0">
                  <c:v>28077</c:v>
                </c:pt>
                <c:pt idx="1">
                  <c:v>30663</c:v>
                </c:pt>
                <c:pt idx="2">
                  <c:v>30901</c:v>
                </c:pt>
                <c:pt idx="3">
                  <c:v>31356</c:v>
                </c:pt>
                <c:pt idx="4">
                  <c:v>28557</c:v>
                </c:pt>
                <c:pt idx="5">
                  <c:v>27079</c:v>
                </c:pt>
                <c:pt idx="6">
                  <c:v>27160</c:v>
                </c:pt>
                <c:pt idx="7">
                  <c:v>28208</c:v>
                </c:pt>
                <c:pt idx="8">
                  <c:v>31904</c:v>
                </c:pt>
                <c:pt idx="9">
                  <c:v>33904</c:v>
                </c:pt>
                <c:pt idx="10">
                  <c:v>27996</c:v>
                </c:pt>
                <c:pt idx="11">
                  <c:v>31240</c:v>
                </c:pt>
                <c:pt idx="12">
                  <c:v>29755</c:v>
                </c:pt>
                <c:pt idx="13">
                  <c:v>28451</c:v>
                </c:pt>
                <c:pt idx="14">
                  <c:v>28935</c:v>
                </c:pt>
                <c:pt idx="15">
                  <c:v>32327</c:v>
                </c:pt>
                <c:pt idx="16">
                  <c:v>34160</c:v>
                </c:pt>
                <c:pt idx="17">
                  <c:v>29532</c:v>
                </c:pt>
                <c:pt idx="18">
                  <c:v>28733</c:v>
                </c:pt>
                <c:pt idx="19">
                  <c:v>29910</c:v>
                </c:pt>
                <c:pt idx="20">
                  <c:v>30208</c:v>
                </c:pt>
                <c:pt idx="21">
                  <c:v>30464</c:v>
                </c:pt>
                <c:pt idx="22">
                  <c:v>31262</c:v>
                </c:pt>
                <c:pt idx="23">
                  <c:v>34681</c:v>
                </c:pt>
                <c:pt idx="24">
                  <c:v>32381</c:v>
                </c:pt>
                <c:pt idx="25">
                  <c:v>27927</c:v>
                </c:pt>
                <c:pt idx="26">
                  <c:v>26623</c:v>
                </c:pt>
                <c:pt idx="27">
                  <c:v>28313</c:v>
                </c:pt>
                <c:pt idx="28">
                  <c:v>28815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511616"/>
        <c:axId val="68513152"/>
      </c:lineChart>
      <c:catAx>
        <c:axId val="68511616"/>
        <c:scaling>
          <c:orientation val="minMax"/>
        </c:scaling>
        <c:delete val="0"/>
        <c:axPos val="b"/>
        <c:majorTickMark val="out"/>
        <c:minorTickMark val="none"/>
        <c:tickLblPos val="nextTo"/>
        <c:crossAx val="68513152"/>
        <c:crosses val="autoZero"/>
        <c:auto val="1"/>
        <c:lblAlgn val="ctr"/>
        <c:lblOffset val="100"/>
        <c:noMultiLvlLbl val="0"/>
      </c:catAx>
      <c:valAx>
        <c:axId val="68513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8511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 dirty="0" smtClean="0"/>
              <a:t>売り上げ離散時系列</a:t>
            </a:r>
            <a:endParaRPr lang="en-US" alt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413551169669948"/>
          <c:y val="0.41748081231714995"/>
          <c:w val="0.82055149077832945"/>
          <c:h val="0.5016097748398326"/>
        </c:manualLayout>
      </c:layout>
      <c:lineChart>
        <c:grouping val="standard"/>
        <c:varyColors val="0"/>
        <c:ser>
          <c:idx val="0"/>
          <c:order val="0"/>
          <c:tx>
            <c:strRef>
              <c:f>Check_551177e_mens!$A$61</c:f>
              <c:strCache>
                <c:ptCount val="1"/>
                <c:pt idx="0">
                  <c:v>risan</c:v>
                </c:pt>
              </c:strCache>
            </c:strRef>
          </c:tx>
          <c:marker>
            <c:symbol val="none"/>
          </c:marker>
          <c:val>
            <c:numRef>
              <c:f>Check_551177e_mens!$B$61:$AD$61</c:f>
              <c:numCache>
                <c:formatCode>General</c:formatCode>
                <c:ptCount val="29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-1</c:v>
                </c:pt>
                <c:pt idx="5">
                  <c:v>-1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-1</c:v>
                </c:pt>
                <c:pt idx="11">
                  <c:v>1</c:v>
                </c:pt>
                <c:pt idx="12">
                  <c:v>-1</c:v>
                </c:pt>
                <c:pt idx="13">
                  <c:v>-1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7">
                  <c:v>-2</c:v>
                </c:pt>
                <c:pt idx="18">
                  <c:v>-1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-1</c:v>
                </c:pt>
                <c:pt idx="25">
                  <c:v>-2</c:v>
                </c:pt>
                <c:pt idx="26">
                  <c:v>-1</c:v>
                </c:pt>
                <c:pt idx="27">
                  <c:v>1</c:v>
                </c:pt>
                <c:pt idx="28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557824"/>
        <c:axId val="68559616"/>
      </c:lineChart>
      <c:catAx>
        <c:axId val="68557824"/>
        <c:scaling>
          <c:orientation val="minMax"/>
        </c:scaling>
        <c:delete val="1"/>
        <c:axPos val="b"/>
        <c:majorTickMark val="out"/>
        <c:minorTickMark val="none"/>
        <c:tickLblPos val="nextTo"/>
        <c:crossAx val="68559616"/>
        <c:crosses val="autoZero"/>
        <c:auto val="1"/>
        <c:lblAlgn val="ctr"/>
        <c:lblOffset val="100"/>
        <c:noMultiLvlLbl val="0"/>
      </c:catAx>
      <c:valAx>
        <c:axId val="68559616"/>
        <c:scaling>
          <c:orientation val="minMax"/>
        </c:scaling>
        <c:delete val="0"/>
        <c:axPos val="l"/>
        <c:majorGridlines>
          <c:spPr>
            <a:ln>
              <a:solidFill>
                <a:schemeClr val="accent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685578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en-US" dirty="0" smtClean="0"/>
              <a:t>Twitter</a:t>
            </a:r>
            <a:r>
              <a:rPr lang="ja-JP" altLang="en-US" dirty="0" smtClean="0"/>
              <a:t>離散時系列</a:t>
            </a:r>
            <a:endParaRPr lang="en-US" alt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612746463431257"/>
          <c:y val="0.38280954893900676"/>
          <c:w val="0.83212780836449618"/>
          <c:h val="0.56419147872458619"/>
        </c:manualLayout>
      </c:layout>
      <c:lineChart>
        <c:grouping val="standard"/>
        <c:varyColors val="0"/>
        <c:ser>
          <c:idx val="0"/>
          <c:order val="0"/>
          <c:tx>
            <c:strRef>
              <c:f>Check_551177e_mens!$A$44</c:f>
              <c:strCache>
                <c:ptCount val="1"/>
                <c:pt idx="0">
                  <c:v>risann</c:v>
                </c:pt>
              </c:strCache>
            </c:strRef>
          </c:tx>
          <c:marker>
            <c:symbol val="none"/>
          </c:marker>
          <c:val>
            <c:numRef>
              <c:f>Check_551177e_mens!$B$44:$AD$44</c:f>
              <c:numCache>
                <c:formatCode>General</c:formatCode>
                <c:ptCount val="2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-1</c:v>
                </c:pt>
                <c:pt idx="4">
                  <c:v>1</c:v>
                </c:pt>
                <c:pt idx="5">
                  <c:v>-2</c:v>
                </c:pt>
                <c:pt idx="6">
                  <c:v>-1</c:v>
                </c:pt>
                <c:pt idx="7">
                  <c:v>-1</c:v>
                </c:pt>
                <c:pt idx="8">
                  <c:v>1</c:v>
                </c:pt>
                <c:pt idx="9">
                  <c:v>2</c:v>
                </c:pt>
                <c:pt idx="10">
                  <c:v>-2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-1</c:v>
                </c:pt>
                <c:pt idx="16">
                  <c:v>-2</c:v>
                </c:pt>
                <c:pt idx="17">
                  <c:v>1</c:v>
                </c:pt>
                <c:pt idx="18">
                  <c:v>2</c:v>
                </c:pt>
                <c:pt idx="19">
                  <c:v>-2</c:v>
                </c:pt>
                <c:pt idx="20">
                  <c:v>-1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-1</c:v>
                </c:pt>
                <c:pt idx="26">
                  <c:v>-2</c:v>
                </c:pt>
                <c:pt idx="27">
                  <c:v>1</c:v>
                </c:pt>
                <c:pt idx="28">
                  <c:v>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608384"/>
        <c:axId val="68609920"/>
      </c:lineChart>
      <c:catAx>
        <c:axId val="68608384"/>
        <c:scaling>
          <c:orientation val="minMax"/>
        </c:scaling>
        <c:delete val="1"/>
        <c:axPos val="b"/>
        <c:majorTickMark val="out"/>
        <c:minorTickMark val="none"/>
        <c:tickLblPos val="nextTo"/>
        <c:crossAx val="68609920"/>
        <c:crosses val="autoZero"/>
        <c:auto val="1"/>
        <c:lblAlgn val="ctr"/>
        <c:lblOffset val="100"/>
        <c:noMultiLvlLbl val="0"/>
      </c:catAx>
      <c:valAx>
        <c:axId val="68609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86083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CA59B-8122-410B-B6DB-9CBEEF5CD7C6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DAC72-8A01-413B-9E59-4FDF273D5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710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8A7014C-2C30-4555-B9DB-26AD01B28C83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コネクタ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コネクタ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円/楕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円/楕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円/楕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C1557D3-3DCC-4B9C-9A7D-047A4255CF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014C-2C30-4555-B9DB-26AD01B28C83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557D3-3DCC-4B9C-9A7D-047A4255CF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014C-2C30-4555-B9DB-26AD01B28C83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557D3-3DCC-4B9C-9A7D-047A4255CF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A7014C-2C30-4555-B9DB-26AD01B28C83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C1557D3-3DCC-4B9C-9A7D-047A4255CF5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8A7014C-2C30-4555-B9DB-26AD01B28C83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コネクタ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コネクタ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円/楕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コネクタ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C1557D3-3DCC-4B9C-9A7D-047A4255CF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014C-2C30-4555-B9DB-26AD01B28C83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557D3-3DCC-4B9C-9A7D-047A4255CF5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014C-2C30-4555-B9DB-26AD01B28C83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557D3-3DCC-4B9C-9A7D-047A4255CF5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A7014C-2C30-4555-B9DB-26AD01B28C83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C1557D3-3DCC-4B9C-9A7D-047A4255CF5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014C-2C30-4555-B9DB-26AD01B28C83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557D3-3DCC-4B9C-9A7D-047A4255CF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コンテンツ プレースホルダー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A7014C-2C30-4555-B9DB-26AD01B28C83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22" name="スライド番号プレースホルダー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C1557D3-3DCC-4B9C-9A7D-047A4255CF5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フッター プレースホルダー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円/楕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コネクタ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A7014C-2C30-4555-B9DB-26AD01B28C83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C1557D3-3DCC-4B9C-9A7D-047A4255CF5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A7014C-2C30-4555-B9DB-26AD01B28C83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円/楕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1557D3-3DCC-4B9C-9A7D-047A4255CF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1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5980" y="3429000"/>
            <a:ext cx="6172200" cy="1371600"/>
          </a:xfrm>
        </p:spPr>
        <p:txBody>
          <a:bodyPr/>
          <a:lstStyle/>
          <a:p>
            <a:endParaRPr kumimoji="1" lang="en-US" altLang="ja-JP" dirty="0" smtClean="0"/>
          </a:p>
          <a:p>
            <a:pPr algn="ctr"/>
            <a:r>
              <a:rPr lang="ja-JP" altLang="en-US" sz="2800" dirty="0" smtClean="0"/>
              <a:t>尾崎研究室　　天神　雄貴</a:t>
            </a:r>
            <a:endParaRPr kumimoji="1" lang="ja-JP" altLang="en-US" sz="2800" dirty="0"/>
          </a:p>
        </p:txBody>
      </p:sp>
      <p:sp>
        <p:nvSpPr>
          <p:cNvPr id="5" name="横巻き 4"/>
          <p:cNvSpPr/>
          <p:nvPr/>
        </p:nvSpPr>
        <p:spPr>
          <a:xfrm>
            <a:off x="1691680" y="476672"/>
            <a:ext cx="7200800" cy="2664296"/>
          </a:xfrm>
          <a:prstGeom prst="horizontalScroll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移動エントロピーによる</a:t>
            </a:r>
            <a:r>
              <a:rPr lang="en-US" altLang="ja-JP" sz="32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/>
            </a:r>
            <a:br>
              <a:rPr lang="en-US" altLang="ja-JP" sz="32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</a:br>
            <a:r>
              <a:rPr lang="ja-JP" altLang="en-US" sz="32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動的ネットワーク化を用いた</a:t>
            </a:r>
            <a:r>
              <a:rPr lang="en-US" altLang="ja-JP" sz="32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/>
            </a:r>
            <a:br>
              <a:rPr lang="en-US" altLang="ja-JP" sz="32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</a:br>
            <a:r>
              <a:rPr lang="ja-JP" altLang="en-US" sz="32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ＳＮＳと商品購買の相互関係の分析</a:t>
            </a:r>
            <a:endParaRPr kumimoji="1" lang="ja-JP" altLang="en-US" sz="32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839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分析に用いるデータ</a:t>
            </a:r>
            <a:r>
              <a:rPr lang="en-US" altLang="ja-JP" dirty="0" smtClean="0"/>
              <a:t>(</a:t>
            </a:r>
            <a:r>
              <a:rPr lang="ja-JP" altLang="en-US" cap="none" dirty="0" smtClean="0"/>
              <a:t>Ｔｗｉｔｔｅｒ）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「今日、新しいセーターを買った。」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「今日</a:t>
            </a:r>
            <a:r>
              <a:rPr lang="ja-JP" altLang="en-US" dirty="0" smtClean="0"/>
              <a:t>」、「新しい」、「セーター」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</p:txBody>
      </p:sp>
      <p:sp>
        <p:nvSpPr>
          <p:cNvPr id="6" name="下矢印 5"/>
          <p:cNvSpPr/>
          <p:nvPr/>
        </p:nvSpPr>
        <p:spPr>
          <a:xfrm>
            <a:off x="3275856" y="2060848"/>
            <a:ext cx="288032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3779912" y="2060848"/>
            <a:ext cx="4248472" cy="86409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形態素解析を用いて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名詞、形容詞のみを抽出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516544"/>
            <a:ext cx="2034978" cy="1650866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414290" y="518170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全てのツイート</a:t>
            </a:r>
            <a:endParaRPr kumimoji="1" lang="ja-JP" altLang="en-US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746860"/>
              </p:ext>
            </p:extLst>
          </p:nvPr>
        </p:nvGraphicFramePr>
        <p:xfrm>
          <a:off x="2195736" y="4043283"/>
          <a:ext cx="60960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単語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9/1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9/3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‥‥‥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今日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356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380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346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‥‥‥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新しい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524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534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531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‥‥‥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セーター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186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187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193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‥‥‥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779912" y="360276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単語の出現回数の時系列化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290066" y="5733256"/>
            <a:ext cx="5018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期間中のツイートに現れた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すべての名詞、形容詞に対して、</a:t>
            </a:r>
            <a:endParaRPr lang="en-US" altLang="ja-JP" dirty="0"/>
          </a:p>
          <a:p>
            <a:pPr algn="ctr"/>
            <a:r>
              <a:rPr lang="ja-JP" altLang="en-US" dirty="0" smtClean="0"/>
              <a:t>時系列を作成する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182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ja-JP" altLang="en-US" dirty="0" smtClean="0"/>
              <a:t>分析に</a:t>
            </a:r>
            <a:r>
              <a:rPr lang="ja-JP" altLang="en-US" dirty="0"/>
              <a:t>用いるデータ</a:t>
            </a:r>
            <a:r>
              <a:rPr lang="en-US" altLang="ja-JP" dirty="0"/>
              <a:t>(</a:t>
            </a:r>
            <a:r>
              <a:rPr lang="ja-JP" altLang="en-US" cap="none" dirty="0"/>
              <a:t>Ｔｗｉｔｔｅｒ）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974633"/>
              </p:ext>
            </p:extLst>
          </p:nvPr>
        </p:nvGraphicFramePr>
        <p:xfrm>
          <a:off x="1115616" y="3528000"/>
          <a:ext cx="792088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792088"/>
                <a:gridCol w="792088"/>
                <a:gridCol w="792088"/>
                <a:gridCol w="792088"/>
                <a:gridCol w="792088"/>
                <a:gridCol w="792088"/>
                <a:gridCol w="792088"/>
                <a:gridCol w="792088"/>
                <a:gridCol w="7920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喜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怒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哀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恐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恥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好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厭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驚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268</a:t>
                      </a:r>
                      <a:r>
                        <a:rPr lang="zh-TW" altLang="en-US" dirty="0" smtClean="0"/>
                        <a:t>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217</a:t>
                      </a:r>
                      <a:r>
                        <a:rPr lang="zh-TW" altLang="en-US" dirty="0" smtClean="0"/>
                        <a:t>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246</a:t>
                      </a:r>
                      <a:r>
                        <a:rPr lang="zh-TW" altLang="en-US" dirty="0" smtClean="0"/>
                        <a:t>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163</a:t>
                      </a:r>
                      <a:r>
                        <a:rPr lang="zh-TW" altLang="en-US" dirty="0" smtClean="0"/>
                        <a:t>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65</a:t>
                      </a:r>
                    </a:p>
                    <a:p>
                      <a:pPr algn="ctr"/>
                      <a:r>
                        <a:rPr lang="zh-TW" altLang="en-US" dirty="0" smtClean="0"/>
                        <a:t>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217</a:t>
                      </a:r>
                      <a:r>
                        <a:rPr lang="zh-TW" altLang="en-US" dirty="0" smtClean="0"/>
                        <a:t>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516</a:t>
                      </a:r>
                      <a:r>
                        <a:rPr lang="zh-TW" altLang="en-US" dirty="0" smtClean="0"/>
                        <a:t>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159</a:t>
                      </a:r>
                      <a:r>
                        <a:rPr lang="zh-TW" altLang="en-US" dirty="0" smtClean="0"/>
                        <a:t>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109</a:t>
                      </a:r>
                      <a:r>
                        <a:rPr lang="zh-TW" altLang="en-US" dirty="0" smtClean="0"/>
                        <a:t>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135</a:t>
                      </a:r>
                      <a:r>
                        <a:rPr lang="zh-TW" altLang="en-US" dirty="0" smtClean="0"/>
                        <a:t>語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617941"/>
              </p:ext>
            </p:extLst>
          </p:nvPr>
        </p:nvGraphicFramePr>
        <p:xfrm>
          <a:off x="179512" y="3528000"/>
          <a:ext cx="1008112" cy="1018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8198"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/>
                </a:tc>
              </a:tr>
              <a:tr h="6096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登録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単語数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79512" y="1268760"/>
            <a:ext cx="64087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「感情表現辞典」を用いて、ツイート中の形態素解析した単語を</a:t>
            </a:r>
            <a:endParaRPr kumimoji="1" lang="en-US" altLang="ja-JP" dirty="0" smtClean="0"/>
          </a:p>
          <a:p>
            <a:r>
              <a:rPr kumimoji="1" lang="ja-JP" altLang="en-US" dirty="0" smtClean="0"/>
              <a:t>下の表の</a:t>
            </a:r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個の感情のどれか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個</a:t>
            </a:r>
            <a:r>
              <a:rPr lang="ja-JP" altLang="en-US" dirty="0" smtClean="0"/>
              <a:t>に結び付ける。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pPr algn="ctr"/>
            <a:r>
              <a:rPr lang="ja-JP" altLang="en-US" dirty="0" smtClean="0"/>
              <a:t>例：　　めでたい</a:t>
            </a:r>
            <a:r>
              <a:rPr lang="ja-JP" altLang="en-US" dirty="0"/>
              <a:t>→喜</a:t>
            </a:r>
            <a:endParaRPr lang="en-US" altLang="ja-JP" dirty="0"/>
          </a:p>
          <a:p>
            <a:pPr algn="ctr"/>
            <a:r>
              <a:rPr lang="ja-JP" altLang="en-US" dirty="0"/>
              <a:t>　　　　</a:t>
            </a:r>
            <a:r>
              <a:rPr lang="ja-JP" altLang="en-US" dirty="0" smtClean="0"/>
              <a:t>　　　　　　　　　てれる</a:t>
            </a:r>
            <a:r>
              <a:rPr lang="ja-JP" altLang="en-US" dirty="0"/>
              <a:t>→恥　　　　　　　　など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 smtClean="0"/>
              <a:t>各感情に対応する単語が</a:t>
            </a:r>
            <a:r>
              <a:rPr lang="en-US" altLang="ja-JP" dirty="0" smtClean="0"/>
              <a:t>1</a:t>
            </a:r>
            <a:r>
              <a:rPr lang="ja-JP" altLang="en-US" dirty="0" smtClean="0"/>
              <a:t>日に出現した回数を時系列とする。</a:t>
            </a:r>
            <a:endParaRPr lang="en-US" altLang="ja-JP" dirty="0" smtClean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701923"/>
              </p:ext>
            </p:extLst>
          </p:nvPr>
        </p:nvGraphicFramePr>
        <p:xfrm>
          <a:off x="1459155" y="5374640"/>
          <a:ext cx="60960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単語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9/1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9/3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‥‥‥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11718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11045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10063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‥‥‥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恐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18738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17097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15143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‥‥‥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‥‥‥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下矢印 10"/>
          <p:cNvSpPr/>
          <p:nvPr/>
        </p:nvSpPr>
        <p:spPr>
          <a:xfrm>
            <a:off x="4292476" y="4581128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898876" y="500862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感情語グループ時系列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53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kumimoji="1" lang="en-US" altLang="ja-JP" cap="none" dirty="0" smtClean="0"/>
              <a:t>PageRank</a:t>
            </a:r>
            <a:endParaRPr kumimoji="1" lang="ja-JP" altLang="en-US" cap="none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05738617"/>
              </p:ext>
            </p:extLst>
          </p:nvPr>
        </p:nvGraphicFramePr>
        <p:xfrm>
          <a:off x="251518" y="1628800"/>
          <a:ext cx="8435280" cy="5195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8"/>
                <a:gridCol w="1185942"/>
                <a:gridCol w="1205040"/>
                <a:gridCol w="1205040"/>
                <a:gridCol w="1205040"/>
                <a:gridCol w="1205040"/>
                <a:gridCol w="1205040"/>
              </a:tblGrid>
              <a:tr h="6246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dirty="0" smtClean="0"/>
                        <a:t>期間</a:t>
                      </a:r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位</a:t>
                      </a:r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位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3</a:t>
                      </a:r>
                      <a:r>
                        <a:rPr kumimoji="1" lang="ja-JP" altLang="en-US" dirty="0" smtClean="0"/>
                        <a:t>位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位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位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3</a:t>
                      </a:r>
                      <a:r>
                        <a:rPr kumimoji="1" lang="ja-JP" altLang="en-US" dirty="0" smtClean="0"/>
                        <a:t>位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644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sz="1400" dirty="0" smtClean="0"/>
                        <a:t>9/1~9/30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かわいかっ</a:t>
                      </a:r>
                      <a:endParaRPr kumimoji="1" lang="ja-JP" alt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エア</a:t>
                      </a:r>
                      <a:endParaRPr kumimoji="1" lang="ja-JP" altLang="en-US" sz="120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ぉぉ</a:t>
                      </a:r>
                      <a:endParaRPr kumimoji="1" lang="ja-JP" altLang="en-US" sz="12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驚</a:t>
                      </a:r>
                      <a:endParaRPr kumimoji="1" lang="ja-JP" alt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怒</a:t>
                      </a:r>
                      <a:endParaRPr kumimoji="1" lang="ja-JP" altLang="en-US" sz="120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ラルフローレン</a:t>
                      </a:r>
                      <a:endParaRPr kumimoji="1" lang="ja-JP" altLang="en-US" sz="12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EA09E"/>
                    </a:solidFill>
                  </a:tcPr>
                </a:tc>
              </a:tr>
              <a:tr h="624644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sz="1400" dirty="0" smtClean="0"/>
                        <a:t>9/11~10/10</a:t>
                      </a:r>
                      <a:endParaRPr kumimoji="1" lang="ja-JP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ケーブルニット</a:t>
                      </a:r>
                      <a:endParaRPr kumimoji="1" lang="ja-JP" alt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EA09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チノパンツ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EA09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カジュアルシャツ</a:t>
                      </a:r>
                      <a:endParaRPr kumimoji="1" lang="ja-JP" altLang="en-US" sz="12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EA09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恥</a:t>
                      </a:r>
                      <a:endParaRPr kumimoji="1" lang="ja-JP" alt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驚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スーツ</a:t>
                      </a:r>
                      <a:endParaRPr kumimoji="1" lang="ja-JP" altLang="en-US" sz="12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EA09E"/>
                    </a:solidFill>
                  </a:tcPr>
                </a:tc>
              </a:tr>
              <a:tr h="624644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sz="1400" dirty="0" smtClean="0"/>
                        <a:t>9/21~10/20</a:t>
                      </a:r>
                      <a:endParaRPr kumimoji="1" lang="ja-JP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カーディガン</a:t>
                      </a:r>
                      <a:endParaRPr kumimoji="1" lang="ja-JP" alt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EA09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チノパンツ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EA09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デイリー</a:t>
                      </a:r>
                      <a:endParaRPr kumimoji="1" lang="ja-JP" altLang="en-US" sz="12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恥</a:t>
                      </a:r>
                      <a:endParaRPr kumimoji="1" lang="ja-JP" alt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ワークパンツ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EA09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カーディガン</a:t>
                      </a:r>
                      <a:endParaRPr kumimoji="1" lang="ja-JP" altLang="en-US" sz="12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EA09E"/>
                    </a:solidFill>
                  </a:tcPr>
                </a:tc>
              </a:tr>
              <a:tr h="624644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sz="1400" dirty="0" smtClean="0"/>
                        <a:t>10/1~10/31</a:t>
                      </a:r>
                      <a:endParaRPr kumimoji="1" lang="ja-JP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チノパンツ</a:t>
                      </a:r>
                      <a:endParaRPr kumimoji="1" lang="ja-JP" alt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EA09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岡山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理</a:t>
                      </a:r>
                      <a:endParaRPr kumimoji="1" lang="ja-JP" altLang="en-US" sz="12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恥</a:t>
                      </a:r>
                      <a:endParaRPr kumimoji="1" lang="ja-JP" alt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驚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怒</a:t>
                      </a:r>
                      <a:endParaRPr kumimoji="1" lang="ja-JP" altLang="en-US" sz="12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24644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sz="1400" dirty="0" smtClean="0"/>
                        <a:t>10/11~11/10</a:t>
                      </a:r>
                      <a:endParaRPr kumimoji="1" lang="ja-JP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いとこ</a:t>
                      </a:r>
                      <a:endParaRPr kumimoji="1" lang="ja-JP" alt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たこ焼き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神谷</a:t>
                      </a:r>
                      <a:endParaRPr kumimoji="1" lang="ja-JP" altLang="en-US" sz="12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恥</a:t>
                      </a:r>
                      <a:endParaRPr kumimoji="1" lang="ja-JP" alt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パーカー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EA09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テーパード</a:t>
                      </a:r>
                      <a:endParaRPr kumimoji="1" lang="ja-JP" altLang="en-US" sz="12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EA09E"/>
                    </a:solidFill>
                  </a:tcPr>
                </a:tc>
              </a:tr>
              <a:tr h="624644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sz="1400" dirty="0" smtClean="0"/>
                        <a:t>10/21~11/20</a:t>
                      </a:r>
                      <a:endParaRPr kumimoji="1" lang="ja-JP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チノパンツ</a:t>
                      </a:r>
                      <a:endParaRPr kumimoji="1" lang="ja-JP" alt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EA09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おいしかっ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スキニ</a:t>
                      </a:r>
                      <a:r>
                        <a:rPr kumimoji="1" lang="en-US" altLang="ja-JP" sz="1200" dirty="0" smtClean="0"/>
                        <a:t>―</a:t>
                      </a:r>
                      <a:r>
                        <a:rPr kumimoji="1" lang="ja-JP" altLang="en-US" sz="1200" dirty="0" smtClean="0"/>
                        <a:t>パンツ</a:t>
                      </a:r>
                      <a:endParaRPr kumimoji="1" lang="ja-JP" altLang="en-US" sz="12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EA09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恥</a:t>
                      </a:r>
                      <a:endParaRPr kumimoji="1" lang="ja-JP" alt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驚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キネティクス</a:t>
                      </a:r>
                      <a:endParaRPr kumimoji="1" lang="ja-JP" altLang="en-US" sz="12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EA09E"/>
                    </a:solidFill>
                  </a:tcPr>
                </a:tc>
              </a:tr>
              <a:tr h="624644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sz="1400" dirty="0" smtClean="0"/>
                        <a:t>11/1~11/30</a:t>
                      </a:r>
                      <a:endParaRPr kumimoji="1" lang="ja-JP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ケーブルニット</a:t>
                      </a:r>
                      <a:endParaRPr kumimoji="1" lang="ja-JP" alt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09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期待</a:t>
                      </a:r>
                      <a:endParaRPr kumimoji="1" lang="ja-JP" altLang="en-US" sz="120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ダッフルコート</a:t>
                      </a:r>
                      <a:endParaRPr kumimoji="1" lang="ja-JP" altLang="en-US" sz="12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09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驚</a:t>
                      </a:r>
                      <a:endParaRPr kumimoji="1" lang="ja-JP" alt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恥</a:t>
                      </a:r>
                      <a:endParaRPr kumimoji="1" lang="ja-JP" altLang="en-US" sz="120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200" dirty="0" smtClean="0"/>
                        <a:t>ジャケット</a:t>
                      </a:r>
                      <a:endParaRPr kumimoji="1" lang="ja-JP" altLang="en-US" sz="12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09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454129"/>
              </p:ext>
            </p:extLst>
          </p:nvPr>
        </p:nvGraphicFramePr>
        <p:xfrm>
          <a:off x="1475656" y="1196752"/>
          <a:ext cx="7200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3600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商品、単語　間ネットワーク</a:t>
                      </a:r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商品、感情語　間ネットワーク</a:t>
                      </a:r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82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cap="none" dirty="0" err="1" smtClean="0"/>
              <a:t>Jaccard</a:t>
            </a:r>
            <a:r>
              <a:rPr kumimoji="1" lang="ja-JP" altLang="en-US" cap="none" dirty="0" smtClean="0"/>
              <a:t>類似度 </a:t>
            </a:r>
            <a:r>
              <a:rPr kumimoji="1" lang="en-US" altLang="ja-JP" cap="none" dirty="0" smtClean="0"/>
              <a:t>(</a:t>
            </a:r>
            <a:r>
              <a:rPr lang="ja-JP" altLang="en-US" cap="none" dirty="0" smtClean="0"/>
              <a:t>楽天ノード</a:t>
            </a:r>
            <a:r>
              <a:rPr lang="en-US" altLang="ja-JP" cap="none" dirty="0" smtClean="0"/>
              <a:t>)</a:t>
            </a:r>
            <a:endParaRPr kumimoji="1" lang="ja-JP" altLang="en-US" cap="none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911709"/>
              </p:ext>
            </p:extLst>
          </p:nvPr>
        </p:nvGraphicFramePr>
        <p:xfrm>
          <a:off x="323528" y="1628800"/>
          <a:ext cx="8424934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562"/>
                <a:gridCol w="1203562"/>
                <a:gridCol w="1203562"/>
                <a:gridCol w="1203562"/>
                <a:gridCol w="1203562"/>
                <a:gridCol w="1203562"/>
                <a:gridCol w="1203562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dirty="0" smtClean="0"/>
                        <a:t>期間</a:t>
                      </a:r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9/11~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10/10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9/21~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10/20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10/1~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10/31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10/11~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11/10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10/21~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11/20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11/1~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11/30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sz="1400" dirty="0" smtClean="0"/>
                        <a:t>9/1~9/30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0.71</a:t>
                      </a:r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0.55</a:t>
                      </a:r>
                      <a:endParaRPr kumimoji="1" lang="ja-JP" alt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0.46</a:t>
                      </a:r>
                      <a:endParaRPr kumimoji="1" lang="ja-JP" alt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0.39</a:t>
                      </a:r>
                      <a:endParaRPr kumimoji="1" lang="ja-JP" alt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0.35</a:t>
                      </a:r>
                      <a:endParaRPr kumimoji="1" lang="ja-JP" alt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0.32</a:t>
                      </a:r>
                      <a:endParaRPr kumimoji="1" lang="ja-JP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sz="1400" dirty="0" smtClean="0"/>
                        <a:t>9/11~10/10</a:t>
                      </a:r>
                      <a:endParaRPr kumimoji="1" lang="ja-JP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0.76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0.61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0.49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0.42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0.36</a:t>
                      </a:r>
                      <a:endParaRPr kumimoji="1" lang="ja-JP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sz="1400" dirty="0" smtClean="0"/>
                        <a:t>9/21~10/20</a:t>
                      </a:r>
                      <a:endParaRPr kumimoji="1" lang="ja-JP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0.76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0.57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0.50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0.40</a:t>
                      </a:r>
                      <a:endParaRPr kumimoji="1" lang="ja-JP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sz="1400" dirty="0" smtClean="0"/>
                        <a:t>10/1~10/31</a:t>
                      </a:r>
                      <a:endParaRPr kumimoji="1" lang="ja-JP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0.71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0.56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0.44</a:t>
                      </a:r>
                      <a:endParaRPr kumimoji="1" lang="ja-JP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sz="1400" dirty="0" smtClean="0"/>
                        <a:t>10/11~11/10</a:t>
                      </a:r>
                      <a:endParaRPr kumimoji="1" lang="ja-JP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0.75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0.56</a:t>
                      </a:r>
                      <a:endParaRPr kumimoji="1" lang="ja-JP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sz="1400" dirty="0" smtClean="0"/>
                        <a:t>10/21~11/20</a:t>
                      </a:r>
                      <a:endParaRPr kumimoji="1" lang="ja-JP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0.70</a:t>
                      </a:r>
                      <a:endParaRPr kumimoji="1" lang="ja-JP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816621"/>
            <a:ext cx="1008112" cy="66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cap="none" dirty="0" err="1" smtClean="0"/>
              <a:t>Jaccard</a:t>
            </a:r>
            <a:r>
              <a:rPr kumimoji="1" lang="ja-JP" altLang="en-US" cap="none" dirty="0" smtClean="0"/>
              <a:t>類似度 </a:t>
            </a:r>
            <a:r>
              <a:rPr kumimoji="1" lang="en-US" altLang="ja-JP" cap="none" dirty="0" smtClean="0"/>
              <a:t>(</a:t>
            </a:r>
            <a:r>
              <a:rPr lang="en-US" altLang="ja-JP" cap="none" dirty="0" smtClean="0"/>
              <a:t>Twitter</a:t>
            </a:r>
            <a:r>
              <a:rPr lang="ja-JP" altLang="en-US" cap="none" dirty="0" smtClean="0"/>
              <a:t>ノード</a:t>
            </a:r>
            <a:r>
              <a:rPr lang="en-US" altLang="ja-JP" cap="none" dirty="0" smtClean="0"/>
              <a:t>)</a:t>
            </a:r>
            <a:endParaRPr kumimoji="1" lang="ja-JP" altLang="en-US" cap="none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369322"/>
              </p:ext>
            </p:extLst>
          </p:nvPr>
        </p:nvGraphicFramePr>
        <p:xfrm>
          <a:off x="323528" y="1628800"/>
          <a:ext cx="8424934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562"/>
                <a:gridCol w="1203562"/>
                <a:gridCol w="1203562"/>
                <a:gridCol w="1203562"/>
                <a:gridCol w="1203562"/>
                <a:gridCol w="1203562"/>
                <a:gridCol w="1203562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dirty="0" smtClean="0"/>
                        <a:t>期間</a:t>
                      </a:r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9/11~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10/10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9/21~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10/20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10/1~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10/31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10/11~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11/10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10/21~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11/20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11/1~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11/30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sz="1400" dirty="0" smtClean="0"/>
                        <a:t>9/1~9/30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0.52</a:t>
                      </a:r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0.48</a:t>
                      </a:r>
                      <a:endParaRPr kumimoji="1" lang="ja-JP" alt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0.40</a:t>
                      </a:r>
                      <a:endParaRPr kumimoji="1" lang="ja-JP" alt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0.39</a:t>
                      </a:r>
                      <a:endParaRPr kumimoji="1" lang="ja-JP" alt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0.39</a:t>
                      </a:r>
                      <a:endParaRPr kumimoji="1" lang="ja-JP" alt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0.37</a:t>
                      </a:r>
                      <a:endParaRPr kumimoji="1" lang="ja-JP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sz="1400" dirty="0" smtClean="0"/>
                        <a:t>9/11~10/10</a:t>
                      </a:r>
                      <a:endParaRPr kumimoji="1" lang="ja-JP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0.55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0.46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0.43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0.43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0.41</a:t>
                      </a:r>
                      <a:endParaRPr kumimoji="1" lang="ja-JP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sz="1400" dirty="0" smtClean="0"/>
                        <a:t>9/21~10/20</a:t>
                      </a:r>
                      <a:endParaRPr kumimoji="1" lang="ja-JP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0.54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0.48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0.46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0.44</a:t>
                      </a:r>
                      <a:endParaRPr kumimoji="1" lang="ja-JP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sz="1400" dirty="0" smtClean="0"/>
                        <a:t>10/1~10/31</a:t>
                      </a:r>
                      <a:endParaRPr kumimoji="1" lang="ja-JP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0.56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0.49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0.43</a:t>
                      </a:r>
                      <a:endParaRPr kumimoji="1" lang="ja-JP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sz="1400" dirty="0" smtClean="0"/>
                        <a:t>10/11~11/10</a:t>
                      </a:r>
                      <a:endParaRPr kumimoji="1" lang="ja-JP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0.55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0.44</a:t>
                      </a:r>
                      <a:endParaRPr kumimoji="1" lang="ja-JP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sz="1400" dirty="0" smtClean="0"/>
                        <a:t>10/21~11/20</a:t>
                      </a:r>
                      <a:endParaRPr kumimoji="1" lang="ja-JP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en-US" altLang="ja-JP" dirty="0" smtClean="0"/>
                        <a:t>0.51</a:t>
                      </a:r>
                      <a:endParaRPr kumimoji="1" lang="ja-JP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260" y="816621"/>
            <a:ext cx="1008112" cy="66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81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200" cap="none" dirty="0" smtClean="0">
                <a:latin typeface="+mn-ea"/>
                <a:ea typeface="+mn-ea"/>
              </a:rPr>
              <a:t>Ｔｗｉｔｔｅｒの投稿について</a:t>
            </a:r>
            <a:endParaRPr kumimoji="1" lang="ja-JP" altLang="en-US" sz="3200" cap="none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Twitter</a:t>
            </a:r>
            <a:r>
              <a:rPr kumimoji="1" lang="ja-JP" altLang="en-US" dirty="0" smtClean="0"/>
              <a:t>上では、気軽につぶやくことができるため、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「新しい服買った</a:t>
            </a:r>
            <a:r>
              <a:rPr kumimoji="1" lang="ja-JP" altLang="en-US" dirty="0" err="1" smtClean="0"/>
              <a:t>ーー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「ディズニーランド楽しかったー」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「ハワイ行ってきた</a:t>
            </a:r>
            <a:r>
              <a:rPr kumimoji="1" lang="ja-JP" altLang="en-US" dirty="0" err="1" smtClean="0"/>
              <a:t>ーー</a:t>
            </a:r>
            <a:r>
              <a:rPr kumimoji="1" lang="ja-JP" altLang="en-US" dirty="0" smtClean="0"/>
              <a:t>」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などユーザーは様々な投稿をする。</a:t>
            </a:r>
            <a:endParaRPr lang="en-US" altLang="ja-JP" dirty="0" smtClean="0"/>
          </a:p>
          <a:p>
            <a:pPr marL="0" indent="0" algn="ctr">
              <a:buNone/>
            </a:pP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077072"/>
            <a:ext cx="7200800" cy="2299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78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角丸四角形 50"/>
          <p:cNvSpPr/>
          <p:nvPr/>
        </p:nvSpPr>
        <p:spPr>
          <a:xfrm>
            <a:off x="467544" y="1628800"/>
            <a:ext cx="2016224" cy="441981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cap="none" dirty="0"/>
              <a:t>つぶやき</a:t>
            </a:r>
            <a:r>
              <a:rPr lang="ja-JP" altLang="en-US" cap="none" dirty="0" smtClean="0"/>
              <a:t>を見たユーザーへの影響</a:t>
            </a:r>
            <a:endParaRPr kumimoji="1" lang="ja-JP" altLang="en-US" cap="none" dirty="0"/>
          </a:p>
        </p:txBody>
      </p:sp>
      <p:sp>
        <p:nvSpPr>
          <p:cNvPr id="4" name="1 つの角を丸めた四角形 3"/>
          <p:cNvSpPr/>
          <p:nvPr/>
        </p:nvSpPr>
        <p:spPr>
          <a:xfrm>
            <a:off x="611560" y="1916832"/>
            <a:ext cx="1728192" cy="605936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新しい服買った</a:t>
            </a:r>
            <a:endParaRPr kumimoji="1" lang="ja-JP" altLang="en-US" dirty="0"/>
          </a:p>
        </p:txBody>
      </p:sp>
      <p:sp>
        <p:nvSpPr>
          <p:cNvPr id="7" name="1 つの角を丸めた四角形 6"/>
          <p:cNvSpPr/>
          <p:nvPr/>
        </p:nvSpPr>
        <p:spPr>
          <a:xfrm>
            <a:off x="611560" y="2636912"/>
            <a:ext cx="1728192" cy="792088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このアプリ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使いやすい！</a:t>
            </a:r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779192"/>
            <a:ext cx="2724193" cy="1906935"/>
          </a:xfrm>
          <a:prstGeom prst="rect">
            <a:avLst/>
          </a:prstGeom>
        </p:spPr>
      </p:pic>
      <p:sp>
        <p:nvSpPr>
          <p:cNvPr id="9" name="1 つの角を丸めた四角形 8"/>
          <p:cNvSpPr/>
          <p:nvPr/>
        </p:nvSpPr>
        <p:spPr>
          <a:xfrm>
            <a:off x="611560" y="3613691"/>
            <a:ext cx="1728192" cy="588161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ＵＳＪ楽しかった</a:t>
            </a:r>
            <a:endParaRPr kumimoji="1" lang="en-US" altLang="ja-JP" dirty="0" smtClean="0"/>
          </a:p>
        </p:txBody>
      </p:sp>
      <p:cxnSp>
        <p:nvCxnSpPr>
          <p:cNvPr id="12" name="直線矢印コネクタ 11"/>
          <p:cNvCxnSpPr>
            <a:endCxn id="8" idx="1"/>
          </p:cNvCxnSpPr>
          <p:nvPr/>
        </p:nvCxnSpPr>
        <p:spPr>
          <a:xfrm>
            <a:off x="2555776" y="2312876"/>
            <a:ext cx="1224136" cy="4197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2555776" y="3032956"/>
            <a:ext cx="1224136" cy="540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V="1">
            <a:off x="2555776" y="3303873"/>
            <a:ext cx="1296144" cy="6038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下矢印 18"/>
          <p:cNvSpPr/>
          <p:nvPr/>
        </p:nvSpPr>
        <p:spPr>
          <a:xfrm>
            <a:off x="4932040" y="3589784"/>
            <a:ext cx="870152" cy="100811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626" y="4688478"/>
            <a:ext cx="1852414" cy="1487622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678392"/>
            <a:ext cx="1953292" cy="1370220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916" y="4714875"/>
            <a:ext cx="1368153" cy="1333737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3552436" y="6076252"/>
            <a:ext cx="1391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買い物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932040" y="6076252"/>
            <a:ext cx="1572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インストール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660232" y="6090319"/>
            <a:ext cx="1164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旅行</a:t>
            </a:r>
            <a:endParaRPr kumimoji="1" lang="ja-JP" altLang="en-US" dirty="0"/>
          </a:p>
        </p:txBody>
      </p:sp>
      <p:cxnSp>
        <p:nvCxnSpPr>
          <p:cNvPr id="28" name="直線コネクタ 27"/>
          <p:cNvCxnSpPr/>
          <p:nvPr/>
        </p:nvCxnSpPr>
        <p:spPr>
          <a:xfrm flipH="1">
            <a:off x="3167844" y="4201852"/>
            <a:ext cx="1764196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V="1">
            <a:off x="3167844" y="4201852"/>
            <a:ext cx="0" cy="225779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5802192" y="4201852"/>
            <a:ext cx="2154184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7956376" y="4201852"/>
            <a:ext cx="0" cy="225779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V="1">
            <a:off x="3167844" y="6445584"/>
            <a:ext cx="4788532" cy="1406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1 つの角を丸めた四角形 45"/>
          <p:cNvSpPr/>
          <p:nvPr/>
        </p:nvSpPr>
        <p:spPr>
          <a:xfrm>
            <a:off x="611560" y="4318831"/>
            <a:ext cx="1728192" cy="792088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新商品発売！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（企業の広告）</a:t>
            </a:r>
            <a:endParaRPr kumimoji="1" lang="ja-JP" altLang="en-US" dirty="0"/>
          </a:p>
        </p:txBody>
      </p:sp>
      <p:cxnSp>
        <p:nvCxnSpPr>
          <p:cNvPr id="47" name="直線矢印コネクタ 46"/>
          <p:cNvCxnSpPr/>
          <p:nvPr/>
        </p:nvCxnSpPr>
        <p:spPr>
          <a:xfrm flipV="1">
            <a:off x="2555776" y="3589785"/>
            <a:ext cx="1296144" cy="10081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611560" y="5330751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Twitter</a:t>
            </a:r>
            <a:r>
              <a:rPr kumimoji="1" lang="ja-JP" altLang="en-US" dirty="0" smtClean="0"/>
              <a:t>上の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様々なつぶやき</a:t>
            </a:r>
            <a:endParaRPr kumimoji="1" lang="ja-JP" altLang="en-US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808247" y="2826819"/>
            <a:ext cx="2016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ユーザーが</a:t>
            </a:r>
            <a:r>
              <a:rPr lang="ja-JP" altLang="en-US" sz="2800" dirty="0" smtClean="0"/>
              <a:t>閲覧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105214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ローチャート : 代替処理 1"/>
          <p:cNvSpPr/>
          <p:nvPr/>
        </p:nvSpPr>
        <p:spPr>
          <a:xfrm>
            <a:off x="323528" y="908720"/>
            <a:ext cx="2160240" cy="11521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Twitter</a:t>
            </a:r>
          </a:p>
          <a:p>
            <a:pPr algn="ctr"/>
            <a:r>
              <a:rPr lang="ja-JP" altLang="en-US" dirty="0" smtClean="0"/>
              <a:t>広告つぶやき</a:t>
            </a:r>
            <a:endParaRPr kumimoji="1" lang="ja-JP" altLang="en-US" dirty="0"/>
          </a:p>
        </p:txBody>
      </p:sp>
      <p:sp>
        <p:nvSpPr>
          <p:cNvPr id="4" name="右矢印 3"/>
          <p:cNvSpPr/>
          <p:nvPr/>
        </p:nvSpPr>
        <p:spPr>
          <a:xfrm>
            <a:off x="2699792" y="1304764"/>
            <a:ext cx="1307365" cy="504056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02" y="4860563"/>
            <a:ext cx="1405392" cy="112863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271" y="4816092"/>
            <a:ext cx="1597274" cy="112047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730" y="4860563"/>
            <a:ext cx="1130676" cy="1102234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467544" y="5955711"/>
            <a:ext cx="1391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買い物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95730" y="5975127"/>
            <a:ext cx="1572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インストール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378306" y="5989194"/>
            <a:ext cx="1164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旅行</a:t>
            </a:r>
            <a:endParaRPr kumimoji="1" lang="ja-JP" altLang="en-US" dirty="0"/>
          </a:p>
        </p:txBody>
      </p:sp>
      <p:cxnSp>
        <p:nvCxnSpPr>
          <p:cNvPr id="11" name="直線コネクタ 10"/>
          <p:cNvCxnSpPr/>
          <p:nvPr/>
        </p:nvCxnSpPr>
        <p:spPr>
          <a:xfrm flipH="1">
            <a:off x="251520" y="4808204"/>
            <a:ext cx="4032448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V="1">
            <a:off x="251520" y="4816092"/>
            <a:ext cx="0" cy="1542435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283968" y="4816092"/>
            <a:ext cx="0" cy="154243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V="1">
            <a:off x="251520" y="6358526"/>
            <a:ext cx="4032448" cy="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図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555371"/>
            <a:ext cx="2552700" cy="1790700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800" y="627608"/>
            <a:ext cx="2724193" cy="1906935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6784454" y="635852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感想を投稿</a:t>
            </a:r>
            <a:endParaRPr kumimoji="1" lang="ja-JP" altLang="en-US" dirty="0"/>
          </a:p>
        </p:txBody>
      </p:sp>
      <p:sp>
        <p:nvSpPr>
          <p:cNvPr id="25" name="右矢印 24"/>
          <p:cNvSpPr/>
          <p:nvPr/>
        </p:nvSpPr>
        <p:spPr>
          <a:xfrm>
            <a:off x="4600266" y="5332922"/>
            <a:ext cx="1368152" cy="504056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左矢印 25"/>
          <p:cNvSpPr/>
          <p:nvPr/>
        </p:nvSpPr>
        <p:spPr>
          <a:xfrm>
            <a:off x="1032587" y="3284983"/>
            <a:ext cx="2974570" cy="576064"/>
          </a:xfrm>
          <a:prstGeom prst="leftArrow">
            <a:avLst/>
          </a:prstGeom>
          <a:solidFill>
            <a:schemeClr val="bg2">
              <a:lumMod val="50000"/>
            </a:schemeClr>
          </a:solidFill>
          <a:scene3d>
            <a:camera prst="orthographicFront">
              <a:rot lat="0" lon="0" rev="2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6943754" y="1257909"/>
            <a:ext cx="13051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dirty="0"/>
              <a:t>ユーザー</a:t>
            </a:r>
            <a:r>
              <a:rPr lang="ja-JP" altLang="en-US" dirty="0" smtClean="0"/>
              <a:t>が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閲覧</a:t>
            </a:r>
            <a:endParaRPr lang="ja-JP" altLang="en-US" dirty="0"/>
          </a:p>
        </p:txBody>
      </p:sp>
      <p:sp>
        <p:nvSpPr>
          <p:cNvPr id="28" name="上矢印 27"/>
          <p:cNvSpPr/>
          <p:nvPr/>
        </p:nvSpPr>
        <p:spPr>
          <a:xfrm>
            <a:off x="7308304" y="2348880"/>
            <a:ext cx="576064" cy="2016224"/>
          </a:xfrm>
          <a:prstGeom prst="up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爆発 1 28"/>
          <p:cNvSpPr/>
          <p:nvPr/>
        </p:nvSpPr>
        <p:spPr>
          <a:xfrm>
            <a:off x="3643839" y="2534544"/>
            <a:ext cx="3520449" cy="2434636"/>
          </a:xfrm>
          <a:prstGeom prst="irregularSeal1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投稿と行動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のサイクル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30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kumimoji="1" lang="ja-JP" altLang="en-US" cap="none" dirty="0" smtClean="0"/>
              <a:t>本研究の目的</a:t>
            </a:r>
            <a:endParaRPr kumimoji="1" lang="ja-JP" altLang="en-US" cap="none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54" y="3869607"/>
            <a:ext cx="3168352" cy="222257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533" y="3797600"/>
            <a:ext cx="2808312" cy="2207665"/>
          </a:xfrm>
          <a:prstGeom prst="rect">
            <a:avLst/>
          </a:prstGeom>
        </p:spPr>
      </p:pic>
      <p:sp>
        <p:nvSpPr>
          <p:cNvPr id="6" name="右矢印 5"/>
          <p:cNvSpPr/>
          <p:nvPr/>
        </p:nvSpPr>
        <p:spPr>
          <a:xfrm>
            <a:off x="3369074" y="4301656"/>
            <a:ext cx="23762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左矢印 6"/>
          <p:cNvSpPr/>
          <p:nvPr/>
        </p:nvSpPr>
        <p:spPr>
          <a:xfrm>
            <a:off x="3369074" y="5450267"/>
            <a:ext cx="2376264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85098" y="473370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相互影響力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21375" y="6005265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つぶやき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21402" y="6005265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商品購買</a:t>
            </a:r>
            <a:endParaRPr kumimoji="1" lang="ja-JP" altLang="en-US" dirty="0"/>
          </a:p>
        </p:txBody>
      </p:sp>
      <p:sp>
        <p:nvSpPr>
          <p:cNvPr id="12" name="円形吹き出し 11"/>
          <p:cNvSpPr/>
          <p:nvPr/>
        </p:nvSpPr>
        <p:spPr>
          <a:xfrm>
            <a:off x="702954" y="1196752"/>
            <a:ext cx="7202819" cy="2939509"/>
          </a:xfrm>
          <a:custGeom>
            <a:avLst/>
            <a:gdLst>
              <a:gd name="connsiteX0" fmla="*/ 2100257 w 7200800"/>
              <a:gd name="connsiteY0" fmla="*/ 2187243 h 1944216"/>
              <a:gd name="connsiteX1" fmla="*/ 1831052 w 7200800"/>
              <a:gd name="connsiteY1" fmla="*/ 1818733 h 1944216"/>
              <a:gd name="connsiteX2" fmla="*/ 2926053 w 7200800"/>
              <a:gd name="connsiteY2" fmla="*/ 17203 h 1944216"/>
              <a:gd name="connsiteX3" fmla="*/ 4542325 w 7200800"/>
              <a:gd name="connsiteY3" fmla="*/ 33856 h 1944216"/>
              <a:gd name="connsiteX4" fmla="*/ 4876909 w 7200800"/>
              <a:gd name="connsiteY4" fmla="*/ 1881066 h 1944216"/>
              <a:gd name="connsiteX5" fmla="*/ 3134524 w 7200800"/>
              <a:gd name="connsiteY5" fmla="*/ 1936043 h 1944216"/>
              <a:gd name="connsiteX6" fmla="*/ 2100257 w 7200800"/>
              <a:gd name="connsiteY6" fmla="*/ 2187243 h 1944216"/>
              <a:gd name="connsiteX0" fmla="*/ 1820727 w 7202819"/>
              <a:gd name="connsiteY0" fmla="*/ 2651477 h 2651477"/>
              <a:gd name="connsiteX1" fmla="*/ 1832876 w 7202819"/>
              <a:gd name="connsiteY1" fmla="*/ 1818733 h 2651477"/>
              <a:gd name="connsiteX2" fmla="*/ 2927877 w 7202819"/>
              <a:gd name="connsiteY2" fmla="*/ 17203 h 2651477"/>
              <a:gd name="connsiteX3" fmla="*/ 4544149 w 7202819"/>
              <a:gd name="connsiteY3" fmla="*/ 33856 h 2651477"/>
              <a:gd name="connsiteX4" fmla="*/ 4878733 w 7202819"/>
              <a:gd name="connsiteY4" fmla="*/ 1881066 h 2651477"/>
              <a:gd name="connsiteX5" fmla="*/ 3136348 w 7202819"/>
              <a:gd name="connsiteY5" fmla="*/ 1936043 h 2651477"/>
              <a:gd name="connsiteX6" fmla="*/ 1820727 w 7202819"/>
              <a:gd name="connsiteY6" fmla="*/ 2651477 h 2651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02819" h="2651477">
                <a:moveTo>
                  <a:pt x="1820727" y="2651477"/>
                </a:moveTo>
                <a:cubicBezTo>
                  <a:pt x="1730992" y="2528640"/>
                  <a:pt x="1922611" y="1941570"/>
                  <a:pt x="1832876" y="1818733"/>
                </a:cubicBezTo>
                <a:cubicBezTo>
                  <a:pt x="-1088353" y="1373676"/>
                  <a:pt x="-366965" y="186827"/>
                  <a:pt x="2927877" y="17203"/>
                </a:cubicBezTo>
                <a:cubicBezTo>
                  <a:pt x="3464339" y="-10415"/>
                  <a:pt x="4017042" y="-4720"/>
                  <a:pt x="4544149" y="33856"/>
                </a:cubicBezTo>
                <a:cubicBezTo>
                  <a:pt x="7912579" y="280376"/>
                  <a:pt x="8141997" y="1546978"/>
                  <a:pt x="4878733" y="1881066"/>
                </a:cubicBezTo>
                <a:cubicBezTo>
                  <a:pt x="4323609" y="1937899"/>
                  <a:pt x="3725048" y="1956785"/>
                  <a:pt x="3136348" y="1936043"/>
                </a:cubicBezTo>
                <a:lnTo>
                  <a:pt x="1820727" y="2651477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1321375" y="1988840"/>
            <a:ext cx="1738457" cy="82168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感想</a:t>
            </a:r>
            <a:endParaRPr kumimoji="1" lang="ja-JP" altLang="en-US" dirty="0"/>
          </a:p>
        </p:txBody>
      </p:sp>
      <p:sp>
        <p:nvSpPr>
          <p:cNvPr id="14" name="円/楕円 13"/>
          <p:cNvSpPr/>
          <p:nvPr/>
        </p:nvSpPr>
        <p:spPr>
          <a:xfrm>
            <a:off x="3369074" y="1988840"/>
            <a:ext cx="1738457" cy="82168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広告</a:t>
            </a:r>
            <a:endParaRPr kumimoji="1" lang="ja-JP" altLang="en-US" dirty="0"/>
          </a:p>
        </p:txBody>
      </p:sp>
      <p:sp>
        <p:nvSpPr>
          <p:cNvPr id="15" name="円/楕円 14"/>
          <p:cNvSpPr/>
          <p:nvPr/>
        </p:nvSpPr>
        <p:spPr>
          <a:xfrm>
            <a:off x="5375033" y="1988840"/>
            <a:ext cx="1738457" cy="82168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近況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64347" y="1399261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7030A0"/>
                </a:solidFill>
              </a:rPr>
              <a:t>つぶやきの内容</a:t>
            </a:r>
            <a:endParaRPr kumimoji="1" lang="ja-JP" alt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16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778098"/>
          </a:xfrm>
        </p:spPr>
        <p:txBody>
          <a:bodyPr/>
          <a:lstStyle/>
          <a:p>
            <a:r>
              <a:rPr lang="ja-JP" altLang="en-US" cap="none" dirty="0" smtClean="0"/>
              <a:t>分析の概要</a:t>
            </a:r>
            <a:endParaRPr kumimoji="1" lang="ja-JP" altLang="en-US" cap="none" dirty="0"/>
          </a:p>
        </p:txBody>
      </p:sp>
      <p:sp>
        <p:nvSpPr>
          <p:cNvPr id="8" name="上カーブ矢印 7"/>
          <p:cNvSpPr/>
          <p:nvPr/>
        </p:nvSpPr>
        <p:spPr>
          <a:xfrm>
            <a:off x="3088770" y="3570866"/>
            <a:ext cx="2758661" cy="540420"/>
          </a:xfrm>
          <a:prstGeom prst="curvedUpArrow">
            <a:avLst/>
          </a:prstGeom>
          <a:ln cap="rnd" cmpd="thickThin">
            <a:round/>
          </a:ln>
          <a:effectLst>
            <a:glow rad="127000">
              <a:schemeClr val="accent1">
                <a:lumMod val="20000"/>
                <a:lumOff val="80000"/>
              </a:schemeClr>
            </a:glow>
            <a:outerShdw blurRad="50800" dist="50800" dir="5400000" algn="ctr" rotWithShape="0">
              <a:schemeClr val="accent1">
                <a:lumMod val="40000"/>
                <a:lumOff val="60000"/>
              </a:scheme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10800000" lon="107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上カーブ矢印 8"/>
          <p:cNvSpPr/>
          <p:nvPr/>
        </p:nvSpPr>
        <p:spPr>
          <a:xfrm>
            <a:off x="3088770" y="4676142"/>
            <a:ext cx="2758661" cy="540420"/>
          </a:xfrm>
          <a:prstGeom prst="curvedUpArrow">
            <a:avLst/>
          </a:prstGeom>
          <a:ln cap="rnd" cmpd="thickThin">
            <a:round/>
          </a:ln>
          <a:effectLst>
            <a:glow rad="127000">
              <a:schemeClr val="accent1">
                <a:lumMod val="20000"/>
                <a:lumOff val="80000"/>
              </a:schemeClr>
            </a:glow>
            <a:outerShdw blurRad="50800" dist="50800" dir="5400000" algn="ctr" rotWithShape="0">
              <a:schemeClr val="accent1">
                <a:lumMod val="40000"/>
                <a:lumOff val="60000"/>
              </a:schemeClr>
            </a:outerShdw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1026" name="Picture 2" descr="https://encrypted-tbn2.gstatic.com/images?q=tbn:ANd9GcR8QCVDOi5rX9lW2xGqby-gKEImuJxWuUtCYeg7izrrrnW3bX8vU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723" y="1982874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195106"/>
            <a:ext cx="2592288" cy="137576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雲 9"/>
          <p:cNvSpPr/>
          <p:nvPr/>
        </p:nvSpPr>
        <p:spPr>
          <a:xfrm>
            <a:off x="2791638" y="1268760"/>
            <a:ext cx="3352923" cy="926346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双方向の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影響力を調べる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2" name="1 つの角を切り取った四角形 11"/>
          <p:cNvSpPr/>
          <p:nvPr/>
        </p:nvSpPr>
        <p:spPr>
          <a:xfrm>
            <a:off x="454424" y="5216562"/>
            <a:ext cx="792088" cy="432048"/>
          </a:xfrm>
          <a:prstGeom prst="snip1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今日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1 つの角を切り取った四角形 13"/>
          <p:cNvSpPr/>
          <p:nvPr/>
        </p:nvSpPr>
        <p:spPr>
          <a:xfrm>
            <a:off x="1199184" y="5432586"/>
            <a:ext cx="864096" cy="432048"/>
          </a:xfrm>
          <a:prstGeom prst="snip1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>
              <a:rot lat="0" lon="0" rev="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楽しい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1 つの角を切り取った四角形 14"/>
          <p:cNvSpPr/>
          <p:nvPr/>
        </p:nvSpPr>
        <p:spPr>
          <a:xfrm>
            <a:off x="395536" y="4660838"/>
            <a:ext cx="792088" cy="432048"/>
          </a:xfrm>
          <a:prstGeom prst="snip1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>
              <a:rot lat="0" lon="0" rev="3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私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1 つの角を切り取った四角形 15"/>
          <p:cNvSpPr/>
          <p:nvPr/>
        </p:nvSpPr>
        <p:spPr>
          <a:xfrm>
            <a:off x="1101428" y="4597214"/>
            <a:ext cx="1166812" cy="432048"/>
          </a:xfrm>
          <a:prstGeom prst="snip1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めでたい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1 つの角を切り取った四角形 16"/>
          <p:cNvSpPr/>
          <p:nvPr/>
        </p:nvSpPr>
        <p:spPr>
          <a:xfrm>
            <a:off x="1781784" y="4073166"/>
            <a:ext cx="792088" cy="432048"/>
          </a:xfrm>
          <a:prstGeom prst="snip1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>
              <a:rot lat="0" lon="0" rev="206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私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1 つの角を切り取った四角形 17"/>
          <p:cNvSpPr/>
          <p:nvPr/>
        </p:nvSpPr>
        <p:spPr>
          <a:xfrm>
            <a:off x="726940" y="3993456"/>
            <a:ext cx="944488" cy="432048"/>
          </a:xfrm>
          <a:prstGeom prst="snip1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>
              <a:rot lat="0" lon="0" rev="2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ハワイ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1 つの角を切り取った四角形 18"/>
          <p:cNvSpPr/>
          <p:nvPr/>
        </p:nvSpPr>
        <p:spPr>
          <a:xfrm>
            <a:off x="1872196" y="5029262"/>
            <a:ext cx="792088" cy="432048"/>
          </a:xfrm>
          <a:prstGeom prst="snip1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>
              <a:rot lat="0" lon="0" rev="203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5666" y="6094568"/>
            <a:ext cx="2178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Twitter</a:t>
            </a:r>
            <a:r>
              <a:rPr kumimoji="1" lang="ja-JP" altLang="en-US" dirty="0" smtClean="0"/>
              <a:t>上の単語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690989" y="608483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商品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892475" y="560245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購買意欲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892475" y="2908472"/>
            <a:ext cx="1116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投稿意欲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5904977" y="3993456"/>
            <a:ext cx="2226172" cy="19783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" name="グループ化 20"/>
          <p:cNvGrpSpPr/>
          <p:nvPr/>
        </p:nvGrpSpPr>
        <p:grpSpPr>
          <a:xfrm>
            <a:off x="6596980" y="4141135"/>
            <a:ext cx="876834" cy="1635217"/>
            <a:chOff x="6458390" y="2745972"/>
            <a:chExt cx="876834" cy="1635217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6458390" y="2745972"/>
              <a:ext cx="876834" cy="1635217"/>
              <a:chOff x="2860278" y="2750962"/>
              <a:chExt cx="876834" cy="1635217"/>
            </a:xfrm>
          </p:grpSpPr>
          <p:sp>
            <p:nvSpPr>
              <p:cNvPr id="30" name="Oval 37"/>
              <p:cNvSpPr>
                <a:spLocks noChangeArrowheads="1"/>
              </p:cNvSpPr>
              <p:nvPr/>
            </p:nvSpPr>
            <p:spPr bwMode="auto">
              <a:xfrm>
                <a:off x="3037622" y="2773694"/>
                <a:ext cx="524281" cy="57780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31" name="Oval 31"/>
              <p:cNvSpPr>
                <a:spLocks noChangeArrowheads="1"/>
              </p:cNvSpPr>
              <p:nvPr/>
            </p:nvSpPr>
            <p:spPr bwMode="auto">
              <a:xfrm>
                <a:off x="3427267" y="3036457"/>
                <a:ext cx="159501" cy="179875"/>
              </a:xfrm>
              <a:prstGeom prst="ellipse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32" name="Oval 32"/>
              <p:cNvSpPr>
                <a:spLocks noChangeArrowheads="1"/>
              </p:cNvSpPr>
              <p:nvPr/>
            </p:nvSpPr>
            <p:spPr bwMode="auto">
              <a:xfrm>
                <a:off x="3017440" y="3036457"/>
                <a:ext cx="159501" cy="179875"/>
              </a:xfrm>
              <a:prstGeom prst="ellipse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33" name="Oval 31"/>
              <p:cNvSpPr>
                <a:spLocks noChangeArrowheads="1"/>
              </p:cNvSpPr>
              <p:nvPr/>
            </p:nvSpPr>
            <p:spPr bwMode="auto">
              <a:xfrm>
                <a:off x="3455200" y="3069628"/>
                <a:ext cx="103634" cy="11353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34" name="Oval 32"/>
              <p:cNvSpPr>
                <a:spLocks noChangeArrowheads="1"/>
              </p:cNvSpPr>
              <p:nvPr/>
            </p:nvSpPr>
            <p:spPr bwMode="auto">
              <a:xfrm>
                <a:off x="3045373" y="3069628"/>
                <a:ext cx="103634" cy="11353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3089467" y="3996010"/>
                <a:ext cx="179875" cy="210295"/>
              </a:xfrm>
              <a:prstGeom prst="rect">
                <a:avLst/>
              </a:pr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36" name="Rectangle 34"/>
              <p:cNvSpPr>
                <a:spLocks noChangeArrowheads="1"/>
              </p:cNvSpPr>
              <p:nvPr/>
            </p:nvSpPr>
            <p:spPr bwMode="auto">
              <a:xfrm>
                <a:off x="3329521" y="3996010"/>
                <a:ext cx="179875" cy="210295"/>
              </a:xfrm>
              <a:prstGeom prst="rect">
                <a:avLst/>
              </a:pr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37" name="AutoShape 35"/>
              <p:cNvSpPr>
                <a:spLocks noChangeArrowheads="1"/>
              </p:cNvSpPr>
              <p:nvPr/>
            </p:nvSpPr>
            <p:spPr bwMode="auto">
              <a:xfrm rot="16200000">
                <a:off x="3134436" y="3621050"/>
                <a:ext cx="329990" cy="720160"/>
              </a:xfrm>
              <a:prstGeom prst="moon">
                <a:avLst>
                  <a:gd name="adj" fmla="val 87500"/>
                </a:avLst>
              </a:pr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38" name="AutoShape 36"/>
              <p:cNvSpPr>
                <a:spLocks noChangeArrowheads="1"/>
              </p:cNvSpPr>
              <p:nvPr/>
            </p:nvSpPr>
            <p:spPr bwMode="auto">
              <a:xfrm rot="5400000">
                <a:off x="3029289" y="3216332"/>
                <a:ext cx="540286" cy="720160"/>
              </a:xfrm>
              <a:prstGeom prst="moon">
                <a:avLst>
                  <a:gd name="adj" fmla="val 87500"/>
                </a:avLst>
              </a:pr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39" name="Oval 38"/>
              <p:cNvSpPr>
                <a:spLocks noChangeArrowheads="1"/>
              </p:cNvSpPr>
              <p:nvPr/>
            </p:nvSpPr>
            <p:spPr bwMode="auto">
              <a:xfrm>
                <a:off x="2939352" y="3763892"/>
                <a:ext cx="720160" cy="133583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40" name="AutoShape 39"/>
              <p:cNvSpPr>
                <a:spLocks noChangeArrowheads="1"/>
              </p:cNvSpPr>
              <p:nvPr/>
            </p:nvSpPr>
            <p:spPr bwMode="auto">
              <a:xfrm>
                <a:off x="3209825" y="3755956"/>
                <a:ext cx="179875" cy="150116"/>
              </a:xfrm>
              <a:prstGeom prst="roundRect">
                <a:avLst>
                  <a:gd name="adj" fmla="val 16667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41" name="AutoShape 40"/>
              <p:cNvSpPr>
                <a:spLocks noChangeArrowheads="1"/>
              </p:cNvSpPr>
              <p:nvPr/>
            </p:nvSpPr>
            <p:spPr bwMode="auto">
              <a:xfrm>
                <a:off x="3236277" y="3779102"/>
                <a:ext cx="125648" cy="103163"/>
              </a:xfrm>
              <a:prstGeom prst="roundRect">
                <a:avLst>
                  <a:gd name="adj" fmla="val 16667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42" name="Rectangle 41"/>
              <p:cNvSpPr>
                <a:spLocks noChangeArrowheads="1"/>
              </p:cNvSpPr>
              <p:nvPr/>
            </p:nvSpPr>
            <p:spPr bwMode="auto">
              <a:xfrm>
                <a:off x="3089467" y="4206304"/>
                <a:ext cx="179875" cy="17987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43" name="Rectangle 42"/>
              <p:cNvSpPr>
                <a:spLocks noChangeArrowheads="1"/>
              </p:cNvSpPr>
              <p:nvPr/>
            </p:nvSpPr>
            <p:spPr bwMode="auto">
              <a:xfrm>
                <a:off x="3329521" y="4206304"/>
                <a:ext cx="179875" cy="17987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44" name="AutoShape 43"/>
              <p:cNvSpPr>
                <a:spLocks noChangeArrowheads="1"/>
              </p:cNvSpPr>
              <p:nvPr/>
            </p:nvSpPr>
            <p:spPr bwMode="auto">
              <a:xfrm>
                <a:off x="2939352" y="4265822"/>
                <a:ext cx="329990" cy="12035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45" name="AutoShape 44"/>
              <p:cNvSpPr>
                <a:spLocks noChangeArrowheads="1"/>
              </p:cNvSpPr>
              <p:nvPr/>
            </p:nvSpPr>
            <p:spPr bwMode="auto">
              <a:xfrm>
                <a:off x="3329521" y="4265822"/>
                <a:ext cx="329990" cy="12035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46" name="Oval 67"/>
              <p:cNvSpPr>
                <a:spLocks noChangeArrowheads="1"/>
              </p:cNvSpPr>
              <p:nvPr/>
            </p:nvSpPr>
            <p:spPr bwMode="auto">
              <a:xfrm>
                <a:off x="3272649" y="3594371"/>
                <a:ext cx="56211" cy="56211"/>
              </a:xfrm>
              <a:prstGeom prst="ellipse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47" name="Oval 68"/>
              <p:cNvSpPr>
                <a:spLocks noChangeArrowheads="1"/>
              </p:cNvSpPr>
              <p:nvPr/>
            </p:nvSpPr>
            <p:spPr bwMode="auto">
              <a:xfrm>
                <a:off x="3272649" y="3670581"/>
                <a:ext cx="56211" cy="56211"/>
              </a:xfrm>
              <a:prstGeom prst="ellipse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grpSp>
            <p:nvGrpSpPr>
              <p:cNvPr id="48" name="Group 71"/>
              <p:cNvGrpSpPr>
                <a:grpSpLocks/>
              </p:cNvGrpSpPr>
              <p:nvPr/>
            </p:nvGrpSpPr>
            <p:grpSpPr bwMode="auto">
              <a:xfrm rot="19800000">
                <a:off x="3591397" y="3710987"/>
                <a:ext cx="56211" cy="337265"/>
                <a:chOff x="2383" y="3464"/>
                <a:chExt cx="85" cy="510"/>
              </a:xfrm>
            </p:grpSpPr>
            <p:sp>
              <p:nvSpPr>
                <p:cNvPr id="80" name="AutoShape 69"/>
                <p:cNvSpPr>
                  <a:spLocks noChangeArrowheads="1"/>
                </p:cNvSpPr>
                <p:nvPr/>
              </p:nvSpPr>
              <p:spPr bwMode="auto">
                <a:xfrm>
                  <a:off x="2397" y="3464"/>
                  <a:ext cx="57" cy="51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9933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9pPr>
                </a:lstStyle>
                <a:p>
                  <a:pPr eaLnBrk="1" hangingPunct="1"/>
                  <a:endParaRPr lang="ja-JP" altLang="en-US"/>
                </a:p>
              </p:txBody>
            </p:sp>
            <p:sp>
              <p:nvSpPr>
                <p:cNvPr id="81" name="Rectangle 70"/>
                <p:cNvSpPr>
                  <a:spLocks noChangeArrowheads="1"/>
                </p:cNvSpPr>
                <p:nvPr/>
              </p:nvSpPr>
              <p:spPr bwMode="auto">
                <a:xfrm>
                  <a:off x="2383" y="3606"/>
                  <a:ext cx="85" cy="28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9pPr>
                </a:lstStyle>
                <a:p>
                  <a:pPr eaLnBrk="1" hangingPunct="1"/>
                  <a:endParaRPr lang="ja-JP" altLang="en-US"/>
                </a:p>
              </p:txBody>
            </p:sp>
          </p:grpSp>
          <p:sp>
            <p:nvSpPr>
              <p:cNvPr id="49" name="角丸四角形 48"/>
              <p:cNvSpPr/>
              <p:nvPr/>
            </p:nvSpPr>
            <p:spPr bwMode="auto">
              <a:xfrm rot="19814488">
                <a:off x="3529118" y="3337966"/>
                <a:ext cx="38935" cy="382384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50" name="二等辺三角形 49"/>
              <p:cNvSpPr/>
              <p:nvPr/>
            </p:nvSpPr>
            <p:spPr bwMode="auto">
              <a:xfrm flipV="1">
                <a:off x="3185047" y="3327588"/>
                <a:ext cx="228790" cy="235588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51" name="二等辺三角形 50"/>
              <p:cNvSpPr/>
              <p:nvPr/>
            </p:nvSpPr>
            <p:spPr bwMode="auto">
              <a:xfrm flipV="1">
                <a:off x="3243727" y="3389094"/>
                <a:ext cx="110747" cy="76286"/>
              </a:xfrm>
              <a:prstGeom prst="triangle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52" name="ひし形 51"/>
              <p:cNvSpPr/>
              <p:nvPr/>
            </p:nvSpPr>
            <p:spPr bwMode="auto">
              <a:xfrm>
                <a:off x="3260414" y="3427237"/>
                <a:ext cx="77372" cy="135939"/>
              </a:xfrm>
              <a:prstGeom prst="diamond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3" name="Oval 53"/>
              <p:cNvSpPr>
                <a:spLocks noChangeArrowheads="1"/>
              </p:cNvSpPr>
              <p:nvPr/>
            </p:nvSpPr>
            <p:spPr bwMode="auto">
              <a:xfrm>
                <a:off x="3086899" y="2826163"/>
                <a:ext cx="425726" cy="540947"/>
              </a:xfrm>
              <a:prstGeom prst="ellipse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54" name="Oval 58"/>
              <p:cNvSpPr>
                <a:spLocks noChangeArrowheads="1"/>
              </p:cNvSpPr>
              <p:nvPr/>
            </p:nvSpPr>
            <p:spPr bwMode="auto">
              <a:xfrm>
                <a:off x="3105370" y="3019970"/>
                <a:ext cx="175336" cy="15267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55" name="Oval 59"/>
              <p:cNvSpPr>
                <a:spLocks noChangeArrowheads="1"/>
              </p:cNvSpPr>
              <p:nvPr/>
            </p:nvSpPr>
            <p:spPr bwMode="auto">
              <a:xfrm>
                <a:off x="3318233" y="3019970"/>
                <a:ext cx="175336" cy="15267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56" name="Oval 60"/>
              <p:cNvSpPr>
                <a:spLocks noChangeArrowheads="1"/>
              </p:cNvSpPr>
              <p:nvPr/>
            </p:nvSpPr>
            <p:spPr bwMode="auto">
              <a:xfrm>
                <a:off x="3360826" y="3045804"/>
                <a:ext cx="89562" cy="101002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57" name="Oval 61"/>
              <p:cNvSpPr>
                <a:spLocks noChangeArrowheads="1"/>
              </p:cNvSpPr>
              <p:nvPr/>
            </p:nvSpPr>
            <p:spPr bwMode="auto">
              <a:xfrm>
                <a:off x="3148550" y="3045804"/>
                <a:ext cx="89562" cy="101002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58" name="円/楕円 57"/>
              <p:cNvSpPr/>
              <p:nvPr/>
            </p:nvSpPr>
            <p:spPr bwMode="auto">
              <a:xfrm>
                <a:off x="3036298" y="2810447"/>
                <a:ext cx="525605" cy="206967"/>
              </a:xfrm>
              <a:prstGeom prst="ellipse">
                <a:avLst/>
              </a:pr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9" name="円/楕円 58"/>
              <p:cNvSpPr/>
              <p:nvPr/>
            </p:nvSpPr>
            <p:spPr bwMode="auto">
              <a:xfrm>
                <a:off x="2998868" y="2750962"/>
                <a:ext cx="600464" cy="206225"/>
              </a:xfrm>
              <a:prstGeom prst="ellipse">
                <a:avLst/>
              </a:pr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0" name="円/楕円 49"/>
              <p:cNvSpPr/>
              <p:nvPr/>
            </p:nvSpPr>
            <p:spPr bwMode="auto">
              <a:xfrm>
                <a:off x="3033759" y="2845006"/>
                <a:ext cx="530684" cy="123203"/>
              </a:xfrm>
              <a:custGeom>
                <a:avLst/>
                <a:gdLst>
                  <a:gd name="connsiteX0" fmla="*/ 0 w 1273938"/>
                  <a:gd name="connsiteY0" fmla="*/ 278363 h 556725"/>
                  <a:gd name="connsiteX1" fmla="*/ 636969 w 1273938"/>
                  <a:gd name="connsiteY1" fmla="*/ 0 h 556725"/>
                  <a:gd name="connsiteX2" fmla="*/ 1273938 w 1273938"/>
                  <a:gd name="connsiteY2" fmla="*/ 278363 h 556725"/>
                  <a:gd name="connsiteX3" fmla="*/ 636969 w 1273938"/>
                  <a:gd name="connsiteY3" fmla="*/ 556726 h 556725"/>
                  <a:gd name="connsiteX4" fmla="*/ 0 w 1273938"/>
                  <a:gd name="connsiteY4" fmla="*/ 278363 h 556725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73938" h="556726">
                    <a:moveTo>
                      <a:pt x="0" y="278363"/>
                    </a:moveTo>
                    <a:cubicBezTo>
                      <a:pt x="0" y="197779"/>
                      <a:pt x="285181" y="0"/>
                      <a:pt x="636969" y="0"/>
                    </a:cubicBezTo>
                    <a:cubicBezTo>
                      <a:pt x="988757" y="0"/>
                      <a:pt x="1273938" y="185587"/>
                      <a:pt x="1273938" y="278363"/>
                    </a:cubicBezTo>
                    <a:cubicBezTo>
                      <a:pt x="1273938" y="371139"/>
                      <a:pt x="988757" y="556726"/>
                      <a:pt x="636969" y="556726"/>
                    </a:cubicBezTo>
                    <a:cubicBezTo>
                      <a:pt x="285181" y="556726"/>
                      <a:pt x="0" y="358947"/>
                      <a:pt x="0" y="278363"/>
                    </a:cubicBezTo>
                    <a:close/>
                  </a:path>
                </a:pathLst>
              </a:cu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1" name="円/楕円 49"/>
              <p:cNvSpPr/>
              <p:nvPr/>
            </p:nvSpPr>
            <p:spPr bwMode="auto">
              <a:xfrm>
                <a:off x="3032964" y="2903121"/>
                <a:ext cx="534653" cy="65087"/>
              </a:xfrm>
              <a:custGeom>
                <a:avLst/>
                <a:gdLst>
                  <a:gd name="connsiteX0" fmla="*/ 0 w 1273938"/>
                  <a:gd name="connsiteY0" fmla="*/ 278363 h 556725"/>
                  <a:gd name="connsiteX1" fmla="*/ 636969 w 1273938"/>
                  <a:gd name="connsiteY1" fmla="*/ 0 h 556725"/>
                  <a:gd name="connsiteX2" fmla="*/ 1273938 w 1273938"/>
                  <a:gd name="connsiteY2" fmla="*/ 278363 h 556725"/>
                  <a:gd name="connsiteX3" fmla="*/ 636969 w 1273938"/>
                  <a:gd name="connsiteY3" fmla="*/ 556726 h 556725"/>
                  <a:gd name="connsiteX4" fmla="*/ 0 w 1273938"/>
                  <a:gd name="connsiteY4" fmla="*/ 278363 h 556725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83463"/>
                  <a:gd name="connsiteY0" fmla="*/ 39527 h 583249"/>
                  <a:gd name="connsiteX1" fmla="*/ 646494 w 1283463"/>
                  <a:gd name="connsiteY1" fmla="*/ 26523 h 583249"/>
                  <a:gd name="connsiteX2" fmla="*/ 1283463 w 1283463"/>
                  <a:gd name="connsiteY2" fmla="*/ 304886 h 583249"/>
                  <a:gd name="connsiteX3" fmla="*/ 646494 w 1283463"/>
                  <a:gd name="connsiteY3" fmla="*/ 583249 h 583249"/>
                  <a:gd name="connsiteX4" fmla="*/ 0 w 1283463"/>
                  <a:gd name="connsiteY4" fmla="*/ 39527 h 583249"/>
                  <a:gd name="connsiteX0" fmla="*/ 0 w 1291083"/>
                  <a:gd name="connsiteY0" fmla="*/ 66215 h 609937"/>
                  <a:gd name="connsiteX1" fmla="*/ 646494 w 1291083"/>
                  <a:gd name="connsiteY1" fmla="*/ 53211 h 609937"/>
                  <a:gd name="connsiteX2" fmla="*/ 1291083 w 1291083"/>
                  <a:gd name="connsiteY2" fmla="*/ 37527 h 609937"/>
                  <a:gd name="connsiteX3" fmla="*/ 646494 w 1291083"/>
                  <a:gd name="connsiteY3" fmla="*/ 609937 h 609937"/>
                  <a:gd name="connsiteX4" fmla="*/ 0 w 1291083"/>
                  <a:gd name="connsiteY4" fmla="*/ 66215 h 609937"/>
                  <a:gd name="connsiteX0" fmla="*/ 1 w 1291085"/>
                  <a:gd name="connsiteY0" fmla="*/ 37531 h 581253"/>
                  <a:gd name="connsiteX1" fmla="*/ 650305 w 1291085"/>
                  <a:gd name="connsiteY1" fmla="*/ 218168 h 581253"/>
                  <a:gd name="connsiteX2" fmla="*/ 1291084 w 1291085"/>
                  <a:gd name="connsiteY2" fmla="*/ 8843 h 581253"/>
                  <a:gd name="connsiteX3" fmla="*/ 646495 w 1291085"/>
                  <a:gd name="connsiteY3" fmla="*/ 581253 h 581253"/>
                  <a:gd name="connsiteX4" fmla="*/ 1 w 1291085"/>
                  <a:gd name="connsiteY4" fmla="*/ 37531 h 581253"/>
                  <a:gd name="connsiteX0" fmla="*/ 2 w 1283466"/>
                  <a:gd name="connsiteY0" fmla="*/ 8644 h 588225"/>
                  <a:gd name="connsiteX1" fmla="*/ 642686 w 1283466"/>
                  <a:gd name="connsiteY1" fmla="*/ 225140 h 588225"/>
                  <a:gd name="connsiteX2" fmla="*/ 1283465 w 1283466"/>
                  <a:gd name="connsiteY2" fmla="*/ 15815 h 588225"/>
                  <a:gd name="connsiteX3" fmla="*/ 638876 w 1283466"/>
                  <a:gd name="connsiteY3" fmla="*/ 588225 h 588225"/>
                  <a:gd name="connsiteX4" fmla="*/ 2 w 1283466"/>
                  <a:gd name="connsiteY4" fmla="*/ 8644 h 588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83466" h="588225">
                    <a:moveTo>
                      <a:pt x="2" y="8644"/>
                    </a:moveTo>
                    <a:cubicBezTo>
                      <a:pt x="637" y="-51870"/>
                      <a:pt x="290898" y="225140"/>
                      <a:pt x="642686" y="225140"/>
                    </a:cubicBezTo>
                    <a:cubicBezTo>
                      <a:pt x="994474" y="225140"/>
                      <a:pt x="1284100" y="-44699"/>
                      <a:pt x="1283465" y="15815"/>
                    </a:cubicBezTo>
                    <a:cubicBezTo>
                      <a:pt x="1282830" y="76329"/>
                      <a:pt x="990664" y="588225"/>
                      <a:pt x="638876" y="588225"/>
                    </a:cubicBezTo>
                    <a:cubicBezTo>
                      <a:pt x="287088" y="588225"/>
                      <a:pt x="-633" y="69158"/>
                      <a:pt x="2" y="8644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62" name="円/楕円 61"/>
              <p:cNvSpPr/>
              <p:nvPr/>
            </p:nvSpPr>
            <p:spPr bwMode="auto">
              <a:xfrm>
                <a:off x="3239584" y="2810447"/>
                <a:ext cx="122261" cy="122261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grpSp>
            <p:nvGrpSpPr>
              <p:cNvPr id="63" name="Group 248"/>
              <p:cNvGrpSpPr>
                <a:grpSpLocks/>
              </p:cNvGrpSpPr>
              <p:nvPr/>
            </p:nvGrpSpPr>
            <p:grpSpPr bwMode="auto">
              <a:xfrm rot="9900000">
                <a:off x="2860278" y="3280337"/>
                <a:ext cx="411016" cy="477996"/>
                <a:chOff x="3559" y="1570"/>
                <a:chExt cx="740" cy="862"/>
              </a:xfrm>
            </p:grpSpPr>
            <p:sp>
              <p:nvSpPr>
                <p:cNvPr id="73" name="AutoShape 249"/>
                <p:cNvSpPr>
                  <a:spLocks noChangeArrowheads="1"/>
                </p:cNvSpPr>
                <p:nvPr/>
              </p:nvSpPr>
              <p:spPr bwMode="auto">
                <a:xfrm rot="-1800000">
                  <a:off x="3559" y="1757"/>
                  <a:ext cx="440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CC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74" name="AutoShape 250"/>
                <p:cNvSpPr>
                  <a:spLocks noChangeArrowheads="1"/>
                </p:cNvSpPr>
                <p:nvPr/>
              </p:nvSpPr>
              <p:spPr bwMode="auto">
                <a:xfrm>
                  <a:off x="3800" y="1570"/>
                  <a:ext cx="499" cy="545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CC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grpSp>
              <p:nvGrpSpPr>
                <p:cNvPr id="75" name="Group 251"/>
                <p:cNvGrpSpPr>
                  <a:grpSpLocks/>
                </p:cNvGrpSpPr>
                <p:nvPr/>
              </p:nvGrpSpPr>
              <p:grpSpPr bwMode="auto">
                <a:xfrm>
                  <a:off x="3816" y="1766"/>
                  <a:ext cx="480" cy="666"/>
                  <a:chOff x="3846" y="1778"/>
                  <a:chExt cx="586" cy="720"/>
                </a:xfrm>
              </p:grpSpPr>
              <p:sp>
                <p:nvSpPr>
                  <p:cNvPr id="76" name="AutoShape 252"/>
                  <p:cNvSpPr>
                    <a:spLocks noChangeArrowheads="1"/>
                  </p:cNvSpPr>
                  <p:nvPr/>
                </p:nvSpPr>
                <p:spPr bwMode="auto">
                  <a:xfrm>
                    <a:off x="3846" y="1842"/>
                    <a:ext cx="137" cy="59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77" name="AutoShape 253"/>
                  <p:cNvSpPr>
                    <a:spLocks noChangeArrowheads="1"/>
                  </p:cNvSpPr>
                  <p:nvPr/>
                </p:nvSpPr>
                <p:spPr bwMode="auto">
                  <a:xfrm>
                    <a:off x="4007" y="1902"/>
                    <a:ext cx="137" cy="59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78" name="AutoShape 254"/>
                  <p:cNvSpPr>
                    <a:spLocks noChangeArrowheads="1"/>
                  </p:cNvSpPr>
                  <p:nvPr/>
                </p:nvSpPr>
                <p:spPr bwMode="auto">
                  <a:xfrm>
                    <a:off x="4169" y="1842"/>
                    <a:ext cx="137" cy="59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79" name="AutoShape 255"/>
                  <p:cNvSpPr>
                    <a:spLocks noChangeArrowheads="1"/>
                  </p:cNvSpPr>
                  <p:nvPr/>
                </p:nvSpPr>
                <p:spPr bwMode="auto">
                  <a:xfrm>
                    <a:off x="4331" y="1778"/>
                    <a:ext cx="101" cy="52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</p:grpSp>
          </p:grpSp>
          <p:grpSp>
            <p:nvGrpSpPr>
              <p:cNvPr id="64" name="Group 256"/>
              <p:cNvGrpSpPr>
                <a:grpSpLocks/>
              </p:cNvGrpSpPr>
              <p:nvPr/>
            </p:nvGrpSpPr>
            <p:grpSpPr bwMode="auto">
              <a:xfrm rot="11700000" flipH="1">
                <a:off x="3326096" y="3280337"/>
                <a:ext cx="411016" cy="477996"/>
                <a:chOff x="3559" y="1570"/>
                <a:chExt cx="740" cy="862"/>
              </a:xfrm>
            </p:grpSpPr>
            <p:sp>
              <p:nvSpPr>
                <p:cNvPr id="66" name="AutoShape 257"/>
                <p:cNvSpPr>
                  <a:spLocks noChangeArrowheads="1"/>
                </p:cNvSpPr>
                <p:nvPr/>
              </p:nvSpPr>
              <p:spPr bwMode="auto">
                <a:xfrm rot="-1800000">
                  <a:off x="3559" y="1757"/>
                  <a:ext cx="440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CC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67" name="AutoShape 258"/>
                <p:cNvSpPr>
                  <a:spLocks noChangeArrowheads="1"/>
                </p:cNvSpPr>
                <p:nvPr/>
              </p:nvSpPr>
              <p:spPr bwMode="auto">
                <a:xfrm>
                  <a:off x="3800" y="1570"/>
                  <a:ext cx="499" cy="545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CC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grpSp>
              <p:nvGrpSpPr>
                <p:cNvPr id="68" name="Group 259"/>
                <p:cNvGrpSpPr>
                  <a:grpSpLocks/>
                </p:cNvGrpSpPr>
                <p:nvPr/>
              </p:nvGrpSpPr>
              <p:grpSpPr bwMode="auto">
                <a:xfrm>
                  <a:off x="3816" y="1766"/>
                  <a:ext cx="480" cy="666"/>
                  <a:chOff x="3846" y="1778"/>
                  <a:chExt cx="586" cy="720"/>
                </a:xfrm>
              </p:grpSpPr>
              <p:sp>
                <p:nvSpPr>
                  <p:cNvPr id="69" name="AutoShape 260"/>
                  <p:cNvSpPr>
                    <a:spLocks noChangeArrowheads="1"/>
                  </p:cNvSpPr>
                  <p:nvPr/>
                </p:nvSpPr>
                <p:spPr bwMode="auto">
                  <a:xfrm>
                    <a:off x="3846" y="1842"/>
                    <a:ext cx="137" cy="59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70" name="AutoShape 261"/>
                  <p:cNvSpPr>
                    <a:spLocks noChangeArrowheads="1"/>
                  </p:cNvSpPr>
                  <p:nvPr/>
                </p:nvSpPr>
                <p:spPr bwMode="auto">
                  <a:xfrm>
                    <a:off x="4007" y="1902"/>
                    <a:ext cx="137" cy="59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71" name="AutoShape 262"/>
                  <p:cNvSpPr>
                    <a:spLocks noChangeArrowheads="1"/>
                  </p:cNvSpPr>
                  <p:nvPr/>
                </p:nvSpPr>
                <p:spPr bwMode="auto">
                  <a:xfrm>
                    <a:off x="4169" y="1842"/>
                    <a:ext cx="137" cy="59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72" name="AutoShape 263"/>
                  <p:cNvSpPr>
                    <a:spLocks noChangeArrowheads="1"/>
                  </p:cNvSpPr>
                  <p:nvPr/>
                </p:nvSpPr>
                <p:spPr bwMode="auto">
                  <a:xfrm>
                    <a:off x="4331" y="1778"/>
                    <a:ext cx="101" cy="52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</p:grpSp>
          </p:grpSp>
          <p:sp>
            <p:nvSpPr>
              <p:cNvPr id="65" name="Oval 57"/>
              <p:cNvSpPr>
                <a:spLocks noChangeArrowheads="1"/>
              </p:cNvSpPr>
              <p:nvPr/>
            </p:nvSpPr>
            <p:spPr bwMode="auto">
              <a:xfrm rot="5400000">
                <a:off x="3236472" y="3175686"/>
                <a:ext cx="125994" cy="225638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</p:grpSp>
        <p:sp>
          <p:nvSpPr>
            <p:cNvPr id="27" name="AutoShape 63"/>
            <p:cNvSpPr>
              <a:spLocks noChangeArrowheads="1"/>
            </p:cNvSpPr>
            <p:nvPr/>
          </p:nvSpPr>
          <p:spPr bwMode="auto">
            <a:xfrm rot="4500000">
              <a:off x="6980180" y="2914971"/>
              <a:ext cx="37694" cy="149532"/>
            </a:xfrm>
            <a:custGeom>
              <a:avLst/>
              <a:gdLst>
                <a:gd name="T0" fmla="*/ 79176 w 21600"/>
                <a:gd name="T1" fmla="*/ 202406 h 21600"/>
                <a:gd name="T2" fmla="*/ 45244 w 21600"/>
                <a:gd name="T3" fmla="*/ 404812 h 21600"/>
                <a:gd name="T4" fmla="*/ 11311 w 21600"/>
                <a:gd name="T5" fmla="*/ 202406 h 21600"/>
                <a:gd name="T6" fmla="*/ 45244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" name="AutoShape 64"/>
            <p:cNvSpPr>
              <a:spLocks noChangeArrowheads="1"/>
            </p:cNvSpPr>
            <p:nvPr/>
          </p:nvSpPr>
          <p:spPr bwMode="auto">
            <a:xfrm rot="17100000" flipH="1">
              <a:off x="6780218" y="2914971"/>
              <a:ext cx="37694" cy="149532"/>
            </a:xfrm>
            <a:custGeom>
              <a:avLst/>
              <a:gdLst>
                <a:gd name="T0" fmla="*/ 79176 w 21600"/>
                <a:gd name="T1" fmla="*/ 202407 h 21600"/>
                <a:gd name="T2" fmla="*/ 45244 w 21600"/>
                <a:gd name="T3" fmla="*/ 404813 h 21600"/>
                <a:gd name="T4" fmla="*/ 11311 w 21600"/>
                <a:gd name="T5" fmla="*/ 202407 h 21600"/>
                <a:gd name="T6" fmla="*/ 45244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9" name="Oval 57"/>
            <p:cNvSpPr>
              <a:spLocks noChangeArrowheads="1"/>
            </p:cNvSpPr>
            <p:nvPr/>
          </p:nvSpPr>
          <p:spPr bwMode="auto">
            <a:xfrm>
              <a:off x="6844512" y="3103113"/>
              <a:ext cx="106138" cy="117405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3002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kumimoji="1" lang="ja-JP" altLang="en-US" dirty="0" smtClean="0"/>
              <a:t>相互影響力の定量化</a:t>
            </a:r>
            <a:endParaRPr kumimoji="1" lang="ja-JP" altLang="en-US" dirty="0"/>
          </a:p>
        </p:txBody>
      </p:sp>
      <p:graphicFrame>
        <p:nvGraphicFramePr>
          <p:cNvPr id="3" name="グラフ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59825"/>
              </p:ext>
            </p:extLst>
          </p:nvPr>
        </p:nvGraphicFramePr>
        <p:xfrm>
          <a:off x="179512" y="1260000"/>
          <a:ext cx="2988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8403428"/>
              </p:ext>
            </p:extLst>
          </p:nvPr>
        </p:nvGraphicFramePr>
        <p:xfrm>
          <a:off x="5580000" y="1260000"/>
          <a:ext cx="2988000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上カーブ矢印 4"/>
          <p:cNvSpPr/>
          <p:nvPr/>
        </p:nvSpPr>
        <p:spPr>
          <a:xfrm>
            <a:off x="3203848" y="1844824"/>
            <a:ext cx="2304256" cy="372268"/>
          </a:xfrm>
          <a:prstGeom prst="curvedUpArrow">
            <a:avLst/>
          </a:prstGeom>
          <a:ln cap="rnd" cmpd="thickThin">
            <a:round/>
          </a:ln>
          <a:effectLst>
            <a:glow rad="127000">
              <a:schemeClr val="accent1">
                <a:lumMod val="20000"/>
                <a:lumOff val="80000"/>
              </a:schemeClr>
            </a:glow>
            <a:outerShdw blurRad="50800" dist="50800" dir="5400000" algn="ctr" rotWithShape="0">
              <a:schemeClr val="accent1">
                <a:lumMod val="40000"/>
                <a:lumOff val="60000"/>
              </a:scheme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10800000" lon="107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上カーブ矢印 5"/>
          <p:cNvSpPr/>
          <p:nvPr/>
        </p:nvSpPr>
        <p:spPr>
          <a:xfrm>
            <a:off x="3203849" y="2949080"/>
            <a:ext cx="2304256" cy="372268"/>
          </a:xfrm>
          <a:prstGeom prst="curvedUpArrow">
            <a:avLst/>
          </a:prstGeom>
          <a:ln cap="rnd" cmpd="thickThin">
            <a:round/>
          </a:ln>
          <a:effectLst>
            <a:glow rad="127000">
              <a:schemeClr val="accent1">
                <a:lumMod val="20000"/>
                <a:lumOff val="80000"/>
              </a:schemeClr>
            </a:glow>
            <a:outerShdw blurRad="50800" dist="50800" dir="5400000" algn="ctr" rotWithShape="0">
              <a:schemeClr val="accent1">
                <a:lumMod val="40000"/>
                <a:lumOff val="60000"/>
              </a:schemeClr>
            </a:outerShdw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9853" y="2189212"/>
            <a:ext cx="22322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相互影響度は？？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1619672" y="3501007"/>
            <a:ext cx="504056" cy="646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8420" y="350100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時系列の離散化</a:t>
            </a:r>
            <a:endParaRPr kumimoji="1" lang="ja-JP" altLang="en-US" dirty="0"/>
          </a:p>
        </p:txBody>
      </p:sp>
      <p:sp>
        <p:nvSpPr>
          <p:cNvPr id="12" name="下矢印 11"/>
          <p:cNvSpPr/>
          <p:nvPr/>
        </p:nvSpPr>
        <p:spPr>
          <a:xfrm>
            <a:off x="6953944" y="3501008"/>
            <a:ext cx="504056" cy="646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524328" y="350100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時系列の離散化</a:t>
            </a:r>
            <a:endParaRPr kumimoji="1" lang="ja-JP" altLang="en-US" dirty="0"/>
          </a:p>
        </p:txBody>
      </p:sp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4159991"/>
              </p:ext>
            </p:extLst>
          </p:nvPr>
        </p:nvGraphicFramePr>
        <p:xfrm>
          <a:off x="6150829" y="4225578"/>
          <a:ext cx="2669643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9523741"/>
              </p:ext>
            </p:extLst>
          </p:nvPr>
        </p:nvGraphicFramePr>
        <p:xfrm>
          <a:off x="0" y="4437112"/>
          <a:ext cx="2699792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爆発 1 15"/>
          <p:cNvSpPr/>
          <p:nvPr/>
        </p:nvSpPr>
        <p:spPr>
          <a:xfrm>
            <a:off x="2483768" y="3321348"/>
            <a:ext cx="3744415" cy="353665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離散化することで、移動エントロピーによる定量化が可能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843" y="548680"/>
            <a:ext cx="4276725" cy="676275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5256076" y="130692"/>
            <a:ext cx="4536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移動エントロピーの定義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048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円/楕円 1"/>
          <p:cNvSpPr/>
          <p:nvPr/>
        </p:nvSpPr>
        <p:spPr>
          <a:xfrm>
            <a:off x="2947482" y="5172299"/>
            <a:ext cx="720080" cy="65993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単語</a:t>
            </a:r>
            <a:endParaRPr kumimoji="1" lang="ja-JP" altLang="en-US" dirty="0"/>
          </a:p>
        </p:txBody>
      </p:sp>
      <p:sp>
        <p:nvSpPr>
          <p:cNvPr id="3" name="円/楕円 2"/>
          <p:cNvSpPr/>
          <p:nvPr/>
        </p:nvSpPr>
        <p:spPr>
          <a:xfrm>
            <a:off x="3027591" y="3242087"/>
            <a:ext cx="639971" cy="576064"/>
          </a:xfrm>
          <a:prstGeom prst="ellipse">
            <a:avLst/>
          </a:prstGeom>
          <a:solidFill>
            <a:srgbClr val="FEA09E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商品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1547377" y="2954055"/>
            <a:ext cx="608017" cy="576064"/>
          </a:xfrm>
          <a:prstGeom prst="ellipse">
            <a:avLst/>
          </a:prstGeom>
          <a:solidFill>
            <a:srgbClr val="FEA09E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商品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1855365" y="5994479"/>
            <a:ext cx="864096" cy="77205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単語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577672" y="5426713"/>
            <a:ext cx="504056" cy="51592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単語</a:t>
            </a:r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295788" y="3530119"/>
            <a:ext cx="752034" cy="720080"/>
          </a:xfrm>
          <a:prstGeom prst="ellipse">
            <a:avLst/>
          </a:prstGeom>
          <a:solidFill>
            <a:srgbClr val="FEA09E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商品</a:t>
            </a:r>
            <a:endParaRPr kumimoji="1" lang="ja-JP" altLang="en-US" dirty="0"/>
          </a:p>
        </p:txBody>
      </p:sp>
      <p:cxnSp>
        <p:nvCxnSpPr>
          <p:cNvPr id="10" name="直線矢印コネクタ 9"/>
          <p:cNvCxnSpPr>
            <a:stCxn id="5" idx="4"/>
            <a:endCxn id="6" idx="0"/>
          </p:cNvCxnSpPr>
          <p:nvPr/>
        </p:nvCxnSpPr>
        <p:spPr>
          <a:xfrm>
            <a:off x="1851386" y="3530119"/>
            <a:ext cx="436027" cy="2464360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stCxn id="5" idx="4"/>
            <a:endCxn id="2" idx="1"/>
          </p:cNvCxnSpPr>
          <p:nvPr/>
        </p:nvCxnSpPr>
        <p:spPr>
          <a:xfrm>
            <a:off x="1851386" y="3530119"/>
            <a:ext cx="1201549" cy="1738826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stCxn id="7" idx="7"/>
            <a:endCxn id="8" idx="5"/>
          </p:cNvCxnSpPr>
          <p:nvPr/>
        </p:nvCxnSpPr>
        <p:spPr>
          <a:xfrm flipH="1" flipV="1">
            <a:off x="937689" y="4144746"/>
            <a:ext cx="70222" cy="1357522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8" idx="5"/>
          </p:cNvCxnSpPr>
          <p:nvPr/>
        </p:nvCxnSpPr>
        <p:spPr>
          <a:xfrm>
            <a:off x="937689" y="4144746"/>
            <a:ext cx="1217705" cy="1849733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7" idx="7"/>
            <a:endCxn id="3" idx="4"/>
          </p:cNvCxnSpPr>
          <p:nvPr/>
        </p:nvCxnSpPr>
        <p:spPr>
          <a:xfrm flipV="1">
            <a:off x="1007911" y="3818151"/>
            <a:ext cx="2339666" cy="1684117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stCxn id="6" idx="0"/>
            <a:endCxn id="3" idx="4"/>
          </p:cNvCxnSpPr>
          <p:nvPr/>
        </p:nvCxnSpPr>
        <p:spPr>
          <a:xfrm flipV="1">
            <a:off x="2287413" y="3818151"/>
            <a:ext cx="1060164" cy="2176328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>
            <a:stCxn id="8" idx="5"/>
            <a:endCxn id="2" idx="1"/>
          </p:cNvCxnSpPr>
          <p:nvPr/>
        </p:nvCxnSpPr>
        <p:spPr>
          <a:xfrm>
            <a:off x="937689" y="4144746"/>
            <a:ext cx="2115246" cy="1124199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>
            <a:stCxn id="3" idx="4"/>
            <a:endCxn id="2" idx="1"/>
          </p:cNvCxnSpPr>
          <p:nvPr/>
        </p:nvCxnSpPr>
        <p:spPr>
          <a:xfrm flipH="1">
            <a:off x="3052935" y="3818151"/>
            <a:ext cx="294642" cy="1450794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>
            <a:stCxn id="5" idx="4"/>
            <a:endCxn id="7" idx="7"/>
          </p:cNvCxnSpPr>
          <p:nvPr/>
        </p:nvCxnSpPr>
        <p:spPr>
          <a:xfrm flipH="1">
            <a:off x="1007911" y="3530119"/>
            <a:ext cx="843475" cy="1972149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円/楕円 87"/>
          <p:cNvSpPr/>
          <p:nvPr/>
        </p:nvSpPr>
        <p:spPr>
          <a:xfrm>
            <a:off x="7857696" y="5194337"/>
            <a:ext cx="720080" cy="65993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単語</a:t>
            </a:r>
            <a:endParaRPr kumimoji="1" lang="ja-JP" altLang="en-US" dirty="0"/>
          </a:p>
        </p:txBody>
      </p:sp>
      <p:sp>
        <p:nvSpPr>
          <p:cNvPr id="89" name="円/楕円 88"/>
          <p:cNvSpPr/>
          <p:nvPr/>
        </p:nvSpPr>
        <p:spPr>
          <a:xfrm>
            <a:off x="7937805" y="3264125"/>
            <a:ext cx="639971" cy="576064"/>
          </a:xfrm>
          <a:prstGeom prst="ellipse">
            <a:avLst/>
          </a:prstGeom>
          <a:solidFill>
            <a:srgbClr val="FEA09E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商品</a:t>
            </a:r>
            <a:endParaRPr kumimoji="1" lang="ja-JP" altLang="en-US" dirty="0"/>
          </a:p>
        </p:txBody>
      </p:sp>
      <p:sp>
        <p:nvSpPr>
          <p:cNvPr id="90" name="円/楕円 89"/>
          <p:cNvSpPr/>
          <p:nvPr/>
        </p:nvSpPr>
        <p:spPr>
          <a:xfrm>
            <a:off x="6457591" y="2976093"/>
            <a:ext cx="608017" cy="576064"/>
          </a:xfrm>
          <a:prstGeom prst="ellipse">
            <a:avLst/>
          </a:prstGeom>
          <a:solidFill>
            <a:srgbClr val="FEA09E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商品</a:t>
            </a:r>
            <a:endParaRPr kumimoji="1" lang="ja-JP" altLang="en-US" dirty="0"/>
          </a:p>
        </p:txBody>
      </p:sp>
      <p:sp>
        <p:nvSpPr>
          <p:cNvPr id="91" name="円/楕円 90"/>
          <p:cNvSpPr/>
          <p:nvPr/>
        </p:nvSpPr>
        <p:spPr>
          <a:xfrm>
            <a:off x="6765579" y="6016517"/>
            <a:ext cx="864096" cy="77205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単語</a:t>
            </a:r>
            <a:endParaRPr kumimoji="1" lang="ja-JP" altLang="en-US" dirty="0"/>
          </a:p>
        </p:txBody>
      </p:sp>
      <p:sp>
        <p:nvSpPr>
          <p:cNvPr id="92" name="円/楕円 91"/>
          <p:cNvSpPr/>
          <p:nvPr/>
        </p:nvSpPr>
        <p:spPr>
          <a:xfrm>
            <a:off x="5487886" y="5448751"/>
            <a:ext cx="504056" cy="51592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単語</a:t>
            </a:r>
            <a:endParaRPr kumimoji="1" lang="ja-JP" altLang="en-US" dirty="0"/>
          </a:p>
        </p:txBody>
      </p:sp>
      <p:sp>
        <p:nvSpPr>
          <p:cNvPr id="93" name="円/楕円 92"/>
          <p:cNvSpPr/>
          <p:nvPr/>
        </p:nvSpPr>
        <p:spPr>
          <a:xfrm>
            <a:off x="5206002" y="3552157"/>
            <a:ext cx="752034" cy="720080"/>
          </a:xfrm>
          <a:prstGeom prst="ellipse">
            <a:avLst/>
          </a:prstGeom>
          <a:solidFill>
            <a:srgbClr val="FEA09E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商品</a:t>
            </a:r>
            <a:endParaRPr kumimoji="1" lang="ja-JP" altLang="en-US" dirty="0"/>
          </a:p>
        </p:txBody>
      </p:sp>
      <p:cxnSp>
        <p:nvCxnSpPr>
          <p:cNvPr id="94" name="直線矢印コネクタ 93"/>
          <p:cNvCxnSpPr>
            <a:stCxn id="90" idx="4"/>
            <a:endCxn id="91" idx="0"/>
          </p:cNvCxnSpPr>
          <p:nvPr/>
        </p:nvCxnSpPr>
        <p:spPr>
          <a:xfrm>
            <a:off x="6761600" y="3552157"/>
            <a:ext cx="436027" cy="2464360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矢印コネクタ 94"/>
          <p:cNvCxnSpPr>
            <a:stCxn id="90" idx="4"/>
            <a:endCxn id="88" idx="1"/>
          </p:cNvCxnSpPr>
          <p:nvPr/>
        </p:nvCxnSpPr>
        <p:spPr>
          <a:xfrm>
            <a:off x="6761600" y="3552157"/>
            <a:ext cx="1201549" cy="1738826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>
            <a:stCxn id="92" idx="7"/>
            <a:endCxn id="93" idx="5"/>
          </p:cNvCxnSpPr>
          <p:nvPr/>
        </p:nvCxnSpPr>
        <p:spPr>
          <a:xfrm flipH="1" flipV="1">
            <a:off x="5847903" y="4166784"/>
            <a:ext cx="70222" cy="1357522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矢印コネクタ 96"/>
          <p:cNvCxnSpPr>
            <a:stCxn id="93" idx="5"/>
          </p:cNvCxnSpPr>
          <p:nvPr/>
        </p:nvCxnSpPr>
        <p:spPr>
          <a:xfrm>
            <a:off x="5847903" y="4166784"/>
            <a:ext cx="1217705" cy="1849733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矢印コネクタ 97"/>
          <p:cNvCxnSpPr>
            <a:stCxn id="92" idx="7"/>
            <a:endCxn id="89" idx="4"/>
          </p:cNvCxnSpPr>
          <p:nvPr/>
        </p:nvCxnSpPr>
        <p:spPr>
          <a:xfrm flipV="1">
            <a:off x="5918125" y="3840189"/>
            <a:ext cx="2339666" cy="1684117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>
            <a:stCxn id="91" idx="0"/>
            <a:endCxn id="89" idx="4"/>
          </p:cNvCxnSpPr>
          <p:nvPr/>
        </p:nvCxnSpPr>
        <p:spPr>
          <a:xfrm flipV="1">
            <a:off x="7197627" y="3840189"/>
            <a:ext cx="1060164" cy="2176328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>
            <a:stCxn id="93" idx="5"/>
            <a:endCxn id="88" idx="1"/>
          </p:cNvCxnSpPr>
          <p:nvPr/>
        </p:nvCxnSpPr>
        <p:spPr>
          <a:xfrm>
            <a:off x="5847903" y="4166784"/>
            <a:ext cx="2115246" cy="1124199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>
            <a:stCxn id="89" idx="4"/>
            <a:endCxn id="88" idx="1"/>
          </p:cNvCxnSpPr>
          <p:nvPr/>
        </p:nvCxnSpPr>
        <p:spPr>
          <a:xfrm flipH="1">
            <a:off x="7963149" y="3840189"/>
            <a:ext cx="294642" cy="1450794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>
            <a:stCxn id="90" idx="4"/>
            <a:endCxn id="92" idx="7"/>
          </p:cNvCxnSpPr>
          <p:nvPr/>
        </p:nvCxnSpPr>
        <p:spPr>
          <a:xfrm flipH="1">
            <a:off x="5918125" y="3552157"/>
            <a:ext cx="843475" cy="1972149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山形 107"/>
          <p:cNvSpPr/>
          <p:nvPr/>
        </p:nvSpPr>
        <p:spPr>
          <a:xfrm>
            <a:off x="3795481" y="4398869"/>
            <a:ext cx="199839" cy="648042"/>
          </a:xfrm>
          <a:prstGeom prst="chevr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9" name="山形 108"/>
          <p:cNvSpPr/>
          <p:nvPr/>
        </p:nvSpPr>
        <p:spPr>
          <a:xfrm>
            <a:off x="4047481" y="4398869"/>
            <a:ext cx="199839" cy="648042"/>
          </a:xfrm>
          <a:prstGeom prst="chevr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1" name="山形 110"/>
          <p:cNvSpPr/>
          <p:nvPr/>
        </p:nvSpPr>
        <p:spPr>
          <a:xfrm>
            <a:off x="4299481" y="4398869"/>
            <a:ext cx="199839" cy="648042"/>
          </a:xfrm>
          <a:prstGeom prst="chevr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2" name="山形 111"/>
          <p:cNvSpPr/>
          <p:nvPr/>
        </p:nvSpPr>
        <p:spPr>
          <a:xfrm>
            <a:off x="4551481" y="4398869"/>
            <a:ext cx="199839" cy="648042"/>
          </a:xfrm>
          <a:prstGeom prst="chevr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3" name="山形 112"/>
          <p:cNvSpPr/>
          <p:nvPr/>
        </p:nvSpPr>
        <p:spPr>
          <a:xfrm>
            <a:off x="4803481" y="4398869"/>
            <a:ext cx="199839" cy="648042"/>
          </a:xfrm>
          <a:prstGeom prst="chevr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23" name="直線矢印コネクタ 122"/>
          <p:cNvCxnSpPr/>
          <p:nvPr/>
        </p:nvCxnSpPr>
        <p:spPr>
          <a:xfrm>
            <a:off x="267481" y="2130869"/>
            <a:ext cx="3371774" cy="0"/>
          </a:xfrm>
          <a:prstGeom prst="straightConnector1">
            <a:avLst/>
          </a:prstGeom>
          <a:ln w="222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矢印コネクタ 123"/>
          <p:cNvCxnSpPr/>
          <p:nvPr/>
        </p:nvCxnSpPr>
        <p:spPr>
          <a:xfrm>
            <a:off x="879481" y="2238869"/>
            <a:ext cx="3371774" cy="0"/>
          </a:xfrm>
          <a:prstGeom prst="straightConnector1">
            <a:avLst/>
          </a:prstGeom>
          <a:ln w="222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矢印コネクタ 124"/>
          <p:cNvCxnSpPr/>
          <p:nvPr/>
        </p:nvCxnSpPr>
        <p:spPr>
          <a:xfrm>
            <a:off x="1491481" y="2346869"/>
            <a:ext cx="3371774" cy="0"/>
          </a:xfrm>
          <a:prstGeom prst="straightConnector1">
            <a:avLst/>
          </a:prstGeom>
          <a:ln w="222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矢印コネクタ 125"/>
          <p:cNvCxnSpPr/>
          <p:nvPr/>
        </p:nvCxnSpPr>
        <p:spPr>
          <a:xfrm>
            <a:off x="5271481" y="2886869"/>
            <a:ext cx="3371774" cy="0"/>
          </a:xfrm>
          <a:prstGeom prst="straightConnector1">
            <a:avLst/>
          </a:prstGeom>
          <a:ln w="222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矢印コネクタ 126"/>
          <p:cNvCxnSpPr/>
          <p:nvPr/>
        </p:nvCxnSpPr>
        <p:spPr>
          <a:xfrm>
            <a:off x="4659481" y="2778869"/>
            <a:ext cx="3371774" cy="0"/>
          </a:xfrm>
          <a:prstGeom prst="straightConnector1">
            <a:avLst/>
          </a:prstGeom>
          <a:ln w="222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3066089" y="2390098"/>
            <a:ext cx="3286927" cy="332808"/>
          </a:xfrm>
          <a:prstGeom prst="line">
            <a:avLst/>
          </a:prstGeom>
          <a:ln w="2222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テキスト ボックス 129"/>
          <p:cNvSpPr txBox="1"/>
          <p:nvPr/>
        </p:nvSpPr>
        <p:spPr>
          <a:xfrm>
            <a:off x="2451324" y="1615334"/>
            <a:ext cx="4005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分析に用いるデータの期間</a:t>
            </a:r>
            <a:endParaRPr kumimoji="1" lang="ja-JP" altLang="en-US" dirty="0"/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3667562" y="5290983"/>
            <a:ext cx="1603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動的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ネットワーク</a:t>
            </a:r>
            <a:endParaRPr kumimoji="1" lang="ja-JP" altLang="en-US" dirty="0"/>
          </a:p>
        </p:txBody>
      </p:sp>
      <p:sp>
        <p:nvSpPr>
          <p:cNvPr id="46" name="タイトル 1"/>
          <p:cNvSpPr txBox="1">
            <a:spLocks/>
          </p:cNvSpPr>
          <p:nvPr/>
        </p:nvSpPr>
        <p:spPr>
          <a:xfrm>
            <a:off x="179512" y="476672"/>
            <a:ext cx="8136904" cy="5715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1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cap="none" dirty="0" smtClean="0"/>
              <a:t>動的ネットワークの構築</a:t>
            </a:r>
            <a:endParaRPr lang="ja-JP" altLang="en-US" cap="none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9512" y="1700471"/>
            <a:ext cx="650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9/1</a:t>
            </a:r>
            <a:endParaRPr kumimoji="1" lang="ja-JP" altLang="en-US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937805" y="1700471"/>
            <a:ext cx="814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11</a:t>
            </a:r>
            <a:r>
              <a:rPr kumimoji="1" lang="en-US" altLang="ja-JP" dirty="0" smtClean="0"/>
              <a:t>/30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680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分析に用いるデータ（楽天市場ランキング）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7504" y="1628800"/>
            <a:ext cx="33843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楽天市場ランキングＡＰＩを用いて、</a:t>
            </a:r>
            <a:endParaRPr kumimoji="1" lang="en-US" altLang="ja-JP" dirty="0" smtClean="0"/>
          </a:p>
          <a:p>
            <a:r>
              <a:rPr lang="ja-JP" altLang="en-US" dirty="0" smtClean="0"/>
              <a:t>「メンズファッションランキング」を毎日取得する。</a:t>
            </a:r>
            <a:endParaRPr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ランキングは、</a:t>
            </a:r>
            <a:r>
              <a:rPr kumimoji="1" lang="en-US" altLang="ja-JP" dirty="0" smtClean="0"/>
              <a:t>1~1000</a:t>
            </a:r>
            <a:r>
              <a:rPr kumimoji="1" lang="ja-JP" altLang="en-US" dirty="0" smtClean="0"/>
              <a:t>位を取得</a:t>
            </a:r>
            <a:endParaRPr kumimoji="1" lang="en-US" altLang="ja-JP" dirty="0" smtClean="0"/>
          </a:p>
          <a:p>
            <a:r>
              <a:rPr lang="ja-JP" altLang="en-US" dirty="0" smtClean="0"/>
              <a:t>ランキング中の商品に対して、</a:t>
            </a:r>
            <a:endParaRPr lang="en-US" altLang="ja-JP" dirty="0" smtClean="0"/>
          </a:p>
          <a:p>
            <a:r>
              <a:rPr kumimoji="1" lang="ja-JP" altLang="en-US" dirty="0" smtClean="0"/>
              <a:t>ランキングの変化を時系列に</a:t>
            </a:r>
            <a:endParaRPr kumimoji="1" lang="en-US" altLang="ja-JP" dirty="0"/>
          </a:p>
          <a:p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599059"/>
              </p:ext>
            </p:extLst>
          </p:nvPr>
        </p:nvGraphicFramePr>
        <p:xfrm>
          <a:off x="1547664" y="5229200"/>
          <a:ext cx="60960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商品名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9/1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9/2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9/3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‥‥‥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セーター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‥‥‥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スウェット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35</a:t>
                      </a:r>
                      <a:r>
                        <a:rPr kumimoji="1" lang="ja-JP" altLang="en-US" dirty="0" smtClean="0"/>
                        <a:t>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45</a:t>
                      </a:r>
                      <a:r>
                        <a:rPr kumimoji="1" lang="ja-JP" altLang="en-US" dirty="0" smtClean="0"/>
                        <a:t>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44</a:t>
                      </a:r>
                      <a:r>
                        <a:rPr kumimoji="1" lang="ja-JP" altLang="en-US" dirty="0" smtClean="0"/>
                        <a:t>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‥‥‥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ジャケット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124</a:t>
                      </a:r>
                      <a:r>
                        <a:rPr kumimoji="1" lang="ja-JP" altLang="en-US" dirty="0" smtClean="0"/>
                        <a:t>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129</a:t>
                      </a:r>
                      <a:r>
                        <a:rPr kumimoji="1" lang="ja-JP" altLang="en-US" dirty="0" smtClean="0"/>
                        <a:t>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250</a:t>
                      </a:r>
                      <a:r>
                        <a:rPr kumimoji="1" lang="ja-JP" altLang="en-US" dirty="0" smtClean="0"/>
                        <a:t>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‥‥‥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275856" y="483780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楽天ランキング時系列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10" name="直線矢印コネクタ 9"/>
          <p:cNvCxnSpPr>
            <a:stCxn id="5" idx="2"/>
          </p:cNvCxnSpPr>
          <p:nvPr/>
        </p:nvCxnSpPr>
        <p:spPr>
          <a:xfrm>
            <a:off x="1799692" y="4214123"/>
            <a:ext cx="972108" cy="62367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27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スパイス">
  <a:themeElements>
    <a:clrScheme name="エレメント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スパイス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スパイス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7126</TotalTime>
  <Words>661</Words>
  <Application>Microsoft Office PowerPoint</Application>
  <PresentationFormat>画面に合わせる (4:3)</PresentationFormat>
  <Paragraphs>332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スパイス</vt:lpstr>
      <vt:lpstr>PowerPoint プレゼンテーション</vt:lpstr>
      <vt:lpstr>Ｔｗｉｔｔｅｒの投稿について</vt:lpstr>
      <vt:lpstr>つぶやきを見たユーザーへの影響</vt:lpstr>
      <vt:lpstr>PowerPoint プレゼンテーション</vt:lpstr>
      <vt:lpstr>本研究の目的</vt:lpstr>
      <vt:lpstr>分析の概要</vt:lpstr>
      <vt:lpstr>相互影響力の定量化</vt:lpstr>
      <vt:lpstr>PowerPoint プレゼンテーション</vt:lpstr>
      <vt:lpstr>分析に用いるデータ（楽天市場ランキング）</vt:lpstr>
      <vt:lpstr>分析に用いるデータ(Ｔｗｉｔｔｅｒ）</vt:lpstr>
      <vt:lpstr>分析に用いるデータ(Ｔｗｉｔｔｅｒ）</vt:lpstr>
      <vt:lpstr>PageRank</vt:lpstr>
      <vt:lpstr>Jaccard類似度 (楽天ノード)</vt:lpstr>
      <vt:lpstr>Jaccard類似度 (Twitterノード)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移動エントロピーによる動的ネットワーク化を用いたＳＮＳと商品購買の相互関係の分析</dc:title>
  <dc:creator>天神雄貴</dc:creator>
  <cp:lastModifiedBy>tozaki</cp:lastModifiedBy>
  <cp:revision>88</cp:revision>
  <dcterms:created xsi:type="dcterms:W3CDTF">2015-01-27T01:10:08Z</dcterms:created>
  <dcterms:modified xsi:type="dcterms:W3CDTF">2015-02-10T11:11:46Z</dcterms:modified>
</cp:coreProperties>
</file>