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7"/>
  </p:notesMasterIdLst>
  <p:sldIdLst>
    <p:sldId id="256" r:id="rId2"/>
    <p:sldId id="257" r:id="rId3"/>
    <p:sldId id="259" r:id="rId4"/>
    <p:sldId id="260" r:id="rId5"/>
    <p:sldId id="261" r:id="rId6"/>
    <p:sldId id="272" r:id="rId7"/>
    <p:sldId id="264" r:id="rId8"/>
    <p:sldId id="273" r:id="rId9"/>
    <p:sldId id="266" r:id="rId10"/>
    <p:sldId id="268" r:id="rId11"/>
    <p:sldId id="275" r:id="rId12"/>
    <p:sldId id="276" r:id="rId13"/>
    <p:sldId id="277" r:id="rId14"/>
    <p:sldId id="278" r:id="rId15"/>
    <p:sldId id="269" r:id="rId16"/>
  </p:sldIdLst>
  <p:sldSz cx="9144000" cy="6858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DB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567" autoAdjust="0"/>
  </p:normalViewPr>
  <p:slideViewPr>
    <p:cSldViewPr showGuides="1">
      <p:cViewPr>
        <p:scale>
          <a:sx n="98" d="100"/>
          <a:sy n="98" d="100"/>
        </p:scale>
        <p:origin x="-11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E6C1C77A-29AD-4CDB-9FA2-C146627E1D6D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767F3090-E30F-4434-B4A6-C602D092A3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771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F3090-E30F-4434-B4A6-C602D092A3E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73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F3090-E30F-4434-B4A6-C602D092A3E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7761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E919-634C-4A44-BC69-97575466F6C2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5034-FED4-4748-8C43-DDA1AED19D3B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9034B-4C39-4B71-9DC8-45776EC5F728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0D42D-FBFA-4969-9D7A-8105B1D7ED48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19C927-4054-4472-BAC4-C62BEE27FCD5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C2D72-F14A-4C5F-98CC-C423A92F6464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203FE-054B-4BDC-B605-F1C977A5FEA2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F55F0-B3D7-4CA8-89C0-25CFCA984489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53F7E-CCDC-4722-A721-20D891B50883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11648-475B-4FC0-AEA4-ECB7069961AF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A6FC6-7F50-488E-BE99-1295E24DF19E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945578C-69B1-4006-B3F1-0A37C1498FF4}" type="datetime1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C70AB71-3924-440C-B35C-CBB08E2EB7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6.png"/><Relationship Id="rId7" Type="http://schemas.openxmlformats.org/officeDocument/2006/relationships/image" Target="../media/image21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7.png"/><Relationship Id="rId9" Type="http://schemas.openxmlformats.org/officeDocument/2006/relationships/image" Target="../media/image2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23528" y="1371600"/>
            <a:ext cx="8568952" cy="1927225"/>
          </a:xfrm>
        </p:spPr>
        <p:txBody>
          <a:bodyPr>
            <a:noAutofit/>
          </a:bodyPr>
          <a:lstStyle/>
          <a:p>
            <a:r>
              <a:rPr kumimoji="1" lang="ja-JP" altLang="en-US" sz="4400" dirty="0" smtClean="0"/>
              <a:t>ドメイン別ユーザプロファイル</a:t>
            </a:r>
            <a:r>
              <a:rPr kumimoji="1" lang="ja-JP" altLang="en-US" sz="4000" dirty="0" smtClean="0"/>
              <a:t>の</a:t>
            </a:r>
            <a:r>
              <a:rPr kumimoji="1" lang="ja-JP" altLang="en-US" sz="4400" dirty="0" smtClean="0"/>
              <a:t>構築</a:t>
            </a:r>
            <a:r>
              <a:rPr kumimoji="1" lang="ja-JP" altLang="en-US" sz="4000" dirty="0" smtClean="0"/>
              <a:t>と</a:t>
            </a:r>
            <a:r>
              <a:rPr kumimoji="1" lang="ja-JP" altLang="en-US" sz="4400" dirty="0" smtClean="0"/>
              <a:t>情報推薦</a:t>
            </a:r>
            <a:r>
              <a:rPr kumimoji="1" lang="ja-JP" altLang="en-US" sz="4000" dirty="0" smtClean="0"/>
              <a:t>への</a:t>
            </a:r>
            <a:r>
              <a:rPr kumimoji="1" lang="ja-JP" altLang="en-US" sz="4400" dirty="0" smtClean="0"/>
              <a:t>応用</a:t>
            </a:r>
            <a:endParaRPr kumimoji="1"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尾崎研究室</a:t>
            </a:r>
            <a:endParaRPr kumimoji="1"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ja-JP" altLang="en-US" sz="3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鈴木陽介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2" t="2127" r="1395" b="2175"/>
          <a:stretch/>
        </p:blipFill>
        <p:spPr>
          <a:xfrm>
            <a:off x="6012160" y="4653136"/>
            <a:ext cx="1728192" cy="172377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27415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角丸四角形 95"/>
          <p:cNvSpPr/>
          <p:nvPr/>
        </p:nvSpPr>
        <p:spPr>
          <a:xfrm>
            <a:off x="4427984" y="1484784"/>
            <a:ext cx="4608512" cy="5256583"/>
          </a:xfrm>
          <a:prstGeom prst="roundRect">
            <a:avLst/>
          </a:prstGeom>
          <a:solidFill>
            <a:srgbClr val="BBD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角丸四角形 94"/>
          <p:cNvSpPr/>
          <p:nvPr/>
        </p:nvSpPr>
        <p:spPr>
          <a:xfrm>
            <a:off x="179512" y="1484784"/>
            <a:ext cx="4176464" cy="5256583"/>
          </a:xfrm>
          <a:prstGeom prst="roundRect">
            <a:avLst/>
          </a:prstGeom>
          <a:solidFill>
            <a:srgbClr val="BBD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ユーザ推薦への応用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10</a:t>
            </a:fld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40550947"/>
                  </p:ext>
                </p:extLst>
              </p:nvPr>
            </p:nvGraphicFramePr>
            <p:xfrm>
              <a:off x="1043608" y="1628800"/>
              <a:ext cx="6432371" cy="22320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420267"/>
                    <a:gridCol w="751513"/>
                    <a:gridCol w="751513"/>
                    <a:gridCol w="751513"/>
                    <a:gridCol w="751513"/>
                    <a:gridCol w="751513"/>
                    <a:gridCol w="751513"/>
                    <a:gridCol w="751513"/>
                    <a:gridCol w="751513"/>
                  </a:tblGrid>
                  <a:tr h="396000"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1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1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b="1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𝟔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1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1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b="1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𝟕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9600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1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2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8000">
                    <a:tc>
                      <a:txBody>
                        <a:bodyPr/>
                        <a:lstStyle/>
                        <a:p>
                          <a:pPr algn="ctr"/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96000">
                    <a:tc>
                      <a:txBody>
                        <a:bodyPr/>
                        <a:lstStyle/>
                        <a:p>
                          <a:pPr algn="ctr"/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  <m:r>
                                  <a:rPr kumimoji="1" lang="en-US" altLang="ja-JP" b="0" i="0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/>
                                  </a:rPr>
                                  <m:t>, </m:t>
                                </m:r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kumimoji="1" lang="en-US" altLang="ja-JP" b="0" i="1" smtClean="0">
                                    <a:solidFill>
                                      <a:schemeClr val="tx1">
                                        <a:lumMod val="65000"/>
                                        <a:lumOff val="35000"/>
                                      </a:schemeClr>
                                    </a:solidFill>
                                    <a:latin typeface="Cambria Math"/>
                                  </a:rPr>
                                  <m:t>,</m:t>
                                </m:r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𝒘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1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4"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ja-JP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kumimoji="1" lang="en-US" altLang="ja-JP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𝟒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ja-JP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kumimoji="1" lang="en-US" altLang="ja-JP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𝟓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ja-JP" b="1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b="1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kumimoji="1" lang="en-US" altLang="ja-JP" b="1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𝟔</m:t>
                                  </m:r>
                                </m:sub>
                              </m:sSub>
                            </m:oMath>
                          </a14:m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kumimoji="1" lang="en-US" altLang="ja-JP" b="1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b="1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𝒘</m:t>
                                  </m:r>
                                </m:e>
                                <m:sub>
                                  <m:r>
                                    <a:rPr kumimoji="1" lang="en-US" altLang="ja-JP" b="1" i="1" smtClean="0">
                                      <a:solidFill>
                                        <a:schemeClr val="tx1">
                                          <a:lumMod val="65000"/>
                                          <a:lumOff val="35000"/>
                                        </a:schemeClr>
                                      </a:solidFill>
                                      <a:latin typeface="Cambria Math"/>
                                    </a:rPr>
                                    <m:t>𝟕</m:t>
                                  </m:r>
                                </m:sub>
                              </m:sSub>
                            </m:oMath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96000"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en-US" altLang="ja-JP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4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5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表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540550947"/>
                  </p:ext>
                </p:extLst>
              </p:nvPr>
            </p:nvGraphicFramePr>
            <p:xfrm>
              <a:off x="1043608" y="1628800"/>
              <a:ext cx="6432371" cy="2232000"/>
            </p:xfrm>
            <a:graphic>
              <a:graphicData uri="http://schemas.openxmlformats.org/drawingml/2006/table">
                <a:tbl>
                  <a:tblPr firstRow="1" bandRow="1">
                    <a:tableStyleId>{3B4B98B0-60AC-42C2-AFA5-B58CD77FA1E5}</a:tableStyleId>
                  </a:tblPr>
                  <a:tblGrid>
                    <a:gridCol w="420267"/>
                    <a:gridCol w="751513"/>
                    <a:gridCol w="751513"/>
                    <a:gridCol w="751513"/>
                    <a:gridCol w="751513"/>
                    <a:gridCol w="751513"/>
                    <a:gridCol w="751513"/>
                    <a:gridCol w="751513"/>
                    <a:gridCol w="751513"/>
                  </a:tblGrid>
                  <a:tr h="396000"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6098" t="-4615" r="-702439" b="-48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56098" t="-4615" r="-602439" b="-48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254032" t="-4615" r="-497581" b="-48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56911" t="-4615" r="-401626" b="-48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56911" t="-4615" r="-301626" b="-48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556911" t="-4615" r="-201626" b="-48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651613" t="-4615" r="-100000" b="-48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960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04615" r="-1430435" b="-38615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1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2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648000">
                    <a:tc>
                      <a:txBody>
                        <a:bodyPr/>
                        <a:lstStyle/>
                        <a:p>
                          <a:pPr algn="ctr"/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96000">
                    <a:tc>
                      <a:txBody>
                        <a:bodyPr/>
                        <a:lstStyle/>
                        <a:p>
                          <a:pPr algn="ctr"/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8649" t="-367692" r="-166757" b="-12307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4"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89047" t="-367692" r="-25152" b="-12307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9600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467692" r="-1430435" b="-23077"/>
                          </a:stretch>
                        </a:blipFill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4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gridSpan="4"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5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 anchor="ctr"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/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38100" cap="flat" cmpd="sng" algn="ctr">
                          <a:solidFill>
                            <a:schemeClr val="tx2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1" name="円/楕円 50"/>
          <p:cNvSpPr/>
          <p:nvPr/>
        </p:nvSpPr>
        <p:spPr>
          <a:xfrm>
            <a:off x="2679995" y="3427572"/>
            <a:ext cx="838730" cy="75919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52" name="図 5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3148" y="3518466"/>
            <a:ext cx="610286" cy="499806"/>
          </a:xfrm>
          <a:prstGeom prst="rect">
            <a:avLst/>
          </a:prstGeom>
        </p:spPr>
      </p:pic>
      <p:sp>
        <p:nvSpPr>
          <p:cNvPr id="54" name="円/楕円 53"/>
          <p:cNvSpPr/>
          <p:nvPr/>
        </p:nvSpPr>
        <p:spPr>
          <a:xfrm>
            <a:off x="945815" y="5118074"/>
            <a:ext cx="838730" cy="75919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5" name="円/楕円 54"/>
          <p:cNvSpPr/>
          <p:nvPr/>
        </p:nvSpPr>
        <p:spPr>
          <a:xfrm>
            <a:off x="2260631" y="4639785"/>
            <a:ext cx="838730" cy="75919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0951" y="4752552"/>
            <a:ext cx="668409" cy="499806"/>
          </a:xfrm>
          <a:prstGeom prst="rect">
            <a:avLst/>
          </a:prstGeom>
        </p:spPr>
      </p:pic>
      <p:pic>
        <p:nvPicPr>
          <p:cNvPr id="58" name="図 5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89" y="5247770"/>
            <a:ext cx="668409" cy="499806"/>
          </a:xfrm>
          <a:prstGeom prst="rect">
            <a:avLst/>
          </a:prstGeom>
        </p:spPr>
      </p:pic>
      <p:sp>
        <p:nvSpPr>
          <p:cNvPr id="59" name="左右矢印 58"/>
          <p:cNvSpPr/>
          <p:nvPr/>
        </p:nvSpPr>
        <p:spPr>
          <a:xfrm>
            <a:off x="1771397" y="3696416"/>
            <a:ext cx="902765" cy="249903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59919" y="3365144"/>
            <a:ext cx="664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tx2"/>
                </a:solidFill>
              </a:rPr>
              <a:t>類似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61" name="下カーブ矢印 60"/>
          <p:cNvSpPr/>
          <p:nvPr/>
        </p:nvSpPr>
        <p:spPr>
          <a:xfrm flipH="1">
            <a:off x="1232303" y="2563270"/>
            <a:ext cx="1981471" cy="837005"/>
          </a:xfrm>
          <a:prstGeom prst="curved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866264" y="2134808"/>
            <a:ext cx="736938" cy="383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推薦</a:t>
            </a:r>
            <a:endParaRPr kumimoji="1" lang="ja-JP" altLang="en-US" sz="2400" b="1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088574" y="4257171"/>
            <a:ext cx="804574" cy="306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非類似</a:t>
            </a:r>
            <a:endParaRPr kumimoji="1" lang="ja-JP" altLang="en-US" b="1" dirty="0"/>
          </a:p>
        </p:txBody>
      </p:sp>
      <p:sp>
        <p:nvSpPr>
          <p:cNvPr id="64" name="左右矢印 63"/>
          <p:cNvSpPr/>
          <p:nvPr/>
        </p:nvSpPr>
        <p:spPr>
          <a:xfrm rot="5400000">
            <a:off x="943521" y="4485486"/>
            <a:ext cx="865149" cy="276082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43527" y="4426360"/>
            <a:ext cx="804574" cy="306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非類似</a:t>
            </a:r>
            <a:endParaRPr kumimoji="1" lang="ja-JP" altLang="en-US" b="1" dirty="0"/>
          </a:p>
        </p:txBody>
      </p:sp>
      <p:sp>
        <p:nvSpPr>
          <p:cNvPr id="66" name="左右矢印 65"/>
          <p:cNvSpPr/>
          <p:nvPr/>
        </p:nvSpPr>
        <p:spPr>
          <a:xfrm rot="2410982">
            <a:off x="1530697" y="4301980"/>
            <a:ext cx="1025424" cy="249903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7" name="円/楕円 96"/>
          <p:cNvSpPr/>
          <p:nvPr/>
        </p:nvSpPr>
        <p:spPr>
          <a:xfrm>
            <a:off x="6414261" y="3147054"/>
            <a:ext cx="681727" cy="7752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98" name="図 9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7513" y="3239865"/>
            <a:ext cx="496046" cy="510344"/>
          </a:xfrm>
          <a:prstGeom prst="rect">
            <a:avLst/>
          </a:prstGeom>
        </p:spPr>
      </p:pic>
      <p:sp>
        <p:nvSpPr>
          <p:cNvPr id="100" name="円/楕円 99"/>
          <p:cNvSpPr/>
          <p:nvPr/>
        </p:nvSpPr>
        <p:spPr>
          <a:xfrm>
            <a:off x="5004704" y="4873200"/>
            <a:ext cx="681727" cy="7752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01" name="円/楕円 100"/>
          <p:cNvSpPr/>
          <p:nvPr/>
        </p:nvSpPr>
        <p:spPr>
          <a:xfrm>
            <a:off x="6073398" y="4384827"/>
            <a:ext cx="681727" cy="7752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02" name="図 10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836" y="4499971"/>
            <a:ext cx="543289" cy="510344"/>
          </a:xfrm>
          <a:prstGeom prst="rect">
            <a:avLst/>
          </a:prstGeom>
        </p:spPr>
      </p:pic>
      <p:pic>
        <p:nvPicPr>
          <p:cNvPr id="104" name="図 10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2457" y="5005632"/>
            <a:ext cx="543289" cy="510344"/>
          </a:xfrm>
          <a:prstGeom prst="rect">
            <a:avLst/>
          </a:prstGeom>
        </p:spPr>
      </p:pic>
      <p:sp>
        <p:nvSpPr>
          <p:cNvPr id="105" name="左右矢印 104"/>
          <p:cNvSpPr/>
          <p:nvPr/>
        </p:nvSpPr>
        <p:spPr>
          <a:xfrm>
            <a:off x="7083559" y="3421567"/>
            <a:ext cx="827840" cy="255172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7202332" y="3083309"/>
            <a:ext cx="862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tx2"/>
                </a:solidFill>
              </a:rPr>
              <a:t>類似</a:t>
            </a:r>
            <a:endParaRPr kumimoji="1" lang="ja-JP" altLang="en-US" b="1" dirty="0">
              <a:solidFill>
                <a:schemeClr val="tx2"/>
              </a:solidFill>
            </a:endParaRPr>
          </a:p>
        </p:txBody>
      </p:sp>
      <p:sp>
        <p:nvSpPr>
          <p:cNvPr id="107" name="下カーブ矢印 106"/>
          <p:cNvSpPr/>
          <p:nvPr/>
        </p:nvSpPr>
        <p:spPr>
          <a:xfrm flipH="1">
            <a:off x="5404100" y="2353448"/>
            <a:ext cx="2714609" cy="765733"/>
          </a:xfrm>
          <a:prstGeom prst="curved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6450260" y="1938536"/>
            <a:ext cx="598990" cy="39138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 smtClean="0"/>
              <a:t>推薦</a:t>
            </a:r>
            <a:endParaRPr kumimoji="1" lang="ja-JP" altLang="en-US" sz="2400" b="1" dirty="0"/>
          </a:p>
        </p:txBody>
      </p:sp>
      <p:sp>
        <p:nvSpPr>
          <p:cNvPr id="109" name="右矢印 108"/>
          <p:cNvSpPr/>
          <p:nvPr/>
        </p:nvSpPr>
        <p:spPr>
          <a:xfrm>
            <a:off x="5675745" y="3448641"/>
            <a:ext cx="727830" cy="172032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0" name="右矢印 109"/>
          <p:cNvSpPr/>
          <p:nvPr/>
        </p:nvSpPr>
        <p:spPr>
          <a:xfrm rot="2681084">
            <a:off x="5489715" y="4022536"/>
            <a:ext cx="863235" cy="194301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1" name="右矢印 110"/>
          <p:cNvSpPr/>
          <p:nvPr/>
        </p:nvSpPr>
        <p:spPr>
          <a:xfrm rot="5400000">
            <a:off x="4836359" y="4322086"/>
            <a:ext cx="950940" cy="15128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2" name="円/楕円 111"/>
          <p:cNvSpPr/>
          <p:nvPr/>
        </p:nvSpPr>
        <p:spPr>
          <a:xfrm>
            <a:off x="7914855" y="3132822"/>
            <a:ext cx="681727" cy="7752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3" name="円/楕円 112"/>
          <p:cNvSpPr/>
          <p:nvPr/>
        </p:nvSpPr>
        <p:spPr>
          <a:xfrm>
            <a:off x="7922721" y="4422318"/>
            <a:ext cx="681727" cy="7752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14" name="円/楕円 113"/>
          <p:cNvSpPr/>
          <p:nvPr/>
        </p:nvSpPr>
        <p:spPr>
          <a:xfrm>
            <a:off x="6073398" y="5894153"/>
            <a:ext cx="681727" cy="775207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115" name="図 1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238" y="3198966"/>
            <a:ext cx="539209" cy="506512"/>
          </a:xfrm>
          <a:prstGeom prst="rect">
            <a:avLst/>
          </a:prstGeom>
        </p:spPr>
      </p:pic>
      <p:pic>
        <p:nvPicPr>
          <p:cNvPr id="116" name="図 1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9561" y="4619943"/>
            <a:ext cx="594887" cy="558814"/>
          </a:xfrm>
          <a:prstGeom prst="rect">
            <a:avLst/>
          </a:prstGeom>
        </p:spPr>
      </p:pic>
      <p:pic>
        <p:nvPicPr>
          <p:cNvPr id="117" name="図 1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1836" y="5974305"/>
            <a:ext cx="543977" cy="510992"/>
          </a:xfrm>
          <a:prstGeom prst="rect">
            <a:avLst/>
          </a:prstGeom>
        </p:spPr>
      </p:pic>
      <p:sp>
        <p:nvSpPr>
          <p:cNvPr id="118" name="左右矢印 117"/>
          <p:cNvSpPr/>
          <p:nvPr/>
        </p:nvSpPr>
        <p:spPr>
          <a:xfrm>
            <a:off x="6755124" y="4682336"/>
            <a:ext cx="1156275" cy="255172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7034511" y="4369225"/>
            <a:ext cx="653965" cy="31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非類似</a:t>
            </a:r>
            <a:endParaRPr kumimoji="1" lang="ja-JP" altLang="en-US" b="1" dirty="0"/>
          </a:p>
        </p:txBody>
      </p:sp>
      <p:sp>
        <p:nvSpPr>
          <p:cNvPr id="120" name="左右矢印 119"/>
          <p:cNvSpPr/>
          <p:nvPr/>
        </p:nvSpPr>
        <p:spPr>
          <a:xfrm rot="5400000">
            <a:off x="6042460" y="5406829"/>
            <a:ext cx="734120" cy="224402"/>
          </a:xfrm>
          <a:prstGeom prst="left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6459181" y="5371311"/>
            <a:ext cx="653965" cy="3131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/>
              <a:t>非類似</a:t>
            </a:r>
            <a:endParaRPr kumimoji="1" lang="ja-JP" altLang="en-US" b="1" dirty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5582821" y="3140968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 smtClean="0"/>
              <a:t>フレンド</a:t>
            </a:r>
            <a:endParaRPr kumimoji="1" lang="ja-JP" altLang="en-US" sz="1600" b="1" dirty="0"/>
          </a:p>
        </p:txBody>
      </p:sp>
      <p:sp>
        <p:nvSpPr>
          <p:cNvPr id="124" name="角丸四角形 123"/>
          <p:cNvSpPr/>
          <p:nvPr/>
        </p:nvSpPr>
        <p:spPr>
          <a:xfrm>
            <a:off x="1486499" y="1340768"/>
            <a:ext cx="1548263" cy="576064"/>
          </a:xfrm>
          <a:prstGeom prst="roundRect">
            <a:avLst/>
          </a:prstGeom>
          <a:solidFill>
            <a:srgbClr val="BBDB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手法</a:t>
            </a:r>
            <a:r>
              <a:rPr kumimoji="1"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5" name="角丸四角形 124"/>
          <p:cNvSpPr/>
          <p:nvPr/>
        </p:nvSpPr>
        <p:spPr>
          <a:xfrm>
            <a:off x="6140213" y="1340768"/>
            <a:ext cx="1548263" cy="576064"/>
          </a:xfrm>
          <a:prstGeom prst="roundRect">
            <a:avLst/>
          </a:prstGeom>
          <a:solidFill>
            <a:srgbClr val="BBDB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手法</a:t>
            </a:r>
            <a:r>
              <a:rPr lang="en-US" altLang="ja-JP" dirty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2" t="4082" r="4412" b="17637"/>
          <a:stretch/>
        </p:blipFill>
        <p:spPr>
          <a:xfrm>
            <a:off x="1031112" y="3375729"/>
            <a:ext cx="633977" cy="79237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8" name="図 67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2" t="4082" r="4412" b="17637"/>
          <a:stretch/>
        </p:blipFill>
        <p:spPr>
          <a:xfrm>
            <a:off x="4967382" y="3083333"/>
            <a:ext cx="633977" cy="792378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9870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95" grpId="0" animBg="1"/>
      <p:bldP spid="95" grpId="1" animBg="1"/>
      <p:bldP spid="51" grpId="0" animBg="1"/>
      <p:bldP spid="54" grpId="0" animBg="1"/>
      <p:bldP spid="55" grpId="0" animBg="1"/>
      <p:bldP spid="59" grpId="0" animBg="1"/>
      <p:bldP spid="60" grpId="0"/>
      <p:bldP spid="61" grpId="0" animBg="1"/>
      <p:bldP spid="62" grpId="0"/>
      <p:bldP spid="63" grpId="0"/>
      <p:bldP spid="64" grpId="0" animBg="1"/>
      <p:bldP spid="65" grpId="0"/>
      <p:bldP spid="66" grpId="0" animBg="1"/>
      <p:bldP spid="97" grpId="0" animBg="1"/>
      <p:bldP spid="100" grpId="0" animBg="1"/>
      <p:bldP spid="101" grpId="0" animBg="1"/>
      <p:bldP spid="105" grpId="0" animBg="1"/>
      <p:bldP spid="106" grpId="0"/>
      <p:bldP spid="107" grpId="0" animBg="1"/>
      <p:bldP spid="108" grpId="0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8" grpId="0" animBg="1"/>
      <p:bldP spid="119" grpId="0"/>
      <p:bldP spid="120" grpId="0" animBg="1"/>
      <p:bldP spid="121" grpId="0"/>
      <p:bldP spid="122" grpId="0"/>
      <p:bldP spid="124" grpId="0" animBg="1"/>
      <p:bldP spid="1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角丸四角形 18"/>
          <p:cNvSpPr/>
          <p:nvPr/>
        </p:nvSpPr>
        <p:spPr>
          <a:xfrm>
            <a:off x="251520" y="3749525"/>
            <a:ext cx="2911464" cy="2775819"/>
          </a:xfrm>
          <a:prstGeom prst="roundRect">
            <a:avLst/>
          </a:prstGeom>
          <a:solidFill>
            <a:srgbClr val="BBD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615752" y="1268760"/>
            <a:ext cx="4024064" cy="2336749"/>
          </a:xfrm>
          <a:prstGeom prst="roundRect">
            <a:avLst/>
          </a:prstGeom>
          <a:solidFill>
            <a:srgbClr val="BBD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4868416" y="1268021"/>
            <a:ext cx="4024064" cy="2336749"/>
          </a:xfrm>
          <a:prstGeom prst="roundRect">
            <a:avLst/>
          </a:prstGeom>
          <a:solidFill>
            <a:srgbClr val="BBD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評価実験 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データ準備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下矢印 4"/>
          <p:cNvSpPr/>
          <p:nvPr/>
        </p:nvSpPr>
        <p:spPr>
          <a:xfrm>
            <a:off x="4211960" y="3356991"/>
            <a:ext cx="1008112" cy="2264741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sp>
        <p:nvSpPr>
          <p:cNvPr id="6" name="フローチャート : 磁気ディスク 5"/>
          <p:cNvSpPr/>
          <p:nvPr/>
        </p:nvSpPr>
        <p:spPr>
          <a:xfrm>
            <a:off x="2627784" y="2132856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ドメイン専門家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ツイート</a:t>
            </a:r>
            <a:endParaRPr kumimoji="1" lang="ja-JP" altLang="en-US" dirty="0"/>
          </a:p>
        </p:txBody>
      </p:sp>
      <p:sp>
        <p:nvSpPr>
          <p:cNvPr id="7" name="フローチャート : 磁気ディスク 6"/>
          <p:cNvSpPr/>
          <p:nvPr/>
        </p:nvSpPr>
        <p:spPr>
          <a:xfrm>
            <a:off x="4868416" y="2132856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一般ツイート</a:t>
            </a:r>
            <a:endParaRPr kumimoji="1" lang="ja-JP" altLang="en-US" dirty="0"/>
          </a:p>
        </p:txBody>
      </p:sp>
      <p:sp>
        <p:nvSpPr>
          <p:cNvPr id="8" name="フローチャート : 磁気ディスク 7"/>
          <p:cNvSpPr/>
          <p:nvPr/>
        </p:nvSpPr>
        <p:spPr>
          <a:xfrm>
            <a:off x="3707904" y="3749525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ドメイン特有</a:t>
            </a:r>
            <a:r>
              <a:rPr lang="ja-JP" altLang="en-US" sz="1600" dirty="0" smtClean="0"/>
              <a:t>の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単語群</a:t>
            </a:r>
            <a:endParaRPr kumimoji="1" lang="en-US" altLang="ja-JP" dirty="0" smtClean="0"/>
          </a:p>
        </p:txBody>
      </p:sp>
      <p:sp>
        <p:nvSpPr>
          <p:cNvPr id="9" name="フローチャート : 磁気ディスク 8"/>
          <p:cNvSpPr/>
          <p:nvPr/>
        </p:nvSpPr>
        <p:spPr>
          <a:xfrm>
            <a:off x="3707904" y="5621733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ドメイン別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プロファイル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00867" y="1944343"/>
            <a:ext cx="20489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2013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</a:t>
            </a:r>
            <a:r>
              <a:rPr kumimoji="1"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9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月から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約</a:t>
            </a:r>
            <a:r>
              <a:rPr kumimoji="1"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年間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ja-JP" sz="2800" dirty="0" smtClean="0">
                <a:solidFill>
                  <a:schemeClr val="tx2"/>
                </a:solidFill>
              </a:rPr>
              <a:t>800</a:t>
            </a:r>
            <a:r>
              <a:rPr lang="ja-JP" altLang="en-US" sz="2800" dirty="0" smtClean="0">
                <a:solidFill>
                  <a:schemeClr val="tx2"/>
                </a:solidFill>
              </a:rPr>
              <a:t>万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ツイート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15752" y="2021287"/>
            <a:ext cx="20778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食事関連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人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en-US" altLang="ja-JP" sz="2800" dirty="0" smtClean="0">
                <a:solidFill>
                  <a:schemeClr val="tx2"/>
                </a:solidFill>
              </a:rPr>
              <a:t>52000</a:t>
            </a:r>
            <a:r>
              <a:rPr kumimoji="1" lang="ja-JP" altLang="en-US" dirty="0" smtClean="0"/>
              <a:t>ツイート</a:t>
            </a:r>
            <a:endParaRPr kumimoji="1" lang="ja-JP" altLang="en-US" dirty="0"/>
          </a:p>
        </p:txBody>
      </p:sp>
      <p:sp>
        <p:nvSpPr>
          <p:cNvPr id="22" name="曲折矢印 21"/>
          <p:cNvSpPr/>
          <p:nvPr/>
        </p:nvSpPr>
        <p:spPr>
          <a:xfrm flipV="1">
            <a:off x="2668404" y="6069621"/>
            <a:ext cx="1039500" cy="455723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8" name="フローチャート : 磁気ディスク 17"/>
          <p:cNvSpPr/>
          <p:nvPr/>
        </p:nvSpPr>
        <p:spPr>
          <a:xfrm>
            <a:off x="662789" y="5198503"/>
            <a:ext cx="2156048" cy="1119635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推薦対象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ユーザ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2746" y="3852158"/>
            <a:ext cx="272382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専門家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フォロワーから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約</a:t>
            </a:r>
            <a:r>
              <a:rPr kumimoji="1" lang="en-US" altLang="ja-JP" sz="2400" dirty="0" smtClean="0">
                <a:solidFill>
                  <a:schemeClr val="tx2"/>
                </a:solidFill>
              </a:rPr>
              <a:t>4100</a:t>
            </a:r>
            <a:r>
              <a:rPr kumimoji="1" lang="ja-JP" altLang="en-US" dirty="0" smtClean="0">
                <a:solidFill>
                  <a:schemeClr val="tx2"/>
                </a:solidFill>
              </a:rPr>
              <a:t>人</a:t>
            </a:r>
            <a:endParaRPr kumimoji="1" lang="en-US" altLang="ja-JP" dirty="0" smtClean="0">
              <a:solidFill>
                <a:schemeClr val="tx2"/>
              </a:solidFill>
            </a:endParaRPr>
          </a:p>
          <a:p>
            <a:r>
              <a:rPr kumimoji="1" lang="en-US" altLang="ja-JP" sz="2400" dirty="0" smtClean="0">
                <a:solidFill>
                  <a:schemeClr val="tx2"/>
                </a:solidFill>
              </a:rPr>
              <a:t>2000</a:t>
            </a:r>
            <a:r>
              <a:rPr kumimoji="1" lang="ja-JP" altLang="en-US" sz="1600" dirty="0" smtClean="0">
                <a:solidFill>
                  <a:schemeClr val="tx2"/>
                </a:solidFill>
              </a:rPr>
              <a:t>ツイート</a:t>
            </a:r>
            <a:r>
              <a:rPr kumimoji="1"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/1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人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フレンド</a:t>
            </a:r>
            <a:r>
              <a:rPr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は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すべて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6167738" y="5153899"/>
            <a:ext cx="2952328" cy="165947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268804" y="5416173"/>
            <a:ext cx="30155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オッズ比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最低値 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σ</a:t>
            </a:r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5.0</a:t>
            </a: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最低出現回数 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θ :        0.005</a:t>
            </a:r>
          </a:p>
          <a:p>
            <a:r>
              <a:rPr kumimoji="1" lang="ja-JP" altLang="en-US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クラスタ数  単語数 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× 0.1</a:t>
            </a:r>
            <a:endParaRPr kumimoji="1" lang="en-US" altLang="ja-JP" b="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3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適合率 </a:t>
            </a:r>
            <a:r>
              <a:rPr kumimoji="1" lang="en-US" altLang="ja-JP" dirty="0" smtClean="0"/>
              <a:t>(precision)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39552" y="1776733"/>
            <a:ext cx="4248472" cy="218451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899592" y="2132856"/>
            <a:ext cx="2088232" cy="1440160"/>
          </a:xfrm>
          <a:prstGeom prst="ellipse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2195736" y="2132856"/>
            <a:ext cx="2088232" cy="1440160"/>
          </a:xfrm>
          <a:prstGeom prst="ellipse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4834" y="980728"/>
            <a:ext cx="1135478" cy="1714649"/>
          </a:xfrm>
          <a:prstGeom prst="rect">
            <a:avLst/>
          </a:prstGeom>
        </p:spPr>
      </p:pic>
      <p:sp>
        <p:nvSpPr>
          <p:cNvPr id="11" name="円/楕円 10"/>
          <p:cNvSpPr/>
          <p:nvPr/>
        </p:nvSpPr>
        <p:spPr>
          <a:xfrm>
            <a:off x="5220072" y="2636912"/>
            <a:ext cx="2088232" cy="1440160"/>
          </a:xfrm>
          <a:prstGeom prst="ellipse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6516216" y="2636912"/>
            <a:ext cx="2088232" cy="1440160"/>
          </a:xfrm>
          <a:prstGeom prst="ellipse">
            <a:avLst/>
          </a:prstGeom>
          <a:solidFill>
            <a:schemeClr val="tx2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: 処理 12"/>
          <p:cNvSpPr/>
          <p:nvPr/>
        </p:nvSpPr>
        <p:spPr>
          <a:xfrm>
            <a:off x="4990956" y="2492896"/>
            <a:ext cx="4058633" cy="45719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43608" y="2564904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推薦した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ユーザ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945140" y="2636912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正解セット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336212" y="2998693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推薦した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ユーザ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265620" y="3140968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正解セット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角丸四角形吹き出し 18"/>
          <p:cNvSpPr/>
          <p:nvPr/>
        </p:nvSpPr>
        <p:spPr>
          <a:xfrm>
            <a:off x="7746424" y="584684"/>
            <a:ext cx="1338828" cy="792088"/>
          </a:xfrm>
          <a:prstGeom prst="wedgeRoundRectCallout">
            <a:avLst>
              <a:gd name="adj1" fmla="val -92616"/>
              <a:gd name="adj2" fmla="val 76636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2"/>
                </a:solidFill>
              </a:rPr>
              <a:t>当たったやつ</a:t>
            </a:r>
            <a:endParaRPr kumimoji="1" lang="en-US" altLang="ja-JP" dirty="0" smtClean="0">
              <a:solidFill>
                <a:schemeClr val="tx2"/>
              </a:solidFill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752565"/>
              </p:ext>
            </p:extLst>
          </p:nvPr>
        </p:nvGraphicFramePr>
        <p:xfrm>
          <a:off x="791580" y="4869160"/>
          <a:ext cx="2304256" cy="165618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52128"/>
                <a:gridCol w="1152128"/>
              </a:tblGrid>
              <a:tr h="5520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最大値</a:t>
                      </a:r>
                      <a:endParaRPr kumimoji="1" lang="en-US" altLang="ja-JP" sz="2400" dirty="0" smtClean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0.1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最低値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平均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647564" y="4293096"/>
            <a:ext cx="2765628" cy="5667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precision : 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手法</a:t>
            </a:r>
            <a:r>
              <a:rPr kumimoji="1"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1, 2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3527884" y="5085184"/>
            <a:ext cx="1044116" cy="936104"/>
          </a:xfrm>
          <a:prstGeom prst="wedgeRoundRectCallout">
            <a:avLst>
              <a:gd name="adj1" fmla="val -89643"/>
              <a:gd name="adj2" fmla="val -3908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ja-JP" altLang="en-US" sz="2400" b="1" dirty="0" smtClean="0">
                <a:solidFill>
                  <a:schemeClr val="tx2"/>
                </a:solidFill>
              </a:rPr>
              <a:t>低い</a:t>
            </a:r>
            <a:r>
              <a:rPr lang="en-US" altLang="ja-JP" sz="2400" b="1" dirty="0" smtClean="0">
                <a:solidFill>
                  <a:schemeClr val="tx2"/>
                </a:solidFill>
              </a:rPr>
              <a:t>!!</a:t>
            </a:r>
            <a:endParaRPr kumimoji="1" lang="ja-JP" altLang="en-US" sz="2400" b="1" dirty="0">
              <a:solidFill>
                <a:schemeClr val="tx2"/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4788024" y="4725144"/>
            <a:ext cx="3960440" cy="20162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94218" y="4756478"/>
            <a:ext cx="29480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 smtClean="0">
                <a:solidFill>
                  <a:schemeClr val="tx2"/>
                </a:solidFill>
              </a:rPr>
              <a:t>Twitter</a:t>
            </a:r>
            <a:r>
              <a:rPr lang="ja-JP" altLang="en-US" sz="2000" dirty="0" smtClean="0">
                <a:solidFill>
                  <a:schemeClr val="tx2"/>
                </a:solidFill>
              </a:rPr>
              <a:t>の</a:t>
            </a:r>
            <a:r>
              <a:rPr lang="ja-JP" altLang="en-US" sz="2400" dirty="0" smtClean="0">
                <a:solidFill>
                  <a:schemeClr val="tx2"/>
                </a:solidFill>
              </a:rPr>
              <a:t>特徴のため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988947" y="5259382"/>
            <a:ext cx="35189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>
                <a:solidFill>
                  <a:schemeClr val="tx2"/>
                </a:solidFill>
              </a:rPr>
              <a:t>リアル</a:t>
            </a:r>
            <a:r>
              <a:rPr lang="ja-JP" altLang="en-US" dirty="0" smtClean="0">
                <a:solidFill>
                  <a:schemeClr val="tx2"/>
                </a:solidFill>
              </a:rPr>
              <a:t>な</a:t>
            </a:r>
            <a:r>
              <a:rPr kumimoji="1" lang="ja-JP" altLang="en-US" sz="2000" dirty="0" smtClean="0">
                <a:solidFill>
                  <a:schemeClr val="tx2"/>
                </a:solidFill>
              </a:rPr>
              <a:t>友達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と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つながりや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すい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637164" y="6056252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コミュニティ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問題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リンク予測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下矢印 22"/>
          <p:cNvSpPr/>
          <p:nvPr/>
        </p:nvSpPr>
        <p:spPr>
          <a:xfrm>
            <a:off x="6264188" y="5659492"/>
            <a:ext cx="1008112" cy="36004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206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多様性 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凝集多様性</a:t>
            </a:r>
            <a:r>
              <a:rPr lang="en-US" altLang="ja-JP" sz="3600" dirty="0" smtClean="0"/>
              <a:t>(Aggregate diversity)</a:t>
            </a:r>
            <a:endParaRPr kumimoji="1" lang="ja-JP" altLang="en-US" sz="3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13</a:t>
            </a:fld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0" y="1524000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角丸四角形 10"/>
          <p:cNvSpPr/>
          <p:nvPr/>
        </p:nvSpPr>
        <p:spPr>
          <a:xfrm>
            <a:off x="2441781" y="2204864"/>
            <a:ext cx="3744416" cy="136815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2195736" y="1988840"/>
            <a:ext cx="1656184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全ユーザ集合</a:t>
            </a:r>
            <a:endParaRPr kumimoji="1" lang="ja-JP" altLang="en-US" dirty="0"/>
          </a:p>
        </p:txBody>
      </p:sp>
      <p:sp>
        <p:nvSpPr>
          <p:cNvPr id="15" name="円/楕円 14"/>
          <p:cNvSpPr/>
          <p:nvPr/>
        </p:nvSpPr>
        <p:spPr>
          <a:xfrm>
            <a:off x="3188863" y="2437656"/>
            <a:ext cx="1989222" cy="100811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推薦された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ユーザ集合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角丸四角形吹き出し 15"/>
          <p:cNvSpPr/>
          <p:nvPr/>
        </p:nvSpPr>
        <p:spPr>
          <a:xfrm>
            <a:off x="6283356" y="1628801"/>
            <a:ext cx="2177075" cy="864096"/>
          </a:xfrm>
          <a:prstGeom prst="wedgeRoundRectCallout">
            <a:avLst>
              <a:gd name="adj1" fmla="val -108223"/>
              <a:gd name="adj2" fmla="val 89811"/>
              <a:gd name="adj3" fmla="val 16667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2"/>
                </a:solidFill>
              </a:rPr>
              <a:t>ここ</a:t>
            </a:r>
            <a:r>
              <a:rPr kumimoji="1" lang="ja-JP" altLang="en-US" b="1" dirty="0" smtClean="0">
                <a:solidFill>
                  <a:schemeClr val="tx2"/>
                </a:solidFill>
              </a:rPr>
              <a:t>が</a:t>
            </a:r>
            <a:r>
              <a:rPr kumimoji="1" lang="ja-JP" altLang="en-US" sz="2000" b="1" dirty="0" smtClean="0">
                <a:solidFill>
                  <a:schemeClr val="tx2"/>
                </a:solidFill>
              </a:rPr>
              <a:t>どれだけ</a:t>
            </a:r>
            <a:endParaRPr kumimoji="1" lang="en-US" altLang="ja-JP" sz="2000" b="1" dirty="0" smtClean="0">
              <a:solidFill>
                <a:schemeClr val="tx2"/>
              </a:solidFill>
            </a:endParaRPr>
          </a:p>
          <a:p>
            <a:pPr algn="ctr"/>
            <a:r>
              <a:rPr lang="ja-JP" altLang="en-US" sz="2000" b="1" dirty="0">
                <a:solidFill>
                  <a:schemeClr val="tx2"/>
                </a:solidFill>
              </a:rPr>
              <a:t>大きい</a:t>
            </a:r>
            <a:r>
              <a:rPr lang="ja-JP" altLang="en-US" sz="2000" b="1" dirty="0" smtClean="0">
                <a:solidFill>
                  <a:schemeClr val="tx2"/>
                </a:solidFill>
              </a:rPr>
              <a:t>か</a:t>
            </a:r>
            <a:endParaRPr kumimoji="1" lang="ja-JP" altLang="en-US" sz="2000" b="1" dirty="0">
              <a:solidFill>
                <a:schemeClr val="tx2"/>
              </a:solidFill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411792"/>
              </p:ext>
            </p:extLst>
          </p:nvPr>
        </p:nvGraphicFramePr>
        <p:xfrm>
          <a:off x="1331640" y="4581128"/>
          <a:ext cx="2790000" cy="190247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95000"/>
                <a:gridCol w="495000"/>
                <a:gridCol w="900000"/>
                <a:gridCol w="900000"/>
              </a:tblGrid>
              <a:tr h="452880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クラスタリング</a:t>
                      </a:r>
                      <a:endParaRPr kumimoji="1" lang="ja-JP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5288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有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無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869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オッズ比</a:t>
                      </a:r>
                      <a:endParaRPr kumimoji="1" lang="ja-JP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有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0.01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0.06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0977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無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0.05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0.27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1331640" y="4077072"/>
            <a:ext cx="15841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手法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graphicFrame>
        <p:nvGraphicFramePr>
          <p:cNvPr id="25" name="表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320314"/>
              </p:ext>
            </p:extLst>
          </p:nvPr>
        </p:nvGraphicFramePr>
        <p:xfrm>
          <a:off x="5004048" y="4580925"/>
          <a:ext cx="2790000" cy="190247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95000"/>
                <a:gridCol w="495000"/>
                <a:gridCol w="900000"/>
                <a:gridCol w="900000"/>
              </a:tblGrid>
              <a:tr h="452880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>
                    <a:lnTlToB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クラスタリング</a:t>
                      </a:r>
                      <a:endParaRPr kumimoji="1" lang="ja-JP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5288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有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無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869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オッズ比</a:t>
                      </a:r>
                      <a:endParaRPr kumimoji="1" lang="ja-JP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有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0.02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0.09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0977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無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0.09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0.58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6" name="角丸四角形 25"/>
          <p:cNvSpPr/>
          <p:nvPr/>
        </p:nvSpPr>
        <p:spPr>
          <a:xfrm>
            <a:off x="5004048" y="4077072"/>
            <a:ext cx="15841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手法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7196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フローチャート : 代替処理 57"/>
          <p:cNvSpPr/>
          <p:nvPr/>
        </p:nvSpPr>
        <p:spPr>
          <a:xfrm>
            <a:off x="2817932" y="3405104"/>
            <a:ext cx="1152128" cy="225614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フローチャート : 代替処理 56"/>
          <p:cNvSpPr/>
          <p:nvPr/>
        </p:nvSpPr>
        <p:spPr>
          <a:xfrm>
            <a:off x="323528" y="3403026"/>
            <a:ext cx="1152128" cy="2256144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lIns="36000" rIns="36000">
            <a:normAutofit fontScale="90000"/>
          </a:bodyPr>
          <a:lstStyle/>
          <a:p>
            <a:r>
              <a:rPr lang="ja-JP" altLang="en-US" dirty="0" smtClean="0"/>
              <a:t>多様性 </a:t>
            </a:r>
            <a:r>
              <a:rPr lang="en-US" altLang="ja-JP" dirty="0" smtClean="0"/>
              <a:t>: </a:t>
            </a:r>
            <a:r>
              <a:rPr lang="ja-JP" altLang="en-US" dirty="0" smtClean="0"/>
              <a:t>ユーザ間相違度</a:t>
            </a:r>
            <a:r>
              <a:rPr lang="en-US" altLang="ja-JP" sz="3600" dirty="0" smtClean="0"/>
              <a:t>(Inter-user diversity)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14</a:t>
            </a:fld>
            <a:endParaRPr kumimoji="1" lang="ja-JP" altLang="en-US"/>
          </a:p>
        </p:txBody>
      </p:sp>
      <p:grpSp>
        <p:nvGrpSpPr>
          <p:cNvPr id="32" name="Group 90"/>
          <p:cNvGrpSpPr>
            <a:grpSpLocks/>
          </p:cNvGrpSpPr>
          <p:nvPr/>
        </p:nvGrpSpPr>
        <p:grpSpPr bwMode="auto">
          <a:xfrm>
            <a:off x="530005" y="1756153"/>
            <a:ext cx="732117" cy="633544"/>
            <a:chOff x="353" y="1927"/>
            <a:chExt cx="817" cy="707"/>
          </a:xfrm>
        </p:grpSpPr>
        <p:sp>
          <p:nvSpPr>
            <p:cNvPr id="53" name="AutoShape 56"/>
            <p:cNvSpPr>
              <a:spLocks noChangeArrowheads="1"/>
            </p:cNvSpPr>
            <p:nvPr/>
          </p:nvSpPr>
          <p:spPr bwMode="auto">
            <a:xfrm rot="10800000">
              <a:off x="353" y="1927"/>
              <a:ext cx="817" cy="707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4" name="Oval 61"/>
            <p:cNvSpPr>
              <a:spLocks noChangeArrowheads="1"/>
            </p:cNvSpPr>
            <p:nvPr/>
          </p:nvSpPr>
          <p:spPr bwMode="auto">
            <a:xfrm>
              <a:off x="580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5" name="Oval 62"/>
            <p:cNvSpPr>
              <a:spLocks noChangeArrowheads="1"/>
            </p:cNvSpPr>
            <p:nvPr/>
          </p:nvSpPr>
          <p:spPr bwMode="auto">
            <a:xfrm>
              <a:off x="852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6" name="AutoShape 81"/>
            <p:cNvSpPr>
              <a:spLocks noChangeArrowheads="1"/>
            </p:cNvSpPr>
            <p:nvPr/>
          </p:nvSpPr>
          <p:spPr bwMode="auto">
            <a:xfrm rot="16200000">
              <a:off x="738" y="2228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33" name="Group 89"/>
          <p:cNvGrpSpPr>
            <a:grpSpLocks/>
          </p:cNvGrpSpPr>
          <p:nvPr/>
        </p:nvGrpSpPr>
        <p:grpSpPr bwMode="auto">
          <a:xfrm>
            <a:off x="3047319" y="1700808"/>
            <a:ext cx="650570" cy="650570"/>
            <a:chOff x="1578" y="1888"/>
            <a:chExt cx="726" cy="726"/>
          </a:xfrm>
        </p:grpSpPr>
        <p:sp>
          <p:nvSpPr>
            <p:cNvPr id="49" name="Oval 57"/>
            <p:cNvSpPr>
              <a:spLocks noChangeArrowheads="1"/>
            </p:cNvSpPr>
            <p:nvPr/>
          </p:nvSpPr>
          <p:spPr bwMode="auto">
            <a:xfrm>
              <a:off x="1578" y="1888"/>
              <a:ext cx="726" cy="726"/>
            </a:xfrm>
            <a:prstGeom prst="ellipse">
              <a:avLst/>
            </a:prstGeom>
            <a:solidFill>
              <a:srgbClr val="99CC00"/>
            </a:soli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0" name="Oval 63"/>
            <p:cNvSpPr>
              <a:spLocks noChangeArrowheads="1"/>
            </p:cNvSpPr>
            <p:nvPr/>
          </p:nvSpPr>
          <p:spPr bwMode="auto">
            <a:xfrm>
              <a:off x="1759" y="2115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1" name="Oval 64"/>
            <p:cNvSpPr>
              <a:spLocks noChangeArrowheads="1"/>
            </p:cNvSpPr>
            <p:nvPr/>
          </p:nvSpPr>
          <p:spPr bwMode="auto">
            <a:xfrm>
              <a:off x="2031" y="2115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2" name="AutoShape 82"/>
            <p:cNvSpPr>
              <a:spLocks noChangeArrowheads="1"/>
            </p:cNvSpPr>
            <p:nvPr/>
          </p:nvSpPr>
          <p:spPr bwMode="auto">
            <a:xfrm rot="16200000">
              <a:off x="1917" y="2319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34" name="Group 88"/>
          <p:cNvGrpSpPr>
            <a:grpSpLocks/>
          </p:cNvGrpSpPr>
          <p:nvPr/>
        </p:nvGrpSpPr>
        <p:grpSpPr bwMode="auto">
          <a:xfrm>
            <a:off x="657692" y="3666711"/>
            <a:ext cx="444348" cy="422314"/>
            <a:chOff x="2757" y="1933"/>
            <a:chExt cx="726" cy="690"/>
          </a:xfrm>
        </p:grpSpPr>
        <p:sp>
          <p:nvSpPr>
            <p:cNvPr id="45" name="AutoShape 58"/>
            <p:cNvSpPr>
              <a:spLocks noChangeArrowheads="1"/>
            </p:cNvSpPr>
            <p:nvPr/>
          </p:nvSpPr>
          <p:spPr bwMode="auto">
            <a:xfrm>
              <a:off x="2757" y="1933"/>
              <a:ext cx="726" cy="690"/>
            </a:xfrm>
            <a:prstGeom prst="pentagon">
              <a:avLst/>
            </a:prstGeom>
            <a:solidFill>
              <a:srgbClr val="FF00FF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6" name="Oval 67"/>
            <p:cNvSpPr>
              <a:spLocks noChangeArrowheads="1"/>
            </p:cNvSpPr>
            <p:nvPr/>
          </p:nvSpPr>
          <p:spPr bwMode="auto">
            <a:xfrm>
              <a:off x="2939" y="2160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7" name="Oval 68"/>
            <p:cNvSpPr>
              <a:spLocks noChangeArrowheads="1"/>
            </p:cNvSpPr>
            <p:nvPr/>
          </p:nvSpPr>
          <p:spPr bwMode="auto">
            <a:xfrm>
              <a:off x="3211" y="2160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8" name="AutoShape 83"/>
            <p:cNvSpPr>
              <a:spLocks noChangeArrowheads="1"/>
            </p:cNvSpPr>
            <p:nvPr/>
          </p:nvSpPr>
          <p:spPr bwMode="auto">
            <a:xfrm rot="16200000">
              <a:off x="3097" y="2319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35" name="Group 87"/>
          <p:cNvGrpSpPr>
            <a:grpSpLocks/>
          </p:cNvGrpSpPr>
          <p:nvPr/>
        </p:nvGrpSpPr>
        <p:grpSpPr bwMode="auto">
          <a:xfrm>
            <a:off x="701089" y="4531098"/>
            <a:ext cx="388651" cy="388651"/>
            <a:chOff x="3982" y="1933"/>
            <a:chExt cx="635" cy="635"/>
          </a:xfrm>
        </p:grpSpPr>
        <p:sp>
          <p:nvSpPr>
            <p:cNvPr id="41" name="Rectangle 59"/>
            <p:cNvSpPr>
              <a:spLocks noChangeArrowheads="1"/>
            </p:cNvSpPr>
            <p:nvPr/>
          </p:nvSpPr>
          <p:spPr bwMode="auto">
            <a:xfrm>
              <a:off x="3982" y="1933"/>
              <a:ext cx="635" cy="635"/>
            </a:xfrm>
            <a:prstGeom prst="rect">
              <a:avLst/>
            </a:prstGeom>
            <a:solidFill>
              <a:srgbClr val="00CCFF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2" name="Oval 69"/>
            <p:cNvSpPr>
              <a:spLocks noChangeArrowheads="1"/>
            </p:cNvSpPr>
            <p:nvPr/>
          </p:nvSpPr>
          <p:spPr bwMode="auto">
            <a:xfrm>
              <a:off x="4118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3" name="Oval 70"/>
            <p:cNvSpPr>
              <a:spLocks noChangeArrowheads="1"/>
            </p:cNvSpPr>
            <p:nvPr/>
          </p:nvSpPr>
          <p:spPr bwMode="auto">
            <a:xfrm>
              <a:off x="4390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4" name="AutoShape 84"/>
            <p:cNvSpPr>
              <a:spLocks noChangeArrowheads="1"/>
            </p:cNvSpPr>
            <p:nvPr/>
          </p:nvSpPr>
          <p:spPr bwMode="auto">
            <a:xfrm rot="16200000">
              <a:off x="4276" y="2273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36" name="Group 86"/>
          <p:cNvGrpSpPr>
            <a:grpSpLocks/>
          </p:cNvGrpSpPr>
          <p:nvPr/>
        </p:nvGrpSpPr>
        <p:grpSpPr bwMode="auto">
          <a:xfrm>
            <a:off x="3177972" y="3728527"/>
            <a:ext cx="500045" cy="432720"/>
            <a:chOff x="5070" y="1888"/>
            <a:chExt cx="817" cy="707"/>
          </a:xfrm>
        </p:grpSpPr>
        <p:sp>
          <p:nvSpPr>
            <p:cNvPr id="37" name="AutoShape 60"/>
            <p:cNvSpPr>
              <a:spLocks noChangeArrowheads="1"/>
            </p:cNvSpPr>
            <p:nvPr/>
          </p:nvSpPr>
          <p:spPr bwMode="auto">
            <a:xfrm>
              <a:off x="5070" y="1888"/>
              <a:ext cx="817" cy="707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8" name="Oval 71"/>
            <p:cNvSpPr>
              <a:spLocks noChangeArrowheads="1"/>
            </p:cNvSpPr>
            <p:nvPr/>
          </p:nvSpPr>
          <p:spPr bwMode="auto">
            <a:xfrm>
              <a:off x="5297" y="2251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9" name="Oval 72"/>
            <p:cNvSpPr>
              <a:spLocks noChangeArrowheads="1"/>
            </p:cNvSpPr>
            <p:nvPr/>
          </p:nvSpPr>
          <p:spPr bwMode="auto">
            <a:xfrm>
              <a:off x="5569" y="2251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0" name="AutoShape 85"/>
            <p:cNvSpPr>
              <a:spLocks noChangeArrowheads="1"/>
            </p:cNvSpPr>
            <p:nvPr/>
          </p:nvSpPr>
          <p:spPr bwMode="auto">
            <a:xfrm rot="16200000">
              <a:off x="5456" y="2365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59" name="Group 87"/>
          <p:cNvGrpSpPr>
            <a:grpSpLocks/>
          </p:cNvGrpSpPr>
          <p:nvPr/>
        </p:nvGrpSpPr>
        <p:grpSpPr bwMode="auto">
          <a:xfrm>
            <a:off x="3221369" y="4558946"/>
            <a:ext cx="388651" cy="388651"/>
            <a:chOff x="3982" y="1933"/>
            <a:chExt cx="635" cy="635"/>
          </a:xfrm>
        </p:grpSpPr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3982" y="1933"/>
              <a:ext cx="635" cy="635"/>
            </a:xfrm>
            <a:prstGeom prst="rect">
              <a:avLst/>
            </a:prstGeom>
            <a:solidFill>
              <a:srgbClr val="00CCFF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61" name="Oval 69"/>
            <p:cNvSpPr>
              <a:spLocks noChangeArrowheads="1"/>
            </p:cNvSpPr>
            <p:nvPr/>
          </p:nvSpPr>
          <p:spPr bwMode="auto">
            <a:xfrm>
              <a:off x="4118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62" name="Oval 70"/>
            <p:cNvSpPr>
              <a:spLocks noChangeArrowheads="1"/>
            </p:cNvSpPr>
            <p:nvPr/>
          </p:nvSpPr>
          <p:spPr bwMode="auto">
            <a:xfrm>
              <a:off x="4390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63" name="AutoShape 84"/>
            <p:cNvSpPr>
              <a:spLocks noChangeArrowheads="1"/>
            </p:cNvSpPr>
            <p:nvPr/>
          </p:nvSpPr>
          <p:spPr bwMode="auto">
            <a:xfrm rot="16200000">
              <a:off x="4276" y="2273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sp>
        <p:nvSpPr>
          <p:cNvPr id="65" name="上矢印 64"/>
          <p:cNvSpPr/>
          <p:nvPr/>
        </p:nvSpPr>
        <p:spPr>
          <a:xfrm>
            <a:off x="745724" y="2533990"/>
            <a:ext cx="288032" cy="825521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上矢印 65"/>
          <p:cNvSpPr/>
          <p:nvPr/>
        </p:nvSpPr>
        <p:spPr>
          <a:xfrm>
            <a:off x="3249980" y="2531471"/>
            <a:ext cx="288032" cy="825521"/>
          </a:xfrm>
          <a:prstGeom prst="up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945724" y="28529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おすすめ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393996" y="285293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おすすめ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9" name="左右矢印 68"/>
          <p:cNvSpPr/>
          <p:nvPr/>
        </p:nvSpPr>
        <p:spPr>
          <a:xfrm>
            <a:off x="1475656" y="4293096"/>
            <a:ext cx="1342276" cy="321241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星 7 81"/>
          <p:cNvSpPr/>
          <p:nvPr/>
        </p:nvSpPr>
        <p:spPr>
          <a:xfrm>
            <a:off x="1089740" y="4558946"/>
            <a:ext cx="1980728" cy="880128"/>
          </a:xfrm>
          <a:prstGeom prst="star7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>
                <a:solidFill>
                  <a:schemeClr val="tx2"/>
                </a:solidFill>
              </a:rPr>
              <a:t>類似度</a:t>
            </a:r>
            <a:endParaRPr kumimoji="1" lang="ja-JP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88" name="表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67397"/>
              </p:ext>
            </p:extLst>
          </p:nvPr>
        </p:nvGraphicFramePr>
        <p:xfrm>
          <a:off x="5526416" y="1988840"/>
          <a:ext cx="2790000" cy="190247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95000"/>
                <a:gridCol w="495000"/>
                <a:gridCol w="900000"/>
                <a:gridCol w="900000"/>
              </a:tblGrid>
              <a:tr h="452880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TlToB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クラスタリング</a:t>
                      </a:r>
                      <a:endParaRPr kumimoji="1" lang="ja-JP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5288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有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無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869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オッズ比</a:t>
                      </a:r>
                      <a:endParaRPr kumimoji="1" lang="ja-JP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有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0.01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0.06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0977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無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0.05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0.27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9" name="角丸四角形 88"/>
          <p:cNvSpPr/>
          <p:nvPr/>
        </p:nvSpPr>
        <p:spPr>
          <a:xfrm>
            <a:off x="5526416" y="1484784"/>
            <a:ext cx="15841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手法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  <p:graphicFrame>
        <p:nvGraphicFramePr>
          <p:cNvPr id="90" name="表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58082"/>
              </p:ext>
            </p:extLst>
          </p:nvPr>
        </p:nvGraphicFramePr>
        <p:xfrm>
          <a:off x="5580112" y="4580925"/>
          <a:ext cx="2790000" cy="1902474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495000"/>
                <a:gridCol w="495000"/>
                <a:gridCol w="900000"/>
                <a:gridCol w="900000"/>
              </a:tblGrid>
              <a:tr h="452880">
                <a:tc rowSpan="2" gridSpan="2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>
                    <a:lnTlToB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 rowSpan="2"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クラスタリング</a:t>
                      </a:r>
                      <a:endParaRPr kumimoji="1" lang="ja-JP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452880"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有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無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48693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オッズ比</a:t>
                      </a:r>
                      <a:endParaRPr kumimoji="1" lang="ja-JP" altLang="en-US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vert="eaVert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有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0.02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0.09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  <a:tr h="50977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無</a:t>
                      </a:r>
                      <a:endParaRPr kumimoji="1" lang="ja-JP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0.09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0.58</a:t>
                      </a:r>
                      <a:endParaRPr kumimoji="1" lang="ja-JP" altLang="en-US" sz="24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1" name="角丸四角形 90"/>
          <p:cNvSpPr/>
          <p:nvPr/>
        </p:nvSpPr>
        <p:spPr>
          <a:xfrm>
            <a:off x="5580112" y="4077072"/>
            <a:ext cx="1584176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手法</a:t>
            </a:r>
            <a:r>
              <a:rPr lang="en-US" altLang="ja-JP" dirty="0" smtClean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4972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まとめ、今後</a:t>
            </a:r>
            <a:r>
              <a:rPr kumimoji="1" lang="ja-JP" altLang="en-US" sz="3600" dirty="0" smtClean="0"/>
              <a:t>の</a:t>
            </a:r>
            <a:r>
              <a:rPr kumimoji="1" lang="ja-JP" altLang="en-US" dirty="0" smtClean="0"/>
              <a:t>課題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まとめ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高精度</a:t>
            </a:r>
            <a:r>
              <a:rPr kumimoji="1"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な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推薦</a:t>
            </a:r>
            <a:r>
              <a:rPr kumimoji="1"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向けた、ドメイン別</a:t>
            </a:r>
            <a:r>
              <a:rPr kumimoji="1"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ユーザプロファイル構築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Twitter</a:t>
            </a:r>
            <a:r>
              <a:rPr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における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ユーザ推薦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今後</a:t>
            </a:r>
            <a:r>
              <a:rPr lang="ja-JP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課題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k-means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クラスタリング</a:t>
            </a:r>
            <a:r>
              <a:rPr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ではなく</a:t>
            </a:r>
            <a:r>
              <a:rPr lang="en-US" altLang="ja-JP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LDA</a:t>
            </a:r>
            <a:r>
              <a:rPr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利用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パラメタ値</a:t>
            </a:r>
            <a:r>
              <a:rPr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自動設定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推薦リスト</a:t>
            </a:r>
            <a:r>
              <a:rPr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偏り</a:t>
            </a:r>
            <a:r>
              <a:rPr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改善</a:t>
            </a:r>
            <a:endParaRPr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ドメイン別ユーザプロファイル</a:t>
            </a:r>
            <a:r>
              <a:rPr lang="ja-JP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の</a:t>
            </a:r>
            <a:r>
              <a:rPr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複合的利用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24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はじめに、目的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提案手法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概要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ドメイン別ユーザプロファイルの構築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情報推薦への応用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評価実験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l"/>
            </a:pPr>
            <a:r>
              <a:rPr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まとめ、今後の課題</a:t>
            </a:r>
            <a:endParaRPr lang="en-US" altLang="ja-JP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02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協調フィルタリング</a:t>
            </a:r>
            <a:endParaRPr kumimoji="1" lang="ja-JP" altLang="en-US" dirty="0"/>
          </a:p>
        </p:txBody>
      </p:sp>
      <p:grpSp>
        <p:nvGrpSpPr>
          <p:cNvPr id="3" name="Group 89"/>
          <p:cNvGrpSpPr>
            <a:grpSpLocks/>
          </p:cNvGrpSpPr>
          <p:nvPr/>
        </p:nvGrpSpPr>
        <p:grpSpPr bwMode="auto">
          <a:xfrm>
            <a:off x="1486496" y="3591686"/>
            <a:ext cx="1152525" cy="1152525"/>
            <a:chOff x="1578" y="1888"/>
            <a:chExt cx="726" cy="726"/>
          </a:xfrm>
        </p:grpSpPr>
        <p:sp>
          <p:nvSpPr>
            <p:cNvPr id="4" name="Oval 57"/>
            <p:cNvSpPr>
              <a:spLocks noChangeArrowheads="1"/>
            </p:cNvSpPr>
            <p:nvPr/>
          </p:nvSpPr>
          <p:spPr bwMode="auto">
            <a:xfrm>
              <a:off x="1578" y="1888"/>
              <a:ext cx="726" cy="726"/>
            </a:xfrm>
            <a:prstGeom prst="ellipse">
              <a:avLst/>
            </a:prstGeom>
            <a:solidFill>
              <a:srgbClr val="99CC00"/>
            </a:soli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" name="Oval 63"/>
            <p:cNvSpPr>
              <a:spLocks noChangeArrowheads="1"/>
            </p:cNvSpPr>
            <p:nvPr/>
          </p:nvSpPr>
          <p:spPr bwMode="auto">
            <a:xfrm>
              <a:off x="1759" y="2115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6" name="Oval 64"/>
            <p:cNvSpPr>
              <a:spLocks noChangeArrowheads="1"/>
            </p:cNvSpPr>
            <p:nvPr/>
          </p:nvSpPr>
          <p:spPr bwMode="auto">
            <a:xfrm>
              <a:off x="2031" y="2115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7" name="AutoShape 82"/>
            <p:cNvSpPr>
              <a:spLocks noChangeArrowheads="1"/>
            </p:cNvSpPr>
            <p:nvPr/>
          </p:nvSpPr>
          <p:spPr bwMode="auto">
            <a:xfrm rot="16200000">
              <a:off x="1917" y="2319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8" name="Group 90"/>
          <p:cNvGrpSpPr>
            <a:grpSpLocks/>
          </p:cNvGrpSpPr>
          <p:nvPr/>
        </p:nvGrpSpPr>
        <p:grpSpPr bwMode="auto">
          <a:xfrm>
            <a:off x="5168368" y="3646966"/>
            <a:ext cx="1296987" cy="1122362"/>
            <a:chOff x="353" y="1927"/>
            <a:chExt cx="817" cy="707"/>
          </a:xfrm>
        </p:grpSpPr>
        <p:sp>
          <p:nvSpPr>
            <p:cNvPr id="9" name="AutoShape 56"/>
            <p:cNvSpPr>
              <a:spLocks noChangeArrowheads="1"/>
            </p:cNvSpPr>
            <p:nvPr/>
          </p:nvSpPr>
          <p:spPr bwMode="auto">
            <a:xfrm rot="10800000">
              <a:off x="353" y="1927"/>
              <a:ext cx="817" cy="707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0" name="Oval 61"/>
            <p:cNvSpPr>
              <a:spLocks noChangeArrowheads="1"/>
            </p:cNvSpPr>
            <p:nvPr/>
          </p:nvSpPr>
          <p:spPr bwMode="auto">
            <a:xfrm>
              <a:off x="580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1" name="Oval 62"/>
            <p:cNvSpPr>
              <a:spLocks noChangeArrowheads="1"/>
            </p:cNvSpPr>
            <p:nvPr/>
          </p:nvSpPr>
          <p:spPr bwMode="auto">
            <a:xfrm>
              <a:off x="852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2" name="AutoShape 81"/>
            <p:cNvSpPr>
              <a:spLocks noChangeArrowheads="1"/>
            </p:cNvSpPr>
            <p:nvPr/>
          </p:nvSpPr>
          <p:spPr bwMode="auto">
            <a:xfrm rot="16200000">
              <a:off x="738" y="2228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sp>
        <p:nvSpPr>
          <p:cNvPr id="13" name="角丸四角形吹き出し 12"/>
          <p:cNvSpPr/>
          <p:nvPr/>
        </p:nvSpPr>
        <p:spPr>
          <a:xfrm>
            <a:off x="1331640" y="2438655"/>
            <a:ext cx="2725464" cy="936104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桜道家美味しかったー</a:t>
            </a:r>
            <a:endParaRPr kumimoji="1" lang="ja-JP" altLang="en-US" dirty="0"/>
          </a:p>
        </p:txBody>
      </p:sp>
      <p:sp>
        <p:nvSpPr>
          <p:cNvPr id="14" name="角丸四角形吹き出し 13"/>
          <p:cNvSpPr/>
          <p:nvPr/>
        </p:nvSpPr>
        <p:spPr>
          <a:xfrm>
            <a:off x="5076056" y="2582671"/>
            <a:ext cx="2448272" cy="792088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桜道家美味しいねー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5292080" y="5246967"/>
            <a:ext cx="2664296" cy="504056"/>
          </a:xfrm>
          <a:prstGeom prst="wedgeRoundRectCallout">
            <a:avLst>
              <a:gd name="adj1" fmla="val -29534"/>
              <a:gd name="adj2" fmla="val -9846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せい家おすすめー</a:t>
            </a:r>
            <a:endParaRPr kumimoji="1" lang="ja-JP" altLang="en-US" dirty="0"/>
          </a:p>
        </p:txBody>
      </p:sp>
      <p:sp>
        <p:nvSpPr>
          <p:cNvPr id="19" name="屈折矢印 18"/>
          <p:cNvSpPr/>
          <p:nvPr/>
        </p:nvSpPr>
        <p:spPr>
          <a:xfrm flipH="1">
            <a:off x="2060378" y="5085184"/>
            <a:ext cx="2975029" cy="792088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スライド番号プレースホルダー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3</a:t>
            </a:fld>
            <a:endParaRPr kumimoji="1" lang="ja-JP" altLang="en-US"/>
          </a:p>
        </p:txBody>
      </p:sp>
      <p:grpSp>
        <p:nvGrpSpPr>
          <p:cNvPr id="22" name="グループ化 21"/>
          <p:cNvGrpSpPr/>
          <p:nvPr/>
        </p:nvGrpSpPr>
        <p:grpSpPr>
          <a:xfrm>
            <a:off x="6764142" y="740464"/>
            <a:ext cx="1474161" cy="1628911"/>
            <a:chOff x="974659" y="1146862"/>
            <a:chExt cx="4854642" cy="6007394"/>
          </a:xfrm>
        </p:grpSpPr>
        <p:sp>
          <p:nvSpPr>
            <p:cNvPr id="23" name="円/楕円 22"/>
            <p:cNvSpPr/>
            <p:nvPr/>
          </p:nvSpPr>
          <p:spPr>
            <a:xfrm>
              <a:off x="1782430" y="4209010"/>
              <a:ext cx="3234893" cy="2945246"/>
            </a:xfrm>
            <a:prstGeom prst="ellipse">
              <a:avLst/>
            </a:prstGeom>
            <a:solidFill>
              <a:sysClr val="windowText" lastClr="000000">
                <a:lumMod val="65000"/>
                <a:lumOff val="35000"/>
              </a:sysClr>
            </a:solidFill>
            <a:ln w="571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974659" y="3257381"/>
              <a:ext cx="4854642" cy="3587883"/>
            </a:xfrm>
            <a:prstGeom prst="ellipse">
              <a:avLst/>
            </a:prstGeom>
            <a:solidFill>
              <a:sysClr val="windowText" lastClr="000000">
                <a:lumMod val="65000"/>
                <a:lumOff val="35000"/>
              </a:sysClr>
            </a:solidFill>
            <a:ln w="57150" cap="flat" cmpd="sng" algn="ctr">
              <a:solidFill>
                <a:sysClr val="windowText" lastClr="000000">
                  <a:lumMod val="85000"/>
                  <a:lumOff val="15000"/>
                </a:sysClr>
              </a:solidFill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/>
              </a:endParaRPr>
            </a:p>
          </p:txBody>
        </p:sp>
        <p:grpSp>
          <p:nvGrpSpPr>
            <p:cNvPr id="25" name="グループ化 24"/>
            <p:cNvGrpSpPr/>
            <p:nvPr/>
          </p:nvGrpSpPr>
          <p:grpSpPr>
            <a:xfrm rot="10800000">
              <a:off x="2069325" y="4945796"/>
              <a:ext cx="2660070" cy="1044276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49" name="フリーフォーム 148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50" name="フリーフォーム 149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51" name="フリーフォーム 150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52" name="フリーフォーム 151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26" name="グループ化 25"/>
            <p:cNvGrpSpPr/>
            <p:nvPr/>
          </p:nvGrpSpPr>
          <p:grpSpPr>
            <a:xfrm rot="561275">
              <a:off x="2654990" y="4072380"/>
              <a:ext cx="2346011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45" name="フリーフォーム 144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46" name="フリーフォーム 145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47" name="フリーフォーム 146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48" name="フリーフォーム 147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27" name="グループ化 26"/>
            <p:cNvGrpSpPr/>
            <p:nvPr/>
          </p:nvGrpSpPr>
          <p:grpSpPr>
            <a:xfrm rot="21092842">
              <a:off x="1349163" y="4682314"/>
              <a:ext cx="2625712" cy="721921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41" name="フリーフォーム 140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42" name="フリーフォーム 141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43" name="フリーフォーム 142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44" name="フリーフォーム 143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28" name="グループ化 27"/>
            <p:cNvGrpSpPr/>
            <p:nvPr/>
          </p:nvGrpSpPr>
          <p:grpSpPr>
            <a:xfrm rot="20700000">
              <a:off x="3083753" y="4721501"/>
              <a:ext cx="2346011" cy="868703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37" name="フリーフォーム 136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38" name="フリーフォーム 137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39" name="フリーフォーム 138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40" name="フリーフォーム 139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29" name="グループ化 28"/>
            <p:cNvGrpSpPr/>
            <p:nvPr/>
          </p:nvGrpSpPr>
          <p:grpSpPr>
            <a:xfrm rot="11069740">
              <a:off x="2661596" y="5296576"/>
              <a:ext cx="2660070" cy="726414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33" name="フリーフォーム 132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34" name="フリーフォーム 133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35" name="フリーフォーム 134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36" name="フリーフォーム 135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30" name="グループ化 29"/>
            <p:cNvGrpSpPr/>
            <p:nvPr/>
          </p:nvGrpSpPr>
          <p:grpSpPr>
            <a:xfrm rot="900000">
              <a:off x="1591322" y="4221549"/>
              <a:ext cx="2346011" cy="733188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29" name="フリーフォーム 128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30" name="フリーフォーム 129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31" name="フリーフォーム 130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32" name="フリーフォーム 131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31" name="グループ化 30"/>
            <p:cNvGrpSpPr/>
            <p:nvPr/>
          </p:nvGrpSpPr>
          <p:grpSpPr>
            <a:xfrm rot="20700000">
              <a:off x="1963154" y="5075092"/>
              <a:ext cx="2292187" cy="730776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25" name="フリーフォーム 124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26" name="フリーフォーム 125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27" name="フリーフォーム 126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28" name="フリーフォーム 127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 rot="11127525">
              <a:off x="1514297" y="5771992"/>
              <a:ext cx="3015496" cy="584724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21" name="フリーフォーム 120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22" name="フリーフォーム 121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23" name="フリーフォーム 122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24" name="フリーフォーム 123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33" name="グループ化 32"/>
            <p:cNvGrpSpPr/>
            <p:nvPr/>
          </p:nvGrpSpPr>
          <p:grpSpPr>
            <a:xfrm>
              <a:off x="1878997" y="1146862"/>
              <a:ext cx="3236452" cy="2110519"/>
              <a:chOff x="4088921" y="2348880"/>
              <a:chExt cx="1080121" cy="902776"/>
            </a:xfrm>
            <a:solidFill>
              <a:srgbClr val="FF0000"/>
            </a:solidFill>
          </p:grpSpPr>
          <p:grpSp>
            <p:nvGrpSpPr>
              <p:cNvPr id="109" name="グループ化 108"/>
              <p:cNvGrpSpPr/>
              <p:nvPr/>
            </p:nvGrpSpPr>
            <p:grpSpPr>
              <a:xfrm>
                <a:off x="4088921" y="2492896"/>
                <a:ext cx="216025" cy="758760"/>
                <a:chOff x="6465168" y="2420888"/>
                <a:chExt cx="388975" cy="1366231"/>
              </a:xfrm>
              <a:grpFill/>
            </p:grpSpPr>
            <p:sp>
              <p:nvSpPr>
                <p:cNvPr id="119" name="月 118"/>
                <p:cNvSpPr/>
                <p:nvPr/>
              </p:nvSpPr>
              <p:spPr>
                <a:xfrm>
                  <a:off x="6465168" y="2420888"/>
                  <a:ext cx="288032" cy="720080"/>
                </a:xfrm>
                <a:prstGeom prst="moon">
                  <a:avLst>
                    <a:gd name="adj" fmla="val 53307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/>
                  </a:endParaRPr>
                </a:p>
              </p:txBody>
            </p:sp>
            <p:sp>
              <p:nvSpPr>
                <p:cNvPr id="120" name="月 119"/>
                <p:cNvSpPr/>
                <p:nvPr/>
              </p:nvSpPr>
              <p:spPr>
                <a:xfrm rot="11033426">
                  <a:off x="6566111" y="3067039"/>
                  <a:ext cx="288032" cy="720080"/>
                </a:xfrm>
                <a:prstGeom prst="moon">
                  <a:avLst>
                    <a:gd name="adj" fmla="val 54949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/>
                  </a:endParaRPr>
                </a:p>
              </p:txBody>
            </p:sp>
          </p:grpSp>
          <p:grpSp>
            <p:nvGrpSpPr>
              <p:cNvPr id="110" name="グループ化 109"/>
              <p:cNvGrpSpPr/>
              <p:nvPr/>
            </p:nvGrpSpPr>
            <p:grpSpPr>
              <a:xfrm>
                <a:off x="4376953" y="2348880"/>
                <a:ext cx="216025" cy="758760"/>
                <a:chOff x="6465168" y="2420888"/>
                <a:chExt cx="388975" cy="1366231"/>
              </a:xfrm>
              <a:grpFill/>
            </p:grpSpPr>
            <p:sp>
              <p:nvSpPr>
                <p:cNvPr id="117" name="月 116"/>
                <p:cNvSpPr/>
                <p:nvPr/>
              </p:nvSpPr>
              <p:spPr>
                <a:xfrm>
                  <a:off x="6465168" y="2420888"/>
                  <a:ext cx="288032" cy="720080"/>
                </a:xfrm>
                <a:prstGeom prst="moon">
                  <a:avLst>
                    <a:gd name="adj" fmla="val 53307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/>
                  </a:endParaRPr>
                </a:p>
              </p:txBody>
            </p:sp>
            <p:sp>
              <p:nvSpPr>
                <p:cNvPr id="118" name="月 117"/>
                <p:cNvSpPr/>
                <p:nvPr/>
              </p:nvSpPr>
              <p:spPr>
                <a:xfrm rot="11033426">
                  <a:off x="6566111" y="3067039"/>
                  <a:ext cx="288032" cy="720080"/>
                </a:xfrm>
                <a:prstGeom prst="moon">
                  <a:avLst>
                    <a:gd name="adj" fmla="val 54949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/>
                  </a:endParaRPr>
                </a:p>
              </p:txBody>
            </p:sp>
          </p:grpSp>
          <p:grpSp>
            <p:nvGrpSpPr>
              <p:cNvPr id="111" name="グループ化 110"/>
              <p:cNvGrpSpPr/>
              <p:nvPr/>
            </p:nvGrpSpPr>
            <p:grpSpPr>
              <a:xfrm>
                <a:off x="4664985" y="2348880"/>
                <a:ext cx="216025" cy="758760"/>
                <a:chOff x="6465168" y="2420888"/>
                <a:chExt cx="388975" cy="1366231"/>
              </a:xfrm>
              <a:grpFill/>
            </p:grpSpPr>
            <p:sp>
              <p:nvSpPr>
                <p:cNvPr id="115" name="月 114"/>
                <p:cNvSpPr/>
                <p:nvPr/>
              </p:nvSpPr>
              <p:spPr>
                <a:xfrm>
                  <a:off x="6465168" y="2420888"/>
                  <a:ext cx="288032" cy="720080"/>
                </a:xfrm>
                <a:prstGeom prst="moon">
                  <a:avLst>
                    <a:gd name="adj" fmla="val 53307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/>
                  </a:endParaRPr>
                </a:p>
              </p:txBody>
            </p:sp>
            <p:sp>
              <p:nvSpPr>
                <p:cNvPr id="116" name="月 115"/>
                <p:cNvSpPr/>
                <p:nvPr/>
              </p:nvSpPr>
              <p:spPr>
                <a:xfrm rot="11033426">
                  <a:off x="6566111" y="3067039"/>
                  <a:ext cx="288032" cy="720080"/>
                </a:xfrm>
                <a:prstGeom prst="moon">
                  <a:avLst>
                    <a:gd name="adj" fmla="val 54949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/>
                  </a:endParaRPr>
                </a:p>
              </p:txBody>
            </p:sp>
          </p:grpSp>
          <p:grpSp>
            <p:nvGrpSpPr>
              <p:cNvPr id="112" name="グループ化 111"/>
              <p:cNvGrpSpPr/>
              <p:nvPr/>
            </p:nvGrpSpPr>
            <p:grpSpPr>
              <a:xfrm>
                <a:off x="4953017" y="2492896"/>
                <a:ext cx="216025" cy="758760"/>
                <a:chOff x="6465168" y="2420888"/>
                <a:chExt cx="388975" cy="1366231"/>
              </a:xfrm>
              <a:grpFill/>
            </p:grpSpPr>
            <p:sp>
              <p:nvSpPr>
                <p:cNvPr id="113" name="月 112"/>
                <p:cNvSpPr/>
                <p:nvPr/>
              </p:nvSpPr>
              <p:spPr>
                <a:xfrm>
                  <a:off x="6465168" y="2420888"/>
                  <a:ext cx="288032" cy="720080"/>
                </a:xfrm>
                <a:prstGeom prst="moon">
                  <a:avLst>
                    <a:gd name="adj" fmla="val 53307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/>
                  </a:endParaRPr>
                </a:p>
              </p:txBody>
            </p:sp>
            <p:sp>
              <p:nvSpPr>
                <p:cNvPr id="114" name="月 113"/>
                <p:cNvSpPr/>
                <p:nvPr/>
              </p:nvSpPr>
              <p:spPr>
                <a:xfrm rot="11033426">
                  <a:off x="6566111" y="3067039"/>
                  <a:ext cx="288032" cy="720080"/>
                </a:xfrm>
                <a:prstGeom prst="moon">
                  <a:avLst>
                    <a:gd name="adj" fmla="val 54949"/>
                  </a:avLst>
                </a:prstGeom>
                <a:grpFill/>
                <a:ln w="25400" cap="flat" cmpd="sng" algn="ctr">
                  <a:noFill/>
                  <a:prstDash val="solid"/>
                </a:ln>
                <a:effectLst/>
              </p:spPr>
              <p:txBody>
                <a:bodyPr rtlCol="0" anchor="ctr"/>
                <a:lstStyle>
                  <a:defPPr>
                    <a:defRPr lang="ja-JP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5pPr>
                  <a:lvl6pPr marL="22860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6pPr>
                  <a:lvl7pPr marL="27432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7pPr>
                  <a:lvl8pPr marL="32004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8pPr>
                  <a:lvl9pPr marL="3657600" algn="l" defTabSz="914400" rtl="0" eaLnBrk="1" latinLnBrk="0" hangingPunct="1">
                    <a:defRPr kumimoji="1" kern="1200">
                      <a:solidFill>
                        <a:schemeClr val="tx1"/>
                      </a:solidFill>
                      <a:latin typeface="Arial" charset="0"/>
                      <a:ea typeface="ＭＳ Ｐゴシック" pitchFamily="50" charset="-128"/>
                      <a:cs typeface="+mn-cs"/>
                    </a:defRPr>
                  </a:lvl9pPr>
                </a:lstStyle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ja-JP" altLang="en-US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ＭＳ Ｐゴシック"/>
                  </a:endParaRPr>
                </a:p>
              </p:txBody>
            </p:sp>
          </p:grpSp>
        </p:grpSp>
        <p:sp>
          <p:nvSpPr>
            <p:cNvPr id="34" name="ドーナツ 33"/>
            <p:cNvSpPr/>
            <p:nvPr/>
          </p:nvSpPr>
          <p:spPr>
            <a:xfrm>
              <a:off x="1150045" y="3468432"/>
              <a:ext cx="4467576" cy="3132403"/>
            </a:xfrm>
            <a:prstGeom prst="donut">
              <a:avLst>
                <a:gd name="adj" fmla="val 15334"/>
              </a:avLst>
            </a:prstGeom>
            <a:solidFill>
              <a:srgbClr val="F79646">
                <a:lumMod val="75000"/>
                <a:alpha val="70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endParaRPr>
            </a:p>
          </p:txBody>
        </p:sp>
        <p:grpSp>
          <p:nvGrpSpPr>
            <p:cNvPr id="35" name="グループ化 34"/>
            <p:cNvGrpSpPr/>
            <p:nvPr/>
          </p:nvGrpSpPr>
          <p:grpSpPr>
            <a:xfrm rot="20772105">
              <a:off x="1775291" y="3686593"/>
              <a:ext cx="1727488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05" name="フリーフォーム 104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06" name="フリーフォーム 105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07" name="フリーフォーム 106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08" name="フリーフォーム 107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36" name="グループ化 35"/>
            <p:cNvGrpSpPr/>
            <p:nvPr/>
          </p:nvGrpSpPr>
          <p:grpSpPr>
            <a:xfrm rot="1114401">
              <a:off x="3629766" y="3887631"/>
              <a:ext cx="1727488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101" name="フリーフォーム 100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02" name="フリーフォーム 101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03" name="フリーフォーム 102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04" name="フリーフォーム 103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37" name="グループ化 36"/>
            <p:cNvGrpSpPr/>
            <p:nvPr/>
          </p:nvGrpSpPr>
          <p:grpSpPr>
            <a:xfrm rot="1114401">
              <a:off x="2121005" y="3994311"/>
              <a:ext cx="1727488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97" name="フリーフォーム 96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98" name="フリーフォーム 97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99" name="フリーフォーム 98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100" name="フリーフォーム 99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38" name="グループ化 37"/>
            <p:cNvGrpSpPr/>
            <p:nvPr/>
          </p:nvGrpSpPr>
          <p:grpSpPr>
            <a:xfrm rot="1114401">
              <a:off x="3378064" y="4512420"/>
              <a:ext cx="1727488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93" name="フリーフォーム 92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94" name="フリーフォーム 93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95" name="フリーフォーム 94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96" name="フリーフォーム 95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39" name="グループ化 38"/>
            <p:cNvGrpSpPr/>
            <p:nvPr/>
          </p:nvGrpSpPr>
          <p:grpSpPr>
            <a:xfrm rot="20700000">
              <a:off x="1602684" y="5059347"/>
              <a:ext cx="2168827" cy="717889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89" name="フリーフォーム 88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90" name="フリーフォーム 89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91" name="フリーフォーム 90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92" name="フリーフォーム 91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40" name="グループ化 39"/>
            <p:cNvGrpSpPr/>
            <p:nvPr/>
          </p:nvGrpSpPr>
          <p:grpSpPr>
            <a:xfrm rot="11127525">
              <a:off x="1360365" y="4690940"/>
              <a:ext cx="3015496" cy="584724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85" name="フリーフォーム 84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86" name="フリーフォーム 85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87" name="フリーフォーム 86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88" name="フリーフォーム 87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41" name="グループ化 40"/>
            <p:cNvGrpSpPr/>
            <p:nvPr/>
          </p:nvGrpSpPr>
          <p:grpSpPr>
            <a:xfrm rot="20700000">
              <a:off x="3121489" y="5128498"/>
              <a:ext cx="2292187" cy="730776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81" name="フリーフォーム 80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82" name="フリーフォーム 81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83" name="フリーフォーム 82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84" name="フリーフォーム 83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42" name="グループ化 41"/>
            <p:cNvGrpSpPr/>
            <p:nvPr/>
          </p:nvGrpSpPr>
          <p:grpSpPr>
            <a:xfrm rot="1114401">
              <a:off x="2739093" y="3834307"/>
              <a:ext cx="1727488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77" name="フリーフォーム 76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78" name="フリーフォーム 77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79" name="フリーフォーム 78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80" name="フリーフォーム 79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43" name="グループ化 42"/>
            <p:cNvGrpSpPr/>
            <p:nvPr/>
          </p:nvGrpSpPr>
          <p:grpSpPr>
            <a:xfrm rot="1114401">
              <a:off x="3629766" y="4238151"/>
              <a:ext cx="1727488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73" name="フリーフォーム 72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74" name="フリーフォーム 73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75" name="フリーフォーム 74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76" name="フリーフォーム 75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 rot="1114401">
              <a:off x="1814964" y="4543048"/>
              <a:ext cx="1727488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69" name="フリーフォーム 68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70" name="フリーフォーム 69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71" name="フリーフォーム 70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72" name="フリーフォーム 71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45" name="グループ化 44"/>
            <p:cNvGrpSpPr/>
            <p:nvPr/>
          </p:nvGrpSpPr>
          <p:grpSpPr>
            <a:xfrm rot="10800000">
              <a:off x="2126774" y="5573098"/>
              <a:ext cx="1727488" cy="567555"/>
              <a:chOff x="4949734" y="3068961"/>
              <a:chExt cx="1659450" cy="438305"/>
            </a:xfrm>
            <a:solidFill>
              <a:srgbClr val="FFFF99"/>
            </a:solidFill>
          </p:grpSpPr>
          <p:sp>
            <p:nvSpPr>
              <p:cNvPr id="65" name="フリーフォーム 64"/>
              <p:cNvSpPr/>
              <p:nvPr/>
            </p:nvSpPr>
            <p:spPr>
              <a:xfrm>
                <a:off x="4949734" y="3068961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66" name="フリーフォーム 65"/>
              <p:cNvSpPr/>
              <p:nvPr/>
            </p:nvSpPr>
            <p:spPr>
              <a:xfrm>
                <a:off x="4949734" y="3134743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67" name="フリーフォーム 66"/>
              <p:cNvSpPr/>
              <p:nvPr/>
            </p:nvSpPr>
            <p:spPr>
              <a:xfrm>
                <a:off x="4949734" y="3188842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  <p:sp>
            <p:nvSpPr>
              <p:cNvPr id="68" name="フリーフォーム 67"/>
              <p:cNvSpPr/>
              <p:nvPr/>
            </p:nvSpPr>
            <p:spPr>
              <a:xfrm>
                <a:off x="4949734" y="3258816"/>
                <a:ext cx="1659450" cy="248450"/>
              </a:xfrm>
              <a:custGeom>
                <a:avLst/>
                <a:gdLst>
                  <a:gd name="connsiteX0" fmla="*/ 2117 w 1164167"/>
                  <a:gd name="connsiteY0" fmla="*/ 277283 h 342900"/>
                  <a:gd name="connsiteX1" fmla="*/ 541867 w 1164167"/>
                  <a:gd name="connsiteY1" fmla="*/ 4233 h 342900"/>
                  <a:gd name="connsiteX2" fmla="*/ 1049867 w 1164167"/>
                  <a:gd name="connsiteY2" fmla="*/ 251883 h 342900"/>
                  <a:gd name="connsiteX3" fmla="*/ 1081617 w 1164167"/>
                  <a:gd name="connsiteY3" fmla="*/ 309033 h 342900"/>
                  <a:gd name="connsiteX4" fmla="*/ 554567 w 1164167"/>
                  <a:gd name="connsiteY4" fmla="*/ 48683 h 342900"/>
                  <a:gd name="connsiteX5" fmla="*/ 2117 w 1164167"/>
                  <a:gd name="connsiteY5" fmla="*/ 277283 h 342900"/>
                  <a:gd name="connsiteX0" fmla="*/ 75274 w 1237324"/>
                  <a:gd name="connsiteY0" fmla="*/ 277283 h 342900"/>
                  <a:gd name="connsiteX1" fmla="*/ 615024 w 1237324"/>
                  <a:gd name="connsiteY1" fmla="*/ 4233 h 342900"/>
                  <a:gd name="connsiteX2" fmla="*/ 1123024 w 1237324"/>
                  <a:gd name="connsiteY2" fmla="*/ 251883 h 342900"/>
                  <a:gd name="connsiteX3" fmla="*/ 1154774 w 1237324"/>
                  <a:gd name="connsiteY3" fmla="*/ 309033 h 342900"/>
                  <a:gd name="connsiteX4" fmla="*/ 627724 w 1237324"/>
                  <a:gd name="connsiteY4" fmla="*/ 48683 h 342900"/>
                  <a:gd name="connsiteX5" fmla="*/ 163380 w 1237324"/>
                  <a:gd name="connsiteY5" fmla="*/ 234421 h 342900"/>
                  <a:gd name="connsiteX6" fmla="*/ 75274 w 1237324"/>
                  <a:gd name="connsiteY6" fmla="*/ 277283 h 342900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67572 w 1241516"/>
                  <a:gd name="connsiteY5" fmla="*/ 233342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1821"/>
                  <a:gd name="connsiteX1" fmla="*/ 619216 w 1241516"/>
                  <a:gd name="connsiteY1" fmla="*/ 3154 h 341821"/>
                  <a:gd name="connsiteX2" fmla="*/ 1127216 w 1241516"/>
                  <a:gd name="connsiteY2" fmla="*/ 250804 h 341821"/>
                  <a:gd name="connsiteX3" fmla="*/ 1158966 w 1241516"/>
                  <a:gd name="connsiteY3" fmla="*/ 307954 h 341821"/>
                  <a:gd name="connsiteX4" fmla="*/ 631916 w 1241516"/>
                  <a:gd name="connsiteY4" fmla="*/ 47604 h 341821"/>
                  <a:gd name="connsiteX5" fmla="*/ 121187 w 1241516"/>
                  <a:gd name="connsiteY5" fmla="*/ 294585 h 341821"/>
                  <a:gd name="connsiteX6" fmla="*/ 75274 w 1241516"/>
                  <a:gd name="connsiteY6" fmla="*/ 269730 h 341821"/>
                  <a:gd name="connsiteX0" fmla="*/ 75274 w 1241516"/>
                  <a:gd name="connsiteY0" fmla="*/ 269730 h 345224"/>
                  <a:gd name="connsiteX1" fmla="*/ 619216 w 1241516"/>
                  <a:gd name="connsiteY1" fmla="*/ 3154 h 345224"/>
                  <a:gd name="connsiteX2" fmla="*/ 1127216 w 1241516"/>
                  <a:gd name="connsiteY2" fmla="*/ 250804 h 345224"/>
                  <a:gd name="connsiteX3" fmla="*/ 1158966 w 1241516"/>
                  <a:gd name="connsiteY3" fmla="*/ 307954 h 345224"/>
                  <a:gd name="connsiteX4" fmla="*/ 631916 w 1241516"/>
                  <a:gd name="connsiteY4" fmla="*/ 47604 h 345224"/>
                  <a:gd name="connsiteX5" fmla="*/ 96234 w 1241516"/>
                  <a:gd name="connsiteY5" fmla="*/ 308203 h 345224"/>
                  <a:gd name="connsiteX6" fmla="*/ 75274 w 1241516"/>
                  <a:gd name="connsiteY6" fmla="*/ 269730 h 345224"/>
                  <a:gd name="connsiteX0" fmla="*/ 75274 w 1243017"/>
                  <a:gd name="connsiteY0" fmla="*/ 269730 h 336511"/>
                  <a:gd name="connsiteX1" fmla="*/ 619216 w 1243017"/>
                  <a:gd name="connsiteY1" fmla="*/ 3154 h 336511"/>
                  <a:gd name="connsiteX2" fmla="*/ 1127216 w 1243017"/>
                  <a:gd name="connsiteY2" fmla="*/ 250804 h 336511"/>
                  <a:gd name="connsiteX3" fmla="*/ 1158966 w 1243017"/>
                  <a:gd name="connsiteY3" fmla="*/ 307954 h 336511"/>
                  <a:gd name="connsiteX4" fmla="*/ 622913 w 1243017"/>
                  <a:gd name="connsiteY4" fmla="*/ 99878 h 336511"/>
                  <a:gd name="connsiteX5" fmla="*/ 96234 w 1243017"/>
                  <a:gd name="connsiteY5" fmla="*/ 308203 h 336511"/>
                  <a:gd name="connsiteX6" fmla="*/ 75274 w 1243017"/>
                  <a:gd name="connsiteY6" fmla="*/ 269730 h 336511"/>
                  <a:gd name="connsiteX0" fmla="*/ 75274 w 1243017"/>
                  <a:gd name="connsiteY0" fmla="*/ 269730 h 390738"/>
                  <a:gd name="connsiteX1" fmla="*/ 619216 w 1243017"/>
                  <a:gd name="connsiteY1" fmla="*/ 3154 h 390738"/>
                  <a:gd name="connsiteX2" fmla="*/ 1127216 w 1243017"/>
                  <a:gd name="connsiteY2" fmla="*/ 250804 h 390738"/>
                  <a:gd name="connsiteX3" fmla="*/ 1158966 w 1243017"/>
                  <a:gd name="connsiteY3" fmla="*/ 307954 h 390738"/>
                  <a:gd name="connsiteX4" fmla="*/ 622913 w 1243017"/>
                  <a:gd name="connsiteY4" fmla="*/ 99878 h 390738"/>
                  <a:gd name="connsiteX5" fmla="*/ 108032 w 1243017"/>
                  <a:gd name="connsiteY5" fmla="*/ 362429 h 390738"/>
                  <a:gd name="connsiteX6" fmla="*/ 75274 w 1243017"/>
                  <a:gd name="connsiteY6" fmla="*/ 269730 h 390738"/>
                  <a:gd name="connsiteX0" fmla="*/ 75274 w 1249162"/>
                  <a:gd name="connsiteY0" fmla="*/ 269730 h 390738"/>
                  <a:gd name="connsiteX1" fmla="*/ 619216 w 1249162"/>
                  <a:gd name="connsiteY1" fmla="*/ 3154 h 390738"/>
                  <a:gd name="connsiteX2" fmla="*/ 1127216 w 1249162"/>
                  <a:gd name="connsiteY2" fmla="*/ 250804 h 390738"/>
                  <a:gd name="connsiteX3" fmla="*/ 1165111 w 1249162"/>
                  <a:gd name="connsiteY3" fmla="*/ 364129 h 390738"/>
                  <a:gd name="connsiteX4" fmla="*/ 622913 w 1249162"/>
                  <a:gd name="connsiteY4" fmla="*/ 99878 h 390738"/>
                  <a:gd name="connsiteX5" fmla="*/ 108032 w 1249162"/>
                  <a:gd name="connsiteY5" fmla="*/ 362429 h 390738"/>
                  <a:gd name="connsiteX6" fmla="*/ 75274 w 1249162"/>
                  <a:gd name="connsiteY6" fmla="*/ 269730 h 3907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49162" h="390738">
                    <a:moveTo>
                      <a:pt x="75274" y="269730"/>
                    </a:moveTo>
                    <a:cubicBezTo>
                      <a:pt x="73157" y="262322"/>
                      <a:pt x="443892" y="6308"/>
                      <a:pt x="619216" y="3154"/>
                    </a:cubicBezTo>
                    <a:cubicBezTo>
                      <a:pt x="794540" y="0"/>
                      <a:pt x="1036234" y="190642"/>
                      <a:pt x="1127216" y="250804"/>
                    </a:cubicBezTo>
                    <a:cubicBezTo>
                      <a:pt x="1218198" y="310966"/>
                      <a:pt x="1249162" y="389283"/>
                      <a:pt x="1165111" y="364129"/>
                    </a:cubicBezTo>
                    <a:cubicBezTo>
                      <a:pt x="1081061" y="338975"/>
                      <a:pt x="799093" y="100161"/>
                      <a:pt x="622913" y="99878"/>
                    </a:cubicBezTo>
                    <a:cubicBezTo>
                      <a:pt x="446733" y="99595"/>
                      <a:pt x="199305" y="334120"/>
                      <a:pt x="108032" y="362429"/>
                    </a:cubicBezTo>
                    <a:cubicBezTo>
                      <a:pt x="16759" y="390738"/>
                      <a:pt x="0" y="308095"/>
                      <a:pt x="75274" y="269730"/>
                    </a:cubicBezTo>
                    <a:close/>
                  </a:path>
                </a:pathLst>
              </a:custGeom>
              <a:grpFill/>
              <a:ln w="25400" cap="flat" cmpd="sng" algn="ctr">
                <a:solidFill>
                  <a:srgbClr val="FFC0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</a:endParaRPr>
              </a:p>
            </p:txBody>
          </p:sp>
        </p:grpSp>
        <p:grpSp>
          <p:nvGrpSpPr>
            <p:cNvPr id="46" name="グループ化 45"/>
            <p:cNvGrpSpPr/>
            <p:nvPr/>
          </p:nvGrpSpPr>
          <p:grpSpPr>
            <a:xfrm>
              <a:off x="3963765" y="3872455"/>
              <a:ext cx="1337130" cy="1679990"/>
              <a:chOff x="3991127" y="3872455"/>
              <a:chExt cx="1337130" cy="1679990"/>
            </a:xfrm>
          </p:grpSpPr>
          <p:sp>
            <p:nvSpPr>
              <p:cNvPr id="63" name="星 12 62"/>
              <p:cNvSpPr/>
              <p:nvPr/>
            </p:nvSpPr>
            <p:spPr>
              <a:xfrm>
                <a:off x="3991127" y="3872455"/>
                <a:ext cx="1337130" cy="1062677"/>
              </a:xfrm>
              <a:prstGeom prst="star12">
                <a:avLst>
                  <a:gd name="adj" fmla="val 39240"/>
                </a:avLst>
              </a:prstGeom>
              <a:solidFill>
                <a:sysClr val="window" lastClr="FFFFFF">
                  <a:lumMod val="95000"/>
                </a:sysClr>
              </a:solidFill>
              <a:ln w="254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4" name="星 12 63"/>
              <p:cNvSpPr/>
              <p:nvPr/>
            </p:nvSpPr>
            <p:spPr>
              <a:xfrm>
                <a:off x="3991127" y="4489768"/>
                <a:ext cx="1337130" cy="1062677"/>
              </a:xfrm>
              <a:prstGeom prst="star12">
                <a:avLst>
                  <a:gd name="adj" fmla="val 39240"/>
                </a:avLst>
              </a:prstGeom>
              <a:solidFill>
                <a:sysClr val="window" lastClr="FFFFFF">
                  <a:lumMod val="95000"/>
                </a:sysClr>
              </a:solidFill>
              <a:ln w="25400" cap="flat" cmpd="sng" algn="ctr">
                <a:solidFill>
                  <a:sysClr val="window" lastClr="FFFFFF">
                    <a:lumMod val="85000"/>
                  </a:sys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grpSp>
          <p:nvGrpSpPr>
            <p:cNvPr id="47" name="グループ化 46"/>
            <p:cNvGrpSpPr/>
            <p:nvPr/>
          </p:nvGrpSpPr>
          <p:grpSpPr>
            <a:xfrm>
              <a:off x="2576484" y="4184196"/>
              <a:ext cx="1352363" cy="1066000"/>
              <a:chOff x="2603846" y="4184196"/>
              <a:chExt cx="1352363" cy="1066000"/>
            </a:xfrm>
          </p:grpSpPr>
          <p:sp>
            <p:nvSpPr>
              <p:cNvPr id="57" name="ドーナツ 56"/>
              <p:cNvSpPr/>
              <p:nvPr/>
            </p:nvSpPr>
            <p:spPr>
              <a:xfrm>
                <a:off x="3127379" y="4184196"/>
                <a:ext cx="457235" cy="377791"/>
              </a:xfrm>
              <a:prstGeom prst="donut">
                <a:avLst/>
              </a:prstGeom>
              <a:solidFill>
                <a:srgbClr val="006600"/>
              </a:solidFill>
              <a:ln w="12700" cap="flat" cmpd="sng" algn="ctr">
                <a:solidFill>
                  <a:srgbClr val="0066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8" name="ドーナツ 57"/>
              <p:cNvSpPr/>
              <p:nvPr/>
            </p:nvSpPr>
            <p:spPr>
              <a:xfrm>
                <a:off x="2651590" y="4316112"/>
                <a:ext cx="457235" cy="377791"/>
              </a:xfrm>
              <a:prstGeom prst="donut">
                <a:avLst/>
              </a:prstGeom>
              <a:solidFill>
                <a:srgbClr val="006600"/>
              </a:solidFill>
              <a:ln w="12700" cap="flat" cmpd="sng" algn="ctr">
                <a:solidFill>
                  <a:srgbClr val="0066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9" name="ドーナツ 58"/>
              <p:cNvSpPr/>
              <p:nvPr/>
            </p:nvSpPr>
            <p:spPr>
              <a:xfrm>
                <a:off x="3498974" y="4418653"/>
                <a:ext cx="457235" cy="377791"/>
              </a:xfrm>
              <a:prstGeom prst="donut">
                <a:avLst/>
              </a:prstGeom>
              <a:solidFill>
                <a:srgbClr val="006600"/>
              </a:solidFill>
              <a:ln w="12700" cap="flat" cmpd="sng" algn="ctr">
                <a:solidFill>
                  <a:srgbClr val="0066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0" name="ドーナツ 59"/>
              <p:cNvSpPr/>
              <p:nvPr/>
            </p:nvSpPr>
            <p:spPr>
              <a:xfrm>
                <a:off x="3023186" y="4550569"/>
                <a:ext cx="457235" cy="377791"/>
              </a:xfrm>
              <a:prstGeom prst="donut">
                <a:avLst/>
              </a:prstGeom>
              <a:solidFill>
                <a:srgbClr val="006600"/>
              </a:solidFill>
              <a:ln w="12700" cap="flat" cmpd="sng" algn="ctr">
                <a:solidFill>
                  <a:srgbClr val="0066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1" name="ドーナツ 60"/>
              <p:cNvSpPr/>
              <p:nvPr/>
            </p:nvSpPr>
            <p:spPr>
              <a:xfrm>
                <a:off x="2603846" y="4651090"/>
                <a:ext cx="457235" cy="377791"/>
              </a:xfrm>
              <a:prstGeom prst="donut">
                <a:avLst/>
              </a:prstGeom>
              <a:solidFill>
                <a:srgbClr val="006600"/>
              </a:solidFill>
              <a:ln w="12700" cap="flat" cmpd="sng" algn="ctr">
                <a:solidFill>
                  <a:srgbClr val="0066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62" name="ドーナツ 61"/>
              <p:cNvSpPr/>
              <p:nvPr/>
            </p:nvSpPr>
            <p:spPr>
              <a:xfrm>
                <a:off x="3023186" y="4872405"/>
                <a:ext cx="457235" cy="377791"/>
              </a:xfrm>
              <a:prstGeom prst="donut">
                <a:avLst/>
              </a:prstGeom>
              <a:solidFill>
                <a:srgbClr val="006600"/>
              </a:solidFill>
              <a:ln w="12700" cap="flat" cmpd="sng" algn="ctr">
                <a:solidFill>
                  <a:srgbClr val="006600"/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>
              <a:off x="2913813" y="5527100"/>
              <a:ext cx="1940076" cy="599032"/>
              <a:chOff x="2941175" y="5527100"/>
              <a:chExt cx="1940076" cy="599032"/>
            </a:xfrm>
          </p:grpSpPr>
          <p:sp>
            <p:nvSpPr>
              <p:cNvPr id="53" name="フリーフォーム 52"/>
              <p:cNvSpPr/>
              <p:nvPr/>
            </p:nvSpPr>
            <p:spPr>
              <a:xfrm>
                <a:off x="2941175" y="5527100"/>
                <a:ext cx="1286874" cy="304016"/>
              </a:xfrm>
              <a:custGeom>
                <a:avLst/>
                <a:gdLst>
                  <a:gd name="connsiteX0" fmla="*/ 5834 w 629545"/>
                  <a:gd name="connsiteY0" fmla="*/ 76200 h 144805"/>
                  <a:gd name="connsiteX1" fmla="*/ 120134 w 629545"/>
                  <a:gd name="connsiteY1" fmla="*/ 144780 h 144805"/>
                  <a:gd name="connsiteX2" fmla="*/ 295394 w 629545"/>
                  <a:gd name="connsiteY2" fmla="*/ 68580 h 144805"/>
                  <a:gd name="connsiteX3" fmla="*/ 607814 w 629545"/>
                  <a:gd name="connsiteY3" fmla="*/ 83820 h 144805"/>
                  <a:gd name="connsiteX4" fmla="*/ 569714 w 629545"/>
                  <a:gd name="connsiteY4" fmla="*/ 0 h 144805"/>
                  <a:gd name="connsiteX5" fmla="*/ 303014 w 629545"/>
                  <a:gd name="connsiteY5" fmla="*/ 0 h 144805"/>
                  <a:gd name="connsiteX6" fmla="*/ 5834 w 629545"/>
                  <a:gd name="connsiteY6" fmla="*/ 76200 h 144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9545" h="144805">
                    <a:moveTo>
                      <a:pt x="5834" y="76200"/>
                    </a:moveTo>
                    <a:cubicBezTo>
                      <a:pt x="-24646" y="100330"/>
                      <a:pt x="71874" y="146050"/>
                      <a:pt x="120134" y="144780"/>
                    </a:cubicBezTo>
                    <a:cubicBezTo>
                      <a:pt x="168394" y="143510"/>
                      <a:pt x="214114" y="78740"/>
                      <a:pt x="295394" y="68580"/>
                    </a:cubicBezTo>
                    <a:cubicBezTo>
                      <a:pt x="376674" y="58420"/>
                      <a:pt x="562094" y="95250"/>
                      <a:pt x="607814" y="83820"/>
                    </a:cubicBezTo>
                    <a:cubicBezTo>
                      <a:pt x="653534" y="72390"/>
                      <a:pt x="620514" y="13970"/>
                      <a:pt x="569714" y="0"/>
                    </a:cubicBezTo>
                    <a:cubicBezTo>
                      <a:pt x="518914" y="-13970"/>
                      <a:pt x="396994" y="-13970"/>
                      <a:pt x="303014" y="0"/>
                    </a:cubicBezTo>
                    <a:cubicBezTo>
                      <a:pt x="209034" y="13970"/>
                      <a:pt x="36314" y="52070"/>
                      <a:pt x="5834" y="76200"/>
                    </a:cubicBezTo>
                    <a:close/>
                  </a:path>
                </a:pathLst>
              </a:custGeom>
              <a:solidFill>
                <a:srgbClr val="CC9900"/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4" name="フリーフォーム 53"/>
              <p:cNvSpPr/>
              <p:nvPr/>
            </p:nvSpPr>
            <p:spPr>
              <a:xfrm>
                <a:off x="3352450" y="5527100"/>
                <a:ext cx="1286874" cy="304016"/>
              </a:xfrm>
              <a:custGeom>
                <a:avLst/>
                <a:gdLst>
                  <a:gd name="connsiteX0" fmla="*/ 5834 w 629545"/>
                  <a:gd name="connsiteY0" fmla="*/ 76200 h 144805"/>
                  <a:gd name="connsiteX1" fmla="*/ 120134 w 629545"/>
                  <a:gd name="connsiteY1" fmla="*/ 144780 h 144805"/>
                  <a:gd name="connsiteX2" fmla="*/ 295394 w 629545"/>
                  <a:gd name="connsiteY2" fmla="*/ 68580 h 144805"/>
                  <a:gd name="connsiteX3" fmla="*/ 607814 w 629545"/>
                  <a:gd name="connsiteY3" fmla="*/ 83820 h 144805"/>
                  <a:gd name="connsiteX4" fmla="*/ 569714 w 629545"/>
                  <a:gd name="connsiteY4" fmla="*/ 0 h 144805"/>
                  <a:gd name="connsiteX5" fmla="*/ 303014 w 629545"/>
                  <a:gd name="connsiteY5" fmla="*/ 0 h 144805"/>
                  <a:gd name="connsiteX6" fmla="*/ 5834 w 629545"/>
                  <a:gd name="connsiteY6" fmla="*/ 76200 h 144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9545" h="144805">
                    <a:moveTo>
                      <a:pt x="5834" y="76200"/>
                    </a:moveTo>
                    <a:cubicBezTo>
                      <a:pt x="-24646" y="100330"/>
                      <a:pt x="71874" y="146050"/>
                      <a:pt x="120134" y="144780"/>
                    </a:cubicBezTo>
                    <a:cubicBezTo>
                      <a:pt x="168394" y="143510"/>
                      <a:pt x="214114" y="78740"/>
                      <a:pt x="295394" y="68580"/>
                    </a:cubicBezTo>
                    <a:cubicBezTo>
                      <a:pt x="376674" y="58420"/>
                      <a:pt x="562094" y="95250"/>
                      <a:pt x="607814" y="83820"/>
                    </a:cubicBezTo>
                    <a:cubicBezTo>
                      <a:pt x="653534" y="72390"/>
                      <a:pt x="620514" y="13970"/>
                      <a:pt x="569714" y="0"/>
                    </a:cubicBezTo>
                    <a:cubicBezTo>
                      <a:pt x="518914" y="-13970"/>
                      <a:pt x="396994" y="-13970"/>
                      <a:pt x="303014" y="0"/>
                    </a:cubicBezTo>
                    <a:cubicBezTo>
                      <a:pt x="209034" y="13970"/>
                      <a:pt x="36314" y="52070"/>
                      <a:pt x="5834" y="76200"/>
                    </a:cubicBezTo>
                    <a:close/>
                  </a:path>
                </a:pathLst>
              </a:custGeom>
              <a:solidFill>
                <a:srgbClr val="CC9900"/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5" name="フリーフォーム 54"/>
              <p:cNvSpPr/>
              <p:nvPr/>
            </p:nvSpPr>
            <p:spPr>
              <a:xfrm>
                <a:off x="3086331" y="5822116"/>
                <a:ext cx="1286874" cy="304016"/>
              </a:xfrm>
              <a:custGeom>
                <a:avLst/>
                <a:gdLst>
                  <a:gd name="connsiteX0" fmla="*/ 5834 w 629545"/>
                  <a:gd name="connsiteY0" fmla="*/ 76200 h 144805"/>
                  <a:gd name="connsiteX1" fmla="*/ 120134 w 629545"/>
                  <a:gd name="connsiteY1" fmla="*/ 144780 h 144805"/>
                  <a:gd name="connsiteX2" fmla="*/ 295394 w 629545"/>
                  <a:gd name="connsiteY2" fmla="*/ 68580 h 144805"/>
                  <a:gd name="connsiteX3" fmla="*/ 607814 w 629545"/>
                  <a:gd name="connsiteY3" fmla="*/ 83820 h 144805"/>
                  <a:gd name="connsiteX4" fmla="*/ 569714 w 629545"/>
                  <a:gd name="connsiteY4" fmla="*/ 0 h 144805"/>
                  <a:gd name="connsiteX5" fmla="*/ 303014 w 629545"/>
                  <a:gd name="connsiteY5" fmla="*/ 0 h 144805"/>
                  <a:gd name="connsiteX6" fmla="*/ 5834 w 629545"/>
                  <a:gd name="connsiteY6" fmla="*/ 76200 h 144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9545" h="144805">
                    <a:moveTo>
                      <a:pt x="5834" y="76200"/>
                    </a:moveTo>
                    <a:cubicBezTo>
                      <a:pt x="-24646" y="100330"/>
                      <a:pt x="71874" y="146050"/>
                      <a:pt x="120134" y="144780"/>
                    </a:cubicBezTo>
                    <a:cubicBezTo>
                      <a:pt x="168394" y="143510"/>
                      <a:pt x="214114" y="78740"/>
                      <a:pt x="295394" y="68580"/>
                    </a:cubicBezTo>
                    <a:cubicBezTo>
                      <a:pt x="376674" y="58420"/>
                      <a:pt x="562094" y="95250"/>
                      <a:pt x="607814" y="83820"/>
                    </a:cubicBezTo>
                    <a:cubicBezTo>
                      <a:pt x="653534" y="72390"/>
                      <a:pt x="620514" y="13970"/>
                      <a:pt x="569714" y="0"/>
                    </a:cubicBezTo>
                    <a:cubicBezTo>
                      <a:pt x="518914" y="-13970"/>
                      <a:pt x="396994" y="-13970"/>
                      <a:pt x="303014" y="0"/>
                    </a:cubicBezTo>
                    <a:cubicBezTo>
                      <a:pt x="209034" y="13970"/>
                      <a:pt x="36314" y="52070"/>
                      <a:pt x="5834" y="76200"/>
                    </a:cubicBezTo>
                    <a:close/>
                  </a:path>
                </a:pathLst>
              </a:custGeom>
              <a:solidFill>
                <a:srgbClr val="CC9900"/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6" name="フリーフォーム 55"/>
              <p:cNvSpPr/>
              <p:nvPr/>
            </p:nvSpPr>
            <p:spPr>
              <a:xfrm>
                <a:off x="3594377" y="5741657"/>
                <a:ext cx="1286874" cy="304016"/>
              </a:xfrm>
              <a:custGeom>
                <a:avLst/>
                <a:gdLst>
                  <a:gd name="connsiteX0" fmla="*/ 5834 w 629545"/>
                  <a:gd name="connsiteY0" fmla="*/ 76200 h 144805"/>
                  <a:gd name="connsiteX1" fmla="*/ 120134 w 629545"/>
                  <a:gd name="connsiteY1" fmla="*/ 144780 h 144805"/>
                  <a:gd name="connsiteX2" fmla="*/ 295394 w 629545"/>
                  <a:gd name="connsiteY2" fmla="*/ 68580 h 144805"/>
                  <a:gd name="connsiteX3" fmla="*/ 607814 w 629545"/>
                  <a:gd name="connsiteY3" fmla="*/ 83820 h 144805"/>
                  <a:gd name="connsiteX4" fmla="*/ 569714 w 629545"/>
                  <a:gd name="connsiteY4" fmla="*/ 0 h 144805"/>
                  <a:gd name="connsiteX5" fmla="*/ 303014 w 629545"/>
                  <a:gd name="connsiteY5" fmla="*/ 0 h 144805"/>
                  <a:gd name="connsiteX6" fmla="*/ 5834 w 629545"/>
                  <a:gd name="connsiteY6" fmla="*/ 76200 h 144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9545" h="144805">
                    <a:moveTo>
                      <a:pt x="5834" y="76200"/>
                    </a:moveTo>
                    <a:cubicBezTo>
                      <a:pt x="-24646" y="100330"/>
                      <a:pt x="71874" y="146050"/>
                      <a:pt x="120134" y="144780"/>
                    </a:cubicBezTo>
                    <a:cubicBezTo>
                      <a:pt x="168394" y="143510"/>
                      <a:pt x="214114" y="78740"/>
                      <a:pt x="295394" y="68580"/>
                    </a:cubicBezTo>
                    <a:cubicBezTo>
                      <a:pt x="376674" y="58420"/>
                      <a:pt x="562094" y="95250"/>
                      <a:pt x="607814" y="83820"/>
                    </a:cubicBezTo>
                    <a:cubicBezTo>
                      <a:pt x="653534" y="72390"/>
                      <a:pt x="620514" y="13970"/>
                      <a:pt x="569714" y="0"/>
                    </a:cubicBezTo>
                    <a:cubicBezTo>
                      <a:pt x="518914" y="-13970"/>
                      <a:pt x="396994" y="-13970"/>
                      <a:pt x="303014" y="0"/>
                    </a:cubicBezTo>
                    <a:cubicBezTo>
                      <a:pt x="209034" y="13970"/>
                      <a:pt x="36314" y="52070"/>
                      <a:pt x="5834" y="76200"/>
                    </a:cubicBezTo>
                    <a:close/>
                  </a:path>
                </a:pathLst>
              </a:custGeom>
              <a:solidFill>
                <a:srgbClr val="CC9900"/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  <p:grpSp>
          <p:nvGrpSpPr>
            <p:cNvPr id="49" name="グループ化 48"/>
            <p:cNvGrpSpPr/>
            <p:nvPr/>
          </p:nvGrpSpPr>
          <p:grpSpPr>
            <a:xfrm>
              <a:off x="1270631" y="4340056"/>
              <a:ext cx="1579798" cy="1545381"/>
              <a:chOff x="1297993" y="4340056"/>
              <a:chExt cx="1579798" cy="1545381"/>
            </a:xfrm>
          </p:grpSpPr>
          <p:sp>
            <p:nvSpPr>
              <p:cNvPr id="50" name="フリーフォーム 49"/>
              <p:cNvSpPr/>
              <p:nvPr/>
            </p:nvSpPr>
            <p:spPr>
              <a:xfrm>
                <a:off x="1297993" y="4340056"/>
                <a:ext cx="1224973" cy="901710"/>
              </a:xfrm>
              <a:custGeom>
                <a:avLst/>
                <a:gdLst>
                  <a:gd name="connsiteX0" fmla="*/ 106878 w 385832"/>
                  <a:gd name="connsiteY0" fmla="*/ 27545 h 256194"/>
                  <a:gd name="connsiteX1" fmla="*/ 198 w 385832"/>
                  <a:gd name="connsiteY1" fmla="*/ 164705 h 256194"/>
                  <a:gd name="connsiteX2" fmla="*/ 132278 w 385832"/>
                  <a:gd name="connsiteY2" fmla="*/ 256145 h 256194"/>
                  <a:gd name="connsiteX3" fmla="*/ 381198 w 385832"/>
                  <a:gd name="connsiteY3" fmla="*/ 174865 h 256194"/>
                  <a:gd name="connsiteX4" fmla="*/ 279598 w 385832"/>
                  <a:gd name="connsiteY4" fmla="*/ 12305 h 256194"/>
                  <a:gd name="connsiteX5" fmla="*/ 106878 w 385832"/>
                  <a:gd name="connsiteY5" fmla="*/ 27545 h 256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5832" h="256194">
                    <a:moveTo>
                      <a:pt x="106878" y="27545"/>
                    </a:moveTo>
                    <a:cubicBezTo>
                      <a:pt x="60311" y="52945"/>
                      <a:pt x="-4035" y="126605"/>
                      <a:pt x="198" y="164705"/>
                    </a:cubicBezTo>
                    <a:cubicBezTo>
                      <a:pt x="4431" y="202805"/>
                      <a:pt x="68778" y="254452"/>
                      <a:pt x="132278" y="256145"/>
                    </a:cubicBezTo>
                    <a:cubicBezTo>
                      <a:pt x="195778" y="257838"/>
                      <a:pt x="356645" y="215505"/>
                      <a:pt x="381198" y="174865"/>
                    </a:cubicBezTo>
                    <a:cubicBezTo>
                      <a:pt x="405751" y="134225"/>
                      <a:pt x="327011" y="36012"/>
                      <a:pt x="279598" y="12305"/>
                    </a:cubicBezTo>
                    <a:cubicBezTo>
                      <a:pt x="232185" y="-11402"/>
                      <a:pt x="153445" y="2145"/>
                      <a:pt x="106878" y="27545"/>
                    </a:cubicBezTo>
                    <a:close/>
                  </a:path>
                </a:pathLst>
              </a:custGeom>
              <a:solidFill>
                <a:srgbClr val="F79646">
                  <a:lumMod val="60000"/>
                  <a:lumOff val="40000"/>
                </a:srgbClr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1" name="フリーフォーム 50"/>
              <p:cNvSpPr/>
              <p:nvPr/>
            </p:nvSpPr>
            <p:spPr>
              <a:xfrm>
                <a:off x="1297993" y="4715531"/>
                <a:ext cx="1224973" cy="901710"/>
              </a:xfrm>
              <a:custGeom>
                <a:avLst/>
                <a:gdLst>
                  <a:gd name="connsiteX0" fmla="*/ 106878 w 385832"/>
                  <a:gd name="connsiteY0" fmla="*/ 27545 h 256194"/>
                  <a:gd name="connsiteX1" fmla="*/ 198 w 385832"/>
                  <a:gd name="connsiteY1" fmla="*/ 164705 h 256194"/>
                  <a:gd name="connsiteX2" fmla="*/ 132278 w 385832"/>
                  <a:gd name="connsiteY2" fmla="*/ 256145 h 256194"/>
                  <a:gd name="connsiteX3" fmla="*/ 381198 w 385832"/>
                  <a:gd name="connsiteY3" fmla="*/ 174865 h 256194"/>
                  <a:gd name="connsiteX4" fmla="*/ 279598 w 385832"/>
                  <a:gd name="connsiteY4" fmla="*/ 12305 h 256194"/>
                  <a:gd name="connsiteX5" fmla="*/ 106878 w 385832"/>
                  <a:gd name="connsiteY5" fmla="*/ 27545 h 256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5832" h="256194">
                    <a:moveTo>
                      <a:pt x="106878" y="27545"/>
                    </a:moveTo>
                    <a:cubicBezTo>
                      <a:pt x="60311" y="52945"/>
                      <a:pt x="-4035" y="126605"/>
                      <a:pt x="198" y="164705"/>
                    </a:cubicBezTo>
                    <a:cubicBezTo>
                      <a:pt x="4431" y="202805"/>
                      <a:pt x="68778" y="254452"/>
                      <a:pt x="132278" y="256145"/>
                    </a:cubicBezTo>
                    <a:cubicBezTo>
                      <a:pt x="195778" y="257838"/>
                      <a:pt x="356645" y="215505"/>
                      <a:pt x="381198" y="174865"/>
                    </a:cubicBezTo>
                    <a:cubicBezTo>
                      <a:pt x="405751" y="134225"/>
                      <a:pt x="327011" y="36012"/>
                      <a:pt x="279598" y="12305"/>
                    </a:cubicBezTo>
                    <a:cubicBezTo>
                      <a:pt x="232185" y="-11402"/>
                      <a:pt x="153445" y="2145"/>
                      <a:pt x="106878" y="27545"/>
                    </a:cubicBezTo>
                    <a:close/>
                  </a:path>
                </a:pathLst>
              </a:custGeom>
              <a:solidFill>
                <a:srgbClr val="F79646">
                  <a:lumMod val="60000"/>
                  <a:lumOff val="40000"/>
                </a:srgbClr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  <p:sp>
            <p:nvSpPr>
              <p:cNvPr id="52" name="フリーフォーム 51"/>
              <p:cNvSpPr/>
              <p:nvPr/>
            </p:nvSpPr>
            <p:spPr>
              <a:xfrm>
                <a:off x="1652818" y="4983727"/>
                <a:ext cx="1224973" cy="901710"/>
              </a:xfrm>
              <a:custGeom>
                <a:avLst/>
                <a:gdLst>
                  <a:gd name="connsiteX0" fmla="*/ 106878 w 385832"/>
                  <a:gd name="connsiteY0" fmla="*/ 27545 h 256194"/>
                  <a:gd name="connsiteX1" fmla="*/ 198 w 385832"/>
                  <a:gd name="connsiteY1" fmla="*/ 164705 h 256194"/>
                  <a:gd name="connsiteX2" fmla="*/ 132278 w 385832"/>
                  <a:gd name="connsiteY2" fmla="*/ 256145 h 256194"/>
                  <a:gd name="connsiteX3" fmla="*/ 381198 w 385832"/>
                  <a:gd name="connsiteY3" fmla="*/ 174865 h 256194"/>
                  <a:gd name="connsiteX4" fmla="*/ 279598 w 385832"/>
                  <a:gd name="connsiteY4" fmla="*/ 12305 h 256194"/>
                  <a:gd name="connsiteX5" fmla="*/ 106878 w 385832"/>
                  <a:gd name="connsiteY5" fmla="*/ 27545 h 256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85832" h="256194">
                    <a:moveTo>
                      <a:pt x="106878" y="27545"/>
                    </a:moveTo>
                    <a:cubicBezTo>
                      <a:pt x="60311" y="52945"/>
                      <a:pt x="-4035" y="126605"/>
                      <a:pt x="198" y="164705"/>
                    </a:cubicBezTo>
                    <a:cubicBezTo>
                      <a:pt x="4431" y="202805"/>
                      <a:pt x="68778" y="254452"/>
                      <a:pt x="132278" y="256145"/>
                    </a:cubicBezTo>
                    <a:cubicBezTo>
                      <a:pt x="195778" y="257838"/>
                      <a:pt x="356645" y="215505"/>
                      <a:pt x="381198" y="174865"/>
                    </a:cubicBezTo>
                    <a:cubicBezTo>
                      <a:pt x="405751" y="134225"/>
                      <a:pt x="327011" y="36012"/>
                      <a:pt x="279598" y="12305"/>
                    </a:cubicBezTo>
                    <a:cubicBezTo>
                      <a:pt x="232185" y="-11402"/>
                      <a:pt x="153445" y="2145"/>
                      <a:pt x="106878" y="27545"/>
                    </a:cubicBezTo>
                    <a:close/>
                  </a:path>
                </a:pathLst>
              </a:custGeom>
              <a:solidFill>
                <a:srgbClr val="F79646">
                  <a:lumMod val="60000"/>
                  <a:lumOff val="40000"/>
                </a:srgbClr>
              </a:solidFill>
              <a:ln w="25400" cap="flat" cmpd="sng" algn="ctr">
                <a:solidFill>
                  <a:srgbClr val="F79646">
                    <a:lumMod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pitchFamily="50" charset="-128"/>
                    <a:cs typeface="+mn-cs"/>
                  </a:defRPr>
                </a:lvl9pPr>
              </a:lstStyle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ＭＳ Ｐゴシック"/>
                  <a:cs typeface="+mn-cs"/>
                </a:endParaRPr>
              </a:p>
            </p:txBody>
          </p:sp>
        </p:grpSp>
      </p:grpSp>
      <p:sp>
        <p:nvSpPr>
          <p:cNvPr id="16" name="フローチャート : 代替処理 15"/>
          <p:cNvSpPr/>
          <p:nvPr/>
        </p:nvSpPr>
        <p:spPr>
          <a:xfrm>
            <a:off x="2555776" y="5229200"/>
            <a:ext cx="1800200" cy="432048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せい</a:t>
            </a:r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家を推薦</a:t>
            </a:r>
            <a:endParaRPr kumimoji="1" lang="ja-JP" alt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182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9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協調フィルタリング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2743412"/>
              </p:ext>
            </p:extLst>
          </p:nvPr>
        </p:nvGraphicFramePr>
        <p:xfrm>
          <a:off x="611559" y="1484784"/>
          <a:ext cx="8496945" cy="381642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954106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kumimoji="1" lang="ja-JP" altLang="en-US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950821" y="2492896"/>
            <a:ext cx="871684" cy="871684"/>
            <a:chOff x="1578" y="1888"/>
            <a:chExt cx="726" cy="726"/>
          </a:xfrm>
        </p:grpSpPr>
        <p:sp>
          <p:nvSpPr>
            <p:cNvPr id="5" name="Oval 57"/>
            <p:cNvSpPr>
              <a:spLocks noChangeArrowheads="1"/>
            </p:cNvSpPr>
            <p:nvPr/>
          </p:nvSpPr>
          <p:spPr bwMode="auto">
            <a:xfrm>
              <a:off x="1578" y="1888"/>
              <a:ext cx="726" cy="726"/>
            </a:xfrm>
            <a:prstGeom prst="ellipse">
              <a:avLst/>
            </a:prstGeom>
            <a:solidFill>
              <a:srgbClr val="99CC00"/>
            </a:soli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6" name="Oval 63"/>
            <p:cNvSpPr>
              <a:spLocks noChangeArrowheads="1"/>
            </p:cNvSpPr>
            <p:nvPr/>
          </p:nvSpPr>
          <p:spPr bwMode="auto">
            <a:xfrm>
              <a:off x="1759" y="2115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7" name="Oval 64"/>
            <p:cNvSpPr>
              <a:spLocks noChangeArrowheads="1"/>
            </p:cNvSpPr>
            <p:nvPr/>
          </p:nvSpPr>
          <p:spPr bwMode="auto">
            <a:xfrm>
              <a:off x="2031" y="2115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8" name="AutoShape 82"/>
            <p:cNvSpPr>
              <a:spLocks noChangeArrowheads="1"/>
            </p:cNvSpPr>
            <p:nvPr/>
          </p:nvSpPr>
          <p:spPr bwMode="auto">
            <a:xfrm rot="16200000">
              <a:off x="1917" y="2319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9" name="Group 90"/>
          <p:cNvGrpSpPr>
            <a:grpSpLocks/>
          </p:cNvGrpSpPr>
          <p:nvPr/>
        </p:nvGrpSpPr>
        <p:grpSpPr bwMode="auto">
          <a:xfrm>
            <a:off x="932274" y="3483355"/>
            <a:ext cx="911009" cy="788352"/>
            <a:chOff x="353" y="1927"/>
            <a:chExt cx="817" cy="707"/>
          </a:xfrm>
        </p:grpSpPr>
        <p:sp>
          <p:nvSpPr>
            <p:cNvPr id="10" name="AutoShape 56"/>
            <p:cNvSpPr>
              <a:spLocks noChangeArrowheads="1"/>
            </p:cNvSpPr>
            <p:nvPr/>
          </p:nvSpPr>
          <p:spPr bwMode="auto">
            <a:xfrm rot="10800000">
              <a:off x="353" y="1927"/>
              <a:ext cx="817" cy="707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1" name="Oval 61"/>
            <p:cNvSpPr>
              <a:spLocks noChangeArrowheads="1"/>
            </p:cNvSpPr>
            <p:nvPr/>
          </p:nvSpPr>
          <p:spPr bwMode="auto">
            <a:xfrm>
              <a:off x="580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2" name="Oval 62"/>
            <p:cNvSpPr>
              <a:spLocks noChangeArrowheads="1"/>
            </p:cNvSpPr>
            <p:nvPr/>
          </p:nvSpPr>
          <p:spPr bwMode="auto">
            <a:xfrm>
              <a:off x="852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3" name="AutoShape 81"/>
            <p:cNvSpPr>
              <a:spLocks noChangeArrowheads="1"/>
            </p:cNvSpPr>
            <p:nvPr/>
          </p:nvSpPr>
          <p:spPr bwMode="auto">
            <a:xfrm rot="16200000">
              <a:off x="738" y="2228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14" name="Group 88"/>
          <p:cNvGrpSpPr>
            <a:grpSpLocks/>
          </p:cNvGrpSpPr>
          <p:nvPr/>
        </p:nvGrpSpPr>
        <p:grpSpPr bwMode="auto">
          <a:xfrm>
            <a:off x="1001914" y="4468527"/>
            <a:ext cx="791369" cy="752128"/>
            <a:chOff x="2757" y="1933"/>
            <a:chExt cx="726" cy="690"/>
          </a:xfrm>
        </p:grpSpPr>
        <p:sp>
          <p:nvSpPr>
            <p:cNvPr id="15" name="AutoShape 58"/>
            <p:cNvSpPr>
              <a:spLocks noChangeArrowheads="1"/>
            </p:cNvSpPr>
            <p:nvPr/>
          </p:nvSpPr>
          <p:spPr bwMode="auto">
            <a:xfrm>
              <a:off x="2757" y="1933"/>
              <a:ext cx="726" cy="690"/>
            </a:xfrm>
            <a:prstGeom prst="pentagon">
              <a:avLst/>
            </a:prstGeom>
            <a:solidFill>
              <a:srgbClr val="FF00FF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6" name="Oval 67"/>
            <p:cNvSpPr>
              <a:spLocks noChangeArrowheads="1"/>
            </p:cNvSpPr>
            <p:nvPr/>
          </p:nvSpPr>
          <p:spPr bwMode="auto">
            <a:xfrm>
              <a:off x="2939" y="2160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7" name="Oval 68"/>
            <p:cNvSpPr>
              <a:spLocks noChangeArrowheads="1"/>
            </p:cNvSpPr>
            <p:nvPr/>
          </p:nvSpPr>
          <p:spPr bwMode="auto">
            <a:xfrm>
              <a:off x="3211" y="2160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8" name="AutoShape 83"/>
            <p:cNvSpPr>
              <a:spLocks noChangeArrowheads="1"/>
            </p:cNvSpPr>
            <p:nvPr/>
          </p:nvSpPr>
          <p:spPr bwMode="auto">
            <a:xfrm rot="16200000">
              <a:off x="3097" y="2319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pic>
        <p:nvPicPr>
          <p:cNvPr id="19" name="Picture 2" descr="C:\Users\yosuke\Downloads\img178_simple_fruit\IMG178_シンプルな果物イラスト\img178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0853" y="1556792"/>
            <a:ext cx="593821" cy="82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yosuke\Downloads\img178_simple_fruit\IMG178_シンプルな果物イラスト\img178_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3" y="1556792"/>
            <a:ext cx="721078" cy="82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C:\Users\yosuke\Downloads\img178_simple_fruit\IMG178_シンプルな果物イラスト\img178_1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1" y="1556791"/>
            <a:ext cx="964622" cy="82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4401" y="1572816"/>
            <a:ext cx="1353782" cy="749889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0489" y="3490617"/>
            <a:ext cx="541605" cy="827102"/>
          </a:xfrm>
          <a:prstGeom prst="rect">
            <a:avLst/>
          </a:prstGeom>
        </p:spPr>
      </p:pic>
      <p:sp>
        <p:nvSpPr>
          <p:cNvPr id="25" name="横巻き 24"/>
          <p:cNvSpPr/>
          <p:nvPr/>
        </p:nvSpPr>
        <p:spPr>
          <a:xfrm>
            <a:off x="1619672" y="5589240"/>
            <a:ext cx="5760640" cy="1008112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ユーザ</a:t>
            </a:r>
            <a:r>
              <a:rPr lang="ja-JP" altLang="en-US" sz="1600" dirty="0" smtClean="0"/>
              <a:t>の</a:t>
            </a:r>
            <a:r>
              <a:rPr lang="ja-JP" altLang="en-US" dirty="0" smtClean="0"/>
              <a:t>嗜好プロファイル</a:t>
            </a:r>
            <a:r>
              <a:rPr lang="ja-JP" altLang="en-US" sz="1600" dirty="0" smtClean="0"/>
              <a:t>によって</a:t>
            </a:r>
            <a:r>
              <a:rPr lang="ja-JP" altLang="en-US" sz="1600" spc="-150" dirty="0" smtClean="0"/>
              <a:t>「</a:t>
            </a:r>
            <a:r>
              <a:rPr lang="ja-JP" altLang="en-US" dirty="0" smtClean="0"/>
              <a:t>口コミ</a:t>
            </a:r>
            <a:r>
              <a:rPr lang="ja-JP" altLang="en-US" sz="1600" spc="-300" dirty="0" smtClean="0"/>
              <a:t>」</a:t>
            </a:r>
            <a:r>
              <a:rPr lang="ja-JP" altLang="en-US" sz="1600" dirty="0" smtClean="0"/>
              <a:t>を</a:t>
            </a:r>
            <a:r>
              <a:rPr lang="ja-JP" altLang="en-US" dirty="0" smtClean="0"/>
              <a:t>再現</a:t>
            </a:r>
            <a:endParaRPr lang="en-US" altLang="ja-JP" dirty="0" smtClean="0"/>
          </a:p>
        </p:txBody>
      </p:sp>
      <p:sp>
        <p:nvSpPr>
          <p:cNvPr id="26" name="スライド番号プレースホルダー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27" name="角丸四角形 26"/>
          <p:cNvSpPr/>
          <p:nvPr/>
        </p:nvSpPr>
        <p:spPr>
          <a:xfrm>
            <a:off x="179512" y="2928738"/>
            <a:ext cx="360040" cy="948793"/>
          </a:xfrm>
          <a:prstGeom prst="roundRect">
            <a:avLst/>
          </a:prstGeom>
          <a:solidFill>
            <a:srgbClr val="BBDBA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類似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28" name="曲折矢印 27"/>
          <p:cNvSpPr/>
          <p:nvPr/>
        </p:nvSpPr>
        <p:spPr>
          <a:xfrm rot="10800000" flipH="1">
            <a:off x="360040" y="3933056"/>
            <a:ext cx="251520" cy="29703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9" name="曲折矢印 28"/>
          <p:cNvSpPr/>
          <p:nvPr/>
        </p:nvSpPr>
        <p:spPr>
          <a:xfrm>
            <a:off x="323528" y="2636912"/>
            <a:ext cx="288032" cy="29703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891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ドメイン別</a:t>
            </a:r>
            <a:r>
              <a:rPr lang="ja-JP" altLang="en-US" sz="3600" dirty="0" smtClean="0"/>
              <a:t>の</a:t>
            </a:r>
            <a:r>
              <a:rPr lang="ja-JP" altLang="en-US" dirty="0" smtClean="0"/>
              <a:t>プロファイル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51442"/>
              </p:ext>
            </p:extLst>
          </p:nvPr>
        </p:nvGraphicFramePr>
        <p:xfrm>
          <a:off x="179512" y="2348880"/>
          <a:ext cx="8496945" cy="3816424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699389"/>
                <a:gridCol w="1699389"/>
                <a:gridCol w="1699389"/>
                <a:gridCol w="1699389"/>
                <a:gridCol w="1699389"/>
              </a:tblGrid>
              <a:tr h="954106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kumimoji="1" lang="ja-JP" altLang="en-US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4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54106">
                <a:tc>
                  <a:txBody>
                    <a:bodyPr/>
                    <a:lstStyle/>
                    <a:p>
                      <a:endParaRPr kumimoji="1" lang="ja-JP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b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1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5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54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2</a:t>
                      </a:r>
                      <a:endParaRPr kumimoji="1" lang="ja-JP" altLang="en-US" sz="54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4" name="Group 89"/>
          <p:cNvGrpSpPr>
            <a:grpSpLocks/>
          </p:cNvGrpSpPr>
          <p:nvPr/>
        </p:nvGrpSpPr>
        <p:grpSpPr bwMode="auto">
          <a:xfrm>
            <a:off x="518774" y="3356992"/>
            <a:ext cx="871684" cy="871684"/>
            <a:chOff x="1578" y="1888"/>
            <a:chExt cx="726" cy="726"/>
          </a:xfrm>
        </p:grpSpPr>
        <p:sp>
          <p:nvSpPr>
            <p:cNvPr id="5" name="Oval 57"/>
            <p:cNvSpPr>
              <a:spLocks noChangeArrowheads="1"/>
            </p:cNvSpPr>
            <p:nvPr/>
          </p:nvSpPr>
          <p:spPr bwMode="auto">
            <a:xfrm>
              <a:off x="1578" y="1888"/>
              <a:ext cx="726" cy="726"/>
            </a:xfrm>
            <a:prstGeom prst="ellipse">
              <a:avLst/>
            </a:prstGeom>
            <a:solidFill>
              <a:srgbClr val="99CC00"/>
            </a:solidFill>
            <a:ln w="38100">
              <a:solidFill>
                <a:srgbClr val="80808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6" name="Oval 63"/>
            <p:cNvSpPr>
              <a:spLocks noChangeArrowheads="1"/>
            </p:cNvSpPr>
            <p:nvPr/>
          </p:nvSpPr>
          <p:spPr bwMode="auto">
            <a:xfrm>
              <a:off x="1759" y="2115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7" name="Oval 64"/>
            <p:cNvSpPr>
              <a:spLocks noChangeArrowheads="1"/>
            </p:cNvSpPr>
            <p:nvPr/>
          </p:nvSpPr>
          <p:spPr bwMode="auto">
            <a:xfrm>
              <a:off x="2031" y="2115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8" name="AutoShape 82"/>
            <p:cNvSpPr>
              <a:spLocks noChangeArrowheads="1"/>
            </p:cNvSpPr>
            <p:nvPr/>
          </p:nvSpPr>
          <p:spPr bwMode="auto">
            <a:xfrm rot="16200000">
              <a:off x="1917" y="2319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9" name="Group 90"/>
          <p:cNvGrpSpPr>
            <a:grpSpLocks/>
          </p:cNvGrpSpPr>
          <p:nvPr/>
        </p:nvGrpSpPr>
        <p:grpSpPr bwMode="auto">
          <a:xfrm>
            <a:off x="500227" y="4347451"/>
            <a:ext cx="911009" cy="788352"/>
            <a:chOff x="353" y="1927"/>
            <a:chExt cx="817" cy="707"/>
          </a:xfrm>
        </p:grpSpPr>
        <p:sp>
          <p:nvSpPr>
            <p:cNvPr id="10" name="AutoShape 56"/>
            <p:cNvSpPr>
              <a:spLocks noChangeArrowheads="1"/>
            </p:cNvSpPr>
            <p:nvPr/>
          </p:nvSpPr>
          <p:spPr bwMode="auto">
            <a:xfrm rot="10800000">
              <a:off x="353" y="1927"/>
              <a:ext cx="817" cy="707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1" name="Oval 61"/>
            <p:cNvSpPr>
              <a:spLocks noChangeArrowheads="1"/>
            </p:cNvSpPr>
            <p:nvPr/>
          </p:nvSpPr>
          <p:spPr bwMode="auto">
            <a:xfrm>
              <a:off x="580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2" name="Oval 62"/>
            <p:cNvSpPr>
              <a:spLocks noChangeArrowheads="1"/>
            </p:cNvSpPr>
            <p:nvPr/>
          </p:nvSpPr>
          <p:spPr bwMode="auto">
            <a:xfrm>
              <a:off x="852" y="2069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3" name="AutoShape 81"/>
            <p:cNvSpPr>
              <a:spLocks noChangeArrowheads="1"/>
            </p:cNvSpPr>
            <p:nvPr/>
          </p:nvSpPr>
          <p:spPr bwMode="auto">
            <a:xfrm rot="16200000">
              <a:off x="738" y="2228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grpSp>
        <p:nvGrpSpPr>
          <p:cNvPr id="14" name="Group 88"/>
          <p:cNvGrpSpPr>
            <a:grpSpLocks/>
          </p:cNvGrpSpPr>
          <p:nvPr/>
        </p:nvGrpSpPr>
        <p:grpSpPr bwMode="auto">
          <a:xfrm>
            <a:off x="569867" y="5332623"/>
            <a:ext cx="791369" cy="752128"/>
            <a:chOff x="2757" y="1933"/>
            <a:chExt cx="726" cy="690"/>
          </a:xfrm>
        </p:grpSpPr>
        <p:sp>
          <p:nvSpPr>
            <p:cNvPr id="15" name="AutoShape 58"/>
            <p:cNvSpPr>
              <a:spLocks noChangeArrowheads="1"/>
            </p:cNvSpPr>
            <p:nvPr/>
          </p:nvSpPr>
          <p:spPr bwMode="auto">
            <a:xfrm>
              <a:off x="2757" y="1933"/>
              <a:ext cx="726" cy="690"/>
            </a:xfrm>
            <a:prstGeom prst="pentagon">
              <a:avLst/>
            </a:prstGeom>
            <a:solidFill>
              <a:srgbClr val="FF00FF"/>
            </a:solidFill>
            <a:ln w="38100">
              <a:solidFill>
                <a:srgbClr val="80808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6" name="Oval 67"/>
            <p:cNvSpPr>
              <a:spLocks noChangeArrowheads="1"/>
            </p:cNvSpPr>
            <p:nvPr/>
          </p:nvSpPr>
          <p:spPr bwMode="auto">
            <a:xfrm>
              <a:off x="2939" y="2160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7" name="Oval 68"/>
            <p:cNvSpPr>
              <a:spLocks noChangeArrowheads="1"/>
            </p:cNvSpPr>
            <p:nvPr/>
          </p:nvSpPr>
          <p:spPr bwMode="auto">
            <a:xfrm>
              <a:off x="3211" y="2160"/>
              <a:ext cx="91" cy="91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18" name="AutoShape 83"/>
            <p:cNvSpPr>
              <a:spLocks noChangeArrowheads="1"/>
            </p:cNvSpPr>
            <p:nvPr/>
          </p:nvSpPr>
          <p:spPr bwMode="auto">
            <a:xfrm rot="16200000">
              <a:off x="3097" y="2319"/>
              <a:ext cx="45" cy="182"/>
            </a:xfrm>
            <a:prstGeom prst="moon">
              <a:avLst>
                <a:gd name="adj" fmla="val 50000"/>
              </a:avLst>
            </a:prstGeom>
            <a:solidFill>
              <a:srgbClr val="3333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pitchFamily="50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pic>
        <p:nvPicPr>
          <p:cNvPr id="19" name="Picture 2" descr="C:\Users\yosuke\Downloads\img178_simple_fruit\IMG178_シンプルな果物イラスト\img178_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806" y="2420888"/>
            <a:ext cx="593821" cy="82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yosuke\Downloads\img178_simple_fruit\IMG178_シンプルな果物イラスト\img178_14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420888"/>
            <a:ext cx="721078" cy="821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図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354" y="2436912"/>
            <a:ext cx="1353782" cy="749889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442" y="4354713"/>
            <a:ext cx="541605" cy="827102"/>
          </a:xfrm>
          <a:prstGeom prst="rect">
            <a:avLst/>
          </a:prstGeom>
        </p:spPr>
      </p:pic>
      <p:grpSp>
        <p:nvGrpSpPr>
          <p:cNvPr id="24" name="Group 629"/>
          <p:cNvGrpSpPr>
            <a:grpSpLocks/>
          </p:cNvGrpSpPr>
          <p:nvPr/>
        </p:nvGrpSpPr>
        <p:grpSpPr bwMode="auto">
          <a:xfrm>
            <a:off x="5364088" y="2368751"/>
            <a:ext cx="1391601" cy="916233"/>
            <a:chOff x="257" y="2472"/>
            <a:chExt cx="1291" cy="850"/>
          </a:xfrm>
        </p:grpSpPr>
        <p:sp>
          <p:nvSpPr>
            <p:cNvPr id="25" name="AutoShape 630"/>
            <p:cNvSpPr>
              <a:spLocks noChangeArrowheads="1"/>
            </p:cNvSpPr>
            <p:nvPr/>
          </p:nvSpPr>
          <p:spPr bwMode="auto">
            <a:xfrm>
              <a:off x="1096" y="2619"/>
              <a:ext cx="113" cy="113"/>
            </a:xfrm>
            <a:custGeom>
              <a:avLst/>
              <a:gdLst>
                <a:gd name="G0" fmla="+- 9505 0 0"/>
                <a:gd name="G1" fmla="+- 11190644 0 0"/>
                <a:gd name="G2" fmla="+- 0 0 11190644"/>
                <a:gd name="T0" fmla="*/ 0 256 1"/>
                <a:gd name="T1" fmla="*/ 180 256 1"/>
                <a:gd name="G3" fmla="+- 11190644 T0 T1"/>
                <a:gd name="T2" fmla="*/ 0 256 1"/>
                <a:gd name="T3" fmla="*/ 90 256 1"/>
                <a:gd name="G4" fmla="+- 11190644 T2 T3"/>
                <a:gd name="G5" fmla="*/ G4 2 1"/>
                <a:gd name="T4" fmla="*/ 90 256 1"/>
                <a:gd name="T5" fmla="*/ 0 256 1"/>
                <a:gd name="G6" fmla="+- 11190644 T4 T5"/>
                <a:gd name="G7" fmla="*/ G6 2 1"/>
                <a:gd name="G8" fmla="abs 11190644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505"/>
                <a:gd name="G18" fmla="*/ 9505 1 2"/>
                <a:gd name="G19" fmla="+- G18 5400 0"/>
                <a:gd name="G20" fmla="cos G19 11190644"/>
                <a:gd name="G21" fmla="sin G19 11190644"/>
                <a:gd name="G22" fmla="+- G20 10800 0"/>
                <a:gd name="G23" fmla="+- G21 10800 0"/>
                <a:gd name="G24" fmla="+- 10800 0 G20"/>
                <a:gd name="G25" fmla="+- 9505 10800 0"/>
                <a:gd name="G26" fmla="?: G9 G17 G25"/>
                <a:gd name="G27" fmla="?: G9 0 21600"/>
                <a:gd name="G28" fmla="cos 10800 11190644"/>
                <a:gd name="G29" fmla="sin 10800 11190644"/>
                <a:gd name="G30" fmla="sin 9505 11190644"/>
                <a:gd name="G31" fmla="+- G28 10800 0"/>
                <a:gd name="G32" fmla="+- G29 10800 0"/>
                <a:gd name="G33" fmla="+- G30 10800 0"/>
                <a:gd name="G34" fmla="?: G4 0 G31"/>
                <a:gd name="G35" fmla="?: 11190644 G34 0"/>
                <a:gd name="G36" fmla="?: G6 G35 G31"/>
                <a:gd name="G37" fmla="+- 21600 0 G36"/>
                <a:gd name="G38" fmla="?: G4 0 G33"/>
                <a:gd name="G39" fmla="?: 11190644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778 w 21600"/>
                <a:gd name="T15" fmla="*/ 12431 h 21600"/>
                <a:gd name="T16" fmla="*/ 10800 w 21600"/>
                <a:gd name="T17" fmla="*/ 1295 h 21600"/>
                <a:gd name="T18" fmla="*/ 20822 w 21600"/>
                <a:gd name="T19" fmla="*/ 12431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418" y="12326"/>
                  </a:moveTo>
                  <a:cubicBezTo>
                    <a:pt x="1336" y="11822"/>
                    <a:pt x="1295" y="11311"/>
                    <a:pt x="1295" y="10800"/>
                  </a:cubicBezTo>
                  <a:cubicBezTo>
                    <a:pt x="1295" y="5550"/>
                    <a:pt x="5550" y="1295"/>
                    <a:pt x="10800" y="1295"/>
                  </a:cubicBezTo>
                  <a:cubicBezTo>
                    <a:pt x="16049" y="1295"/>
                    <a:pt x="20305" y="5550"/>
                    <a:pt x="20305" y="10800"/>
                  </a:cubicBezTo>
                  <a:cubicBezTo>
                    <a:pt x="20305" y="11311"/>
                    <a:pt x="20263" y="11822"/>
                    <a:pt x="20181" y="12326"/>
                  </a:cubicBezTo>
                  <a:lnTo>
                    <a:pt x="21459" y="12534"/>
                  </a:lnTo>
                  <a:cubicBezTo>
                    <a:pt x="21553" y="11961"/>
                    <a:pt x="21600" y="11381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1381"/>
                    <a:pt x="46" y="11961"/>
                    <a:pt x="140" y="12534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grpSp>
          <p:nvGrpSpPr>
            <p:cNvPr id="26" name="Group 631"/>
            <p:cNvGrpSpPr>
              <a:grpSpLocks/>
            </p:cNvGrpSpPr>
            <p:nvPr/>
          </p:nvGrpSpPr>
          <p:grpSpPr bwMode="auto">
            <a:xfrm rot="10800000">
              <a:off x="1210" y="2643"/>
              <a:ext cx="112" cy="142"/>
              <a:chOff x="1136" y="2954"/>
              <a:chExt cx="42" cy="113"/>
            </a:xfrm>
          </p:grpSpPr>
          <p:sp>
            <p:nvSpPr>
              <p:cNvPr id="57" name="Oval 632" descr="横線 (太)"/>
              <p:cNvSpPr>
                <a:spLocks noChangeArrowheads="1"/>
              </p:cNvSpPr>
              <p:nvPr/>
            </p:nvSpPr>
            <p:spPr bwMode="auto">
              <a:xfrm>
                <a:off x="1136" y="2954"/>
                <a:ext cx="28" cy="113"/>
              </a:xfrm>
              <a:prstGeom prst="ellipse">
                <a:avLst/>
              </a:prstGeom>
              <a:pattFill prst="dkHorz">
                <a:fgClr>
                  <a:srgbClr val="FF6600"/>
                </a:fgClr>
                <a:bgClr>
                  <a:srgbClr val="FF9933"/>
                </a:bgClr>
              </a:patt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58" name="AutoShape 633"/>
              <p:cNvSpPr>
                <a:spLocks noChangeArrowheads="1"/>
              </p:cNvSpPr>
              <p:nvPr/>
            </p:nvSpPr>
            <p:spPr bwMode="auto">
              <a:xfrm rot="16200000">
                <a:off x="1107" y="2997"/>
                <a:ext cx="113" cy="2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80808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</p:grpSp>
        <p:sp>
          <p:nvSpPr>
            <p:cNvPr id="27" name="AutoShape 634"/>
            <p:cNvSpPr>
              <a:spLocks noChangeArrowheads="1"/>
            </p:cNvSpPr>
            <p:nvPr/>
          </p:nvSpPr>
          <p:spPr bwMode="auto">
            <a:xfrm>
              <a:off x="1096" y="2671"/>
              <a:ext cx="113" cy="199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8" name="Freeform 635" descr="横線 (反転)"/>
            <p:cNvSpPr>
              <a:spLocks/>
            </p:cNvSpPr>
            <p:nvPr/>
          </p:nvSpPr>
          <p:spPr bwMode="auto">
            <a:xfrm>
              <a:off x="585" y="2841"/>
              <a:ext cx="539" cy="284"/>
            </a:xfrm>
            <a:custGeom>
              <a:avLst/>
              <a:gdLst>
                <a:gd name="T0" fmla="*/ 0 w 539"/>
                <a:gd name="T1" fmla="*/ 0 h 284"/>
                <a:gd name="T2" fmla="*/ 539 w 539"/>
                <a:gd name="T3" fmla="*/ 0 h 284"/>
                <a:gd name="T4" fmla="*/ 375 w 539"/>
                <a:gd name="T5" fmla="*/ 284 h 284"/>
                <a:gd name="T6" fmla="*/ 170 w 539"/>
                <a:gd name="T7" fmla="*/ 284 h 284"/>
                <a:gd name="T8" fmla="*/ 0 w 539"/>
                <a:gd name="T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9" h="284">
                  <a:moveTo>
                    <a:pt x="0" y="0"/>
                  </a:moveTo>
                  <a:lnTo>
                    <a:pt x="539" y="0"/>
                  </a:lnTo>
                  <a:lnTo>
                    <a:pt x="375" y="284"/>
                  </a:lnTo>
                  <a:lnTo>
                    <a:pt x="170" y="284"/>
                  </a:lnTo>
                  <a:lnTo>
                    <a:pt x="0" y="0"/>
                  </a:lnTo>
                  <a:close/>
                </a:path>
              </a:pathLst>
            </a:custGeom>
            <a:pattFill prst="narHorz">
              <a:fgClr>
                <a:srgbClr val="808080"/>
              </a:fgClr>
              <a:bgClr>
                <a:srgbClr val="C0C0C0"/>
              </a:bgClr>
            </a:patt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29" name="AutoShape 636"/>
            <p:cNvSpPr>
              <a:spLocks noChangeArrowheads="1"/>
            </p:cNvSpPr>
            <p:nvPr/>
          </p:nvSpPr>
          <p:spPr bwMode="auto">
            <a:xfrm>
              <a:off x="273" y="2954"/>
              <a:ext cx="367" cy="367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0" name="AutoShape 637"/>
            <p:cNvSpPr>
              <a:spLocks noChangeArrowheads="1"/>
            </p:cNvSpPr>
            <p:nvPr/>
          </p:nvSpPr>
          <p:spPr bwMode="auto">
            <a:xfrm>
              <a:off x="1181" y="2955"/>
              <a:ext cx="367" cy="367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1" name="Oval 638"/>
            <p:cNvSpPr>
              <a:spLocks noChangeArrowheads="1"/>
            </p:cNvSpPr>
            <p:nvPr/>
          </p:nvSpPr>
          <p:spPr bwMode="auto">
            <a:xfrm>
              <a:off x="387" y="3068"/>
              <a:ext cx="142" cy="142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2" name="Oval 639"/>
            <p:cNvSpPr>
              <a:spLocks noChangeArrowheads="1"/>
            </p:cNvSpPr>
            <p:nvPr/>
          </p:nvSpPr>
          <p:spPr bwMode="auto">
            <a:xfrm>
              <a:off x="1294" y="3068"/>
              <a:ext cx="142" cy="142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3" name="AutoShape 640"/>
            <p:cNvSpPr>
              <a:spLocks noChangeArrowheads="1"/>
            </p:cNvSpPr>
            <p:nvPr/>
          </p:nvSpPr>
          <p:spPr bwMode="auto">
            <a:xfrm rot="3600000">
              <a:off x="990" y="2784"/>
              <a:ext cx="368" cy="28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4" name="AutoShape 641"/>
            <p:cNvSpPr>
              <a:spLocks noChangeArrowheads="1"/>
            </p:cNvSpPr>
            <p:nvPr/>
          </p:nvSpPr>
          <p:spPr bwMode="auto">
            <a:xfrm>
              <a:off x="585" y="3040"/>
              <a:ext cx="369" cy="114"/>
            </a:xfrm>
            <a:prstGeom prst="roundRect">
              <a:avLst>
                <a:gd name="adj" fmla="val 16667"/>
              </a:avLst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5" name="AutoShape 642"/>
            <p:cNvSpPr>
              <a:spLocks noChangeArrowheads="1"/>
            </p:cNvSpPr>
            <p:nvPr/>
          </p:nvSpPr>
          <p:spPr bwMode="auto">
            <a:xfrm>
              <a:off x="897" y="2870"/>
              <a:ext cx="170" cy="11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6" name="AutoShape 643"/>
            <p:cNvSpPr>
              <a:spLocks noChangeArrowheads="1"/>
            </p:cNvSpPr>
            <p:nvPr/>
          </p:nvSpPr>
          <p:spPr bwMode="auto">
            <a:xfrm rot="4500000">
              <a:off x="377" y="2660"/>
              <a:ext cx="77" cy="283"/>
            </a:xfrm>
            <a:prstGeom prst="moon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grpSp>
          <p:nvGrpSpPr>
            <p:cNvPr id="37" name="Group 644"/>
            <p:cNvGrpSpPr>
              <a:grpSpLocks/>
            </p:cNvGrpSpPr>
            <p:nvPr/>
          </p:nvGrpSpPr>
          <p:grpSpPr bwMode="auto">
            <a:xfrm>
              <a:off x="274" y="2728"/>
              <a:ext cx="42" cy="113"/>
              <a:chOff x="1136" y="2954"/>
              <a:chExt cx="42" cy="113"/>
            </a:xfrm>
          </p:grpSpPr>
          <p:sp>
            <p:nvSpPr>
              <p:cNvPr id="55" name="Oval 645" descr="横線 (太)"/>
              <p:cNvSpPr>
                <a:spLocks noChangeArrowheads="1"/>
              </p:cNvSpPr>
              <p:nvPr/>
            </p:nvSpPr>
            <p:spPr bwMode="auto">
              <a:xfrm>
                <a:off x="1136" y="2954"/>
                <a:ext cx="28" cy="113"/>
              </a:xfrm>
              <a:prstGeom prst="ellipse">
                <a:avLst/>
              </a:prstGeom>
              <a:pattFill prst="dkHorz">
                <a:fgClr>
                  <a:srgbClr val="CC0000"/>
                </a:fgClr>
                <a:bgClr>
                  <a:srgbClr val="FF0000"/>
                </a:bgClr>
              </a:patt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  <p:sp>
            <p:nvSpPr>
              <p:cNvPr id="56" name="AutoShape 646"/>
              <p:cNvSpPr>
                <a:spLocks noChangeArrowheads="1"/>
              </p:cNvSpPr>
              <p:nvPr/>
            </p:nvSpPr>
            <p:spPr bwMode="auto">
              <a:xfrm rot="16200000">
                <a:off x="1107" y="2997"/>
                <a:ext cx="113" cy="28"/>
              </a:xfrm>
              <a:custGeom>
                <a:avLst/>
                <a:gdLst>
                  <a:gd name="G0" fmla="+- 5400 0 0"/>
                  <a:gd name="G1" fmla="+- 21600 0 5400"/>
                  <a:gd name="G2" fmla="*/ 5400 1 2"/>
                  <a:gd name="G3" fmla="+- 21600 0 G2"/>
                  <a:gd name="G4" fmla="+/ 5400 21600 2"/>
                  <a:gd name="G5" fmla="+/ G1 0 2"/>
                  <a:gd name="G6" fmla="*/ 21600 21600 5400"/>
                  <a:gd name="G7" fmla="*/ G6 1 2"/>
                  <a:gd name="G8" fmla="+- 21600 0 G7"/>
                  <a:gd name="G9" fmla="*/ 21600 1 2"/>
                  <a:gd name="G10" fmla="+- 5400 0 G9"/>
                  <a:gd name="G11" fmla="?: G10 G8 0"/>
                  <a:gd name="G12" fmla="?: G10 G7 21600"/>
                  <a:gd name="T0" fmla="*/ 18900 w 21600"/>
                  <a:gd name="T1" fmla="*/ 10800 h 21600"/>
                  <a:gd name="T2" fmla="*/ 10800 w 21600"/>
                  <a:gd name="T3" fmla="*/ 21600 h 21600"/>
                  <a:gd name="T4" fmla="*/ 2700 w 21600"/>
                  <a:gd name="T5" fmla="*/ 10800 h 21600"/>
                  <a:gd name="T6" fmla="*/ 10800 w 21600"/>
                  <a:gd name="T7" fmla="*/ 0 h 21600"/>
                  <a:gd name="T8" fmla="*/ 4500 w 21600"/>
                  <a:gd name="T9" fmla="*/ 4500 h 21600"/>
                  <a:gd name="T10" fmla="*/ 17100 w 21600"/>
                  <a:gd name="T11" fmla="*/ 171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T8" t="T9" r="T10" b="T11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rgbClr val="C0C0C0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>
                <a:defPPr>
                  <a:defRPr lang="ja-JP"/>
                </a:defPPr>
                <a:lvl1pPr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5pPr>
                <a:lvl6pPr marL="22860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6pPr>
                <a:lvl7pPr marL="27432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7pPr>
                <a:lvl8pPr marL="32004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8pPr>
                <a:lvl9pPr marL="3657600" algn="l" defTabSz="914400" rtl="0" eaLnBrk="1" latinLnBrk="0" hangingPunct="1">
                  <a:defRPr kumimoji="1" kern="1200">
                    <a:solidFill>
                      <a:schemeClr val="tx1"/>
                    </a:solidFill>
                    <a:latin typeface="Arial" charset="0"/>
                    <a:ea typeface="ＭＳ Ｐゴシック" charset="-128"/>
                    <a:cs typeface="+mn-cs"/>
                  </a:defRPr>
                </a:lvl9pPr>
              </a:lstStyle>
              <a:p>
                <a:endParaRPr lang="ja-JP" altLang="en-US"/>
              </a:p>
            </p:txBody>
          </p:sp>
        </p:grpSp>
        <p:sp>
          <p:nvSpPr>
            <p:cNvPr id="38" name="AutoShape 647"/>
            <p:cNvSpPr>
              <a:spLocks noChangeArrowheads="1"/>
            </p:cNvSpPr>
            <p:nvPr/>
          </p:nvSpPr>
          <p:spPr bwMode="auto">
            <a:xfrm>
              <a:off x="922" y="2600"/>
              <a:ext cx="198" cy="198"/>
            </a:xfrm>
            <a:custGeom>
              <a:avLst/>
              <a:gdLst>
                <a:gd name="G0" fmla="+- 7468 0 0"/>
                <a:gd name="G1" fmla="+- -9717575 0 0"/>
                <a:gd name="G2" fmla="+- 0 0 -9717575"/>
                <a:gd name="T0" fmla="*/ 0 256 1"/>
                <a:gd name="T1" fmla="*/ 180 256 1"/>
                <a:gd name="G3" fmla="+- -9717575 T0 T1"/>
                <a:gd name="T2" fmla="*/ 0 256 1"/>
                <a:gd name="T3" fmla="*/ 90 256 1"/>
                <a:gd name="G4" fmla="+- -9717575 T2 T3"/>
                <a:gd name="G5" fmla="*/ G4 2 1"/>
                <a:gd name="T4" fmla="*/ 90 256 1"/>
                <a:gd name="T5" fmla="*/ 0 256 1"/>
                <a:gd name="G6" fmla="+- -9717575 T4 T5"/>
                <a:gd name="G7" fmla="*/ G6 2 1"/>
                <a:gd name="G8" fmla="abs -9717575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7468"/>
                <a:gd name="G18" fmla="*/ 7468 1 2"/>
                <a:gd name="G19" fmla="+- G18 5400 0"/>
                <a:gd name="G20" fmla="cos G19 -9717575"/>
                <a:gd name="G21" fmla="sin G19 -9717575"/>
                <a:gd name="G22" fmla="+- G20 10800 0"/>
                <a:gd name="G23" fmla="+- G21 10800 0"/>
                <a:gd name="G24" fmla="+- 10800 0 G20"/>
                <a:gd name="G25" fmla="+- 7468 10800 0"/>
                <a:gd name="G26" fmla="?: G9 G17 G25"/>
                <a:gd name="G27" fmla="?: G9 0 21600"/>
                <a:gd name="G28" fmla="cos 10800 -9717575"/>
                <a:gd name="G29" fmla="sin 10800 -9717575"/>
                <a:gd name="G30" fmla="sin 7468 -9717575"/>
                <a:gd name="G31" fmla="+- G28 10800 0"/>
                <a:gd name="G32" fmla="+- G29 10800 0"/>
                <a:gd name="G33" fmla="+- G30 10800 0"/>
                <a:gd name="G34" fmla="?: G4 0 G31"/>
                <a:gd name="G35" fmla="?: -9717575 G34 0"/>
                <a:gd name="G36" fmla="?: G6 G35 G31"/>
                <a:gd name="G37" fmla="+- 21600 0 G36"/>
                <a:gd name="G38" fmla="?: G4 0 G33"/>
                <a:gd name="G39" fmla="?: -9717575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030 w 21600"/>
                <a:gd name="T15" fmla="*/ 5997 h 21600"/>
                <a:gd name="T16" fmla="*/ 10800 w 21600"/>
                <a:gd name="T17" fmla="*/ 3332 h 21600"/>
                <a:gd name="T18" fmla="*/ 18570 w 21600"/>
                <a:gd name="T19" fmla="*/ 5997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447" y="6873"/>
                  </a:moveTo>
                  <a:cubicBezTo>
                    <a:pt x="5808" y="4671"/>
                    <a:pt x="8211" y="3331"/>
                    <a:pt x="10800" y="3332"/>
                  </a:cubicBezTo>
                  <a:cubicBezTo>
                    <a:pt x="13388" y="3332"/>
                    <a:pt x="15791" y="4671"/>
                    <a:pt x="17152" y="6873"/>
                  </a:cubicBezTo>
                  <a:lnTo>
                    <a:pt x="19986" y="5121"/>
                  </a:lnTo>
                  <a:cubicBezTo>
                    <a:pt x="18018" y="1937"/>
                    <a:pt x="14542" y="-1"/>
                    <a:pt x="10799" y="0"/>
                  </a:cubicBezTo>
                  <a:cubicBezTo>
                    <a:pt x="7057" y="0"/>
                    <a:pt x="3581" y="1937"/>
                    <a:pt x="1613" y="5121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39" name="AutoShape 648"/>
            <p:cNvSpPr>
              <a:spLocks noChangeArrowheads="1"/>
            </p:cNvSpPr>
            <p:nvPr/>
          </p:nvSpPr>
          <p:spPr bwMode="auto">
            <a:xfrm rot="6300000">
              <a:off x="1011" y="2529"/>
              <a:ext cx="113" cy="113"/>
            </a:xfrm>
            <a:custGeom>
              <a:avLst/>
              <a:gdLst>
                <a:gd name="G0" fmla="+- 9093 0 0"/>
                <a:gd name="G1" fmla="+- -10165780 0 0"/>
                <a:gd name="G2" fmla="+- 0 0 -10165780"/>
                <a:gd name="T0" fmla="*/ 0 256 1"/>
                <a:gd name="T1" fmla="*/ 180 256 1"/>
                <a:gd name="G3" fmla="+- -10165780 T0 T1"/>
                <a:gd name="T2" fmla="*/ 0 256 1"/>
                <a:gd name="T3" fmla="*/ 90 256 1"/>
                <a:gd name="G4" fmla="+- -10165780 T2 T3"/>
                <a:gd name="G5" fmla="*/ G4 2 1"/>
                <a:gd name="T4" fmla="*/ 90 256 1"/>
                <a:gd name="T5" fmla="*/ 0 256 1"/>
                <a:gd name="G6" fmla="+- -10165780 T4 T5"/>
                <a:gd name="G7" fmla="*/ G6 2 1"/>
                <a:gd name="G8" fmla="abs -1016578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093"/>
                <a:gd name="G18" fmla="*/ 9093 1 2"/>
                <a:gd name="G19" fmla="+- G18 5400 0"/>
                <a:gd name="G20" fmla="cos G19 -10165780"/>
                <a:gd name="G21" fmla="sin G19 -10165780"/>
                <a:gd name="G22" fmla="+- G20 10800 0"/>
                <a:gd name="G23" fmla="+- G21 10800 0"/>
                <a:gd name="G24" fmla="+- 10800 0 G20"/>
                <a:gd name="G25" fmla="+- 9093 10800 0"/>
                <a:gd name="G26" fmla="?: G9 G17 G25"/>
                <a:gd name="G27" fmla="?: G9 0 21600"/>
                <a:gd name="G28" fmla="cos 10800 -10165780"/>
                <a:gd name="G29" fmla="sin 10800 -10165780"/>
                <a:gd name="G30" fmla="sin 9093 -10165780"/>
                <a:gd name="G31" fmla="+- G28 10800 0"/>
                <a:gd name="G32" fmla="+- G29 10800 0"/>
                <a:gd name="G33" fmla="+- G30 10800 0"/>
                <a:gd name="G34" fmla="?: G4 0 G31"/>
                <a:gd name="G35" fmla="?: -10165780 G34 0"/>
                <a:gd name="G36" fmla="?: G6 G35 G31"/>
                <a:gd name="G37" fmla="+- 21600 0 G36"/>
                <a:gd name="G38" fmla="?: G4 0 G33"/>
                <a:gd name="G39" fmla="?: -1016578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776 w 21600"/>
                <a:gd name="T15" fmla="*/ 6614 h 21600"/>
                <a:gd name="T16" fmla="*/ 10800 w 21600"/>
                <a:gd name="T17" fmla="*/ 1707 h 21600"/>
                <a:gd name="T18" fmla="*/ 19824 w 21600"/>
                <a:gd name="T19" fmla="*/ 6614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2551" y="6974"/>
                  </a:moveTo>
                  <a:cubicBezTo>
                    <a:pt x="4040" y="3762"/>
                    <a:pt x="7259" y="1706"/>
                    <a:pt x="10800" y="1707"/>
                  </a:cubicBezTo>
                  <a:cubicBezTo>
                    <a:pt x="14340" y="1707"/>
                    <a:pt x="17559" y="3762"/>
                    <a:pt x="19048" y="6974"/>
                  </a:cubicBezTo>
                  <a:lnTo>
                    <a:pt x="20597" y="6255"/>
                  </a:lnTo>
                  <a:cubicBezTo>
                    <a:pt x="18828" y="2440"/>
                    <a:pt x="15005" y="-1"/>
                    <a:pt x="10799" y="0"/>
                  </a:cubicBezTo>
                  <a:cubicBezTo>
                    <a:pt x="6594" y="0"/>
                    <a:pt x="2771" y="2440"/>
                    <a:pt x="1002" y="6255"/>
                  </a:cubicBez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0" name="Oval 649"/>
            <p:cNvSpPr>
              <a:spLocks noChangeArrowheads="1"/>
            </p:cNvSpPr>
            <p:nvPr/>
          </p:nvSpPr>
          <p:spPr bwMode="auto">
            <a:xfrm>
              <a:off x="1068" y="2472"/>
              <a:ext cx="57" cy="11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1" name="Freeform 650"/>
            <p:cNvSpPr>
              <a:spLocks/>
            </p:cNvSpPr>
            <p:nvPr/>
          </p:nvSpPr>
          <p:spPr bwMode="auto">
            <a:xfrm>
              <a:off x="614" y="2955"/>
              <a:ext cx="428" cy="226"/>
            </a:xfrm>
            <a:custGeom>
              <a:avLst/>
              <a:gdLst>
                <a:gd name="T0" fmla="*/ 397 w 428"/>
                <a:gd name="T1" fmla="*/ 0 h 226"/>
                <a:gd name="T2" fmla="*/ 397 w 428"/>
                <a:gd name="T3" fmla="*/ 141 h 226"/>
                <a:gd name="T4" fmla="*/ 364 w 428"/>
                <a:gd name="T5" fmla="*/ 198 h 226"/>
                <a:gd name="T6" fmla="*/ 0 w 428"/>
                <a:gd name="T7" fmla="*/ 198 h 226"/>
                <a:gd name="T8" fmla="*/ 0 w 428"/>
                <a:gd name="T9" fmla="*/ 226 h 226"/>
                <a:gd name="T10" fmla="*/ 368 w 428"/>
                <a:gd name="T11" fmla="*/ 226 h 226"/>
                <a:gd name="T12" fmla="*/ 397 w 428"/>
                <a:gd name="T13" fmla="*/ 210 h 226"/>
                <a:gd name="T14" fmla="*/ 420 w 428"/>
                <a:gd name="T15" fmla="*/ 170 h 226"/>
                <a:gd name="T16" fmla="*/ 428 w 428"/>
                <a:gd name="T17" fmla="*/ 141 h 226"/>
                <a:gd name="T18" fmla="*/ 428 w 428"/>
                <a:gd name="T19" fmla="*/ 0 h 226"/>
                <a:gd name="T20" fmla="*/ 397 w 428"/>
                <a:gd name="T21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8" h="226">
                  <a:moveTo>
                    <a:pt x="397" y="0"/>
                  </a:moveTo>
                  <a:lnTo>
                    <a:pt x="397" y="141"/>
                  </a:lnTo>
                  <a:lnTo>
                    <a:pt x="364" y="198"/>
                  </a:lnTo>
                  <a:lnTo>
                    <a:pt x="0" y="198"/>
                  </a:lnTo>
                  <a:lnTo>
                    <a:pt x="0" y="226"/>
                  </a:lnTo>
                  <a:lnTo>
                    <a:pt x="368" y="226"/>
                  </a:lnTo>
                  <a:lnTo>
                    <a:pt x="397" y="210"/>
                  </a:lnTo>
                  <a:lnTo>
                    <a:pt x="420" y="170"/>
                  </a:lnTo>
                  <a:lnTo>
                    <a:pt x="428" y="141"/>
                  </a:lnTo>
                  <a:lnTo>
                    <a:pt x="428" y="0"/>
                  </a:lnTo>
                  <a:lnTo>
                    <a:pt x="397" y="0"/>
                  </a:lnTo>
                  <a:close/>
                </a:path>
              </a:pathLst>
            </a:custGeom>
            <a:solidFill>
              <a:srgbClr val="969696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2" name="Freeform 651"/>
            <p:cNvSpPr>
              <a:spLocks/>
            </p:cNvSpPr>
            <p:nvPr/>
          </p:nvSpPr>
          <p:spPr bwMode="auto">
            <a:xfrm rot="1800000">
              <a:off x="257" y="3030"/>
              <a:ext cx="396" cy="85"/>
            </a:xfrm>
            <a:custGeom>
              <a:avLst/>
              <a:gdLst>
                <a:gd name="T0" fmla="*/ 396 w 396"/>
                <a:gd name="T1" fmla="*/ 85 h 114"/>
                <a:gd name="T2" fmla="*/ 340 w 396"/>
                <a:gd name="T3" fmla="*/ 85 h 114"/>
                <a:gd name="T4" fmla="*/ 283 w 396"/>
                <a:gd name="T5" fmla="*/ 114 h 114"/>
                <a:gd name="T6" fmla="*/ 28 w 396"/>
                <a:gd name="T7" fmla="*/ 114 h 114"/>
                <a:gd name="T8" fmla="*/ 0 w 396"/>
                <a:gd name="T9" fmla="*/ 85 h 114"/>
                <a:gd name="T10" fmla="*/ 0 w 396"/>
                <a:gd name="T11" fmla="*/ 29 h 114"/>
                <a:gd name="T12" fmla="*/ 28 w 396"/>
                <a:gd name="T13" fmla="*/ 0 h 114"/>
                <a:gd name="T14" fmla="*/ 283 w 396"/>
                <a:gd name="T15" fmla="*/ 0 h 114"/>
                <a:gd name="T16" fmla="*/ 340 w 396"/>
                <a:gd name="T17" fmla="*/ 29 h 114"/>
                <a:gd name="T18" fmla="*/ 396 w 396"/>
                <a:gd name="T19" fmla="*/ 29 h 114"/>
                <a:gd name="T20" fmla="*/ 396 w 396"/>
                <a:gd name="T21" fmla="*/ 85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6" h="114">
                  <a:moveTo>
                    <a:pt x="396" y="85"/>
                  </a:moveTo>
                  <a:lnTo>
                    <a:pt x="340" y="85"/>
                  </a:lnTo>
                  <a:lnTo>
                    <a:pt x="283" y="114"/>
                  </a:lnTo>
                  <a:lnTo>
                    <a:pt x="28" y="114"/>
                  </a:lnTo>
                  <a:lnTo>
                    <a:pt x="0" y="85"/>
                  </a:lnTo>
                  <a:lnTo>
                    <a:pt x="0" y="29"/>
                  </a:lnTo>
                  <a:lnTo>
                    <a:pt x="28" y="0"/>
                  </a:lnTo>
                  <a:lnTo>
                    <a:pt x="283" y="0"/>
                  </a:lnTo>
                  <a:lnTo>
                    <a:pt x="340" y="29"/>
                  </a:lnTo>
                  <a:lnTo>
                    <a:pt x="396" y="29"/>
                  </a:lnTo>
                  <a:lnTo>
                    <a:pt x="396" y="85"/>
                  </a:lnTo>
                  <a:close/>
                </a:path>
              </a:pathLst>
            </a:custGeom>
            <a:solidFill>
              <a:srgbClr val="C0C0C0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3" name="AutoShape 652"/>
            <p:cNvSpPr>
              <a:spLocks noChangeArrowheads="1"/>
            </p:cNvSpPr>
            <p:nvPr/>
          </p:nvSpPr>
          <p:spPr bwMode="auto">
            <a:xfrm rot="3600000">
              <a:off x="472" y="2982"/>
              <a:ext cx="425" cy="29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4" name="AutoShape 653"/>
            <p:cNvSpPr>
              <a:spLocks noChangeArrowheads="1"/>
            </p:cNvSpPr>
            <p:nvPr/>
          </p:nvSpPr>
          <p:spPr bwMode="auto">
            <a:xfrm rot="18000000" flipV="1">
              <a:off x="813" y="2982"/>
              <a:ext cx="425" cy="29"/>
            </a:xfrm>
            <a:prstGeom prst="roundRect">
              <a:avLst>
                <a:gd name="adj" fmla="val 50000"/>
              </a:avLst>
            </a:prstGeom>
            <a:solidFill>
              <a:srgbClr val="333333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5" name="AutoShape 654"/>
            <p:cNvSpPr>
              <a:spLocks noChangeArrowheads="1"/>
            </p:cNvSpPr>
            <p:nvPr/>
          </p:nvSpPr>
          <p:spPr bwMode="auto">
            <a:xfrm>
              <a:off x="755" y="3011"/>
              <a:ext cx="199" cy="142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6" name="Oval 655"/>
            <p:cNvSpPr>
              <a:spLocks noChangeArrowheads="1"/>
            </p:cNvSpPr>
            <p:nvPr/>
          </p:nvSpPr>
          <p:spPr bwMode="auto">
            <a:xfrm>
              <a:off x="812" y="3040"/>
              <a:ext cx="85" cy="85"/>
            </a:xfrm>
            <a:prstGeom prst="ellipse">
              <a:avLst/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7" name="AutoShape 656" descr="横線 (太)"/>
            <p:cNvSpPr>
              <a:spLocks noChangeArrowheads="1"/>
            </p:cNvSpPr>
            <p:nvPr/>
          </p:nvSpPr>
          <p:spPr bwMode="auto">
            <a:xfrm>
              <a:off x="670" y="2870"/>
              <a:ext cx="170" cy="141"/>
            </a:xfrm>
            <a:prstGeom prst="roundRect">
              <a:avLst>
                <a:gd name="adj" fmla="val 16667"/>
              </a:avLst>
            </a:prstGeom>
            <a:pattFill prst="dkHorz">
              <a:fgClr>
                <a:srgbClr val="969696"/>
              </a:fgClr>
              <a:bgClr>
                <a:srgbClr val="C0C0C0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8" name="AutoShape 657" descr="横線 (太)"/>
            <p:cNvSpPr>
              <a:spLocks noChangeArrowheads="1"/>
            </p:cNvSpPr>
            <p:nvPr/>
          </p:nvSpPr>
          <p:spPr bwMode="auto">
            <a:xfrm>
              <a:off x="841" y="2870"/>
              <a:ext cx="170" cy="141"/>
            </a:xfrm>
            <a:prstGeom prst="roundRect">
              <a:avLst>
                <a:gd name="adj" fmla="val 16667"/>
              </a:avLst>
            </a:prstGeom>
            <a:pattFill prst="dkHorz">
              <a:fgClr>
                <a:srgbClr val="969696"/>
              </a:fgClr>
              <a:bgClr>
                <a:srgbClr val="C0C0C0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49" name="AutoShape 658"/>
            <p:cNvSpPr>
              <a:spLocks noChangeArrowheads="1"/>
            </p:cNvSpPr>
            <p:nvPr/>
          </p:nvSpPr>
          <p:spPr bwMode="auto">
            <a:xfrm rot="3600000">
              <a:off x="1188" y="3016"/>
              <a:ext cx="255" cy="56"/>
            </a:xfrm>
            <a:prstGeom prst="roundRect">
              <a:avLst>
                <a:gd name="adj" fmla="val 16667"/>
              </a:avLst>
            </a:prstGeom>
            <a:solidFill>
              <a:srgbClr val="C0C0C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0" name="AutoShape 659"/>
            <p:cNvSpPr>
              <a:spLocks noChangeArrowheads="1"/>
            </p:cNvSpPr>
            <p:nvPr/>
          </p:nvSpPr>
          <p:spPr bwMode="auto">
            <a:xfrm>
              <a:off x="1096" y="2756"/>
              <a:ext cx="113" cy="85"/>
            </a:xfrm>
            <a:prstGeom prst="roundRect">
              <a:avLst>
                <a:gd name="adj" fmla="val 16667"/>
              </a:avLst>
            </a:prstGeom>
            <a:solidFill>
              <a:srgbClr val="969696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1" name="AutoShape 660"/>
            <p:cNvSpPr>
              <a:spLocks noChangeArrowheads="1"/>
            </p:cNvSpPr>
            <p:nvPr/>
          </p:nvSpPr>
          <p:spPr bwMode="auto">
            <a:xfrm rot="3600000">
              <a:off x="1195" y="2742"/>
              <a:ext cx="85" cy="227"/>
            </a:xfrm>
            <a:prstGeom prst="moon">
              <a:avLst>
                <a:gd name="adj" fmla="val 50000"/>
              </a:avLst>
            </a:prstGeom>
            <a:solidFill>
              <a:srgbClr val="008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2" name="Freeform 661"/>
            <p:cNvSpPr>
              <a:spLocks/>
            </p:cNvSpPr>
            <p:nvPr/>
          </p:nvSpPr>
          <p:spPr bwMode="auto">
            <a:xfrm>
              <a:off x="444" y="2726"/>
              <a:ext cx="425" cy="144"/>
            </a:xfrm>
            <a:custGeom>
              <a:avLst/>
              <a:gdLst>
                <a:gd name="T0" fmla="*/ 425 w 425"/>
                <a:gd name="T1" fmla="*/ 144 h 144"/>
                <a:gd name="T2" fmla="*/ 425 w 425"/>
                <a:gd name="T3" fmla="*/ 30 h 144"/>
                <a:gd name="T4" fmla="*/ 170 w 425"/>
                <a:gd name="T5" fmla="*/ 30 h 144"/>
                <a:gd name="T6" fmla="*/ 56 w 425"/>
                <a:gd name="T7" fmla="*/ 0 h 144"/>
                <a:gd name="T8" fmla="*/ 0 w 425"/>
                <a:gd name="T9" fmla="*/ 33 h 144"/>
                <a:gd name="T10" fmla="*/ 141 w 425"/>
                <a:gd name="T11" fmla="*/ 114 h 144"/>
                <a:gd name="T12" fmla="*/ 198 w 425"/>
                <a:gd name="T13" fmla="*/ 129 h 144"/>
                <a:gd name="T14" fmla="*/ 226 w 425"/>
                <a:gd name="T15" fmla="*/ 136 h 144"/>
                <a:gd name="T16" fmla="*/ 425 w 425"/>
                <a:gd name="T17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5" h="144">
                  <a:moveTo>
                    <a:pt x="425" y="144"/>
                  </a:moveTo>
                  <a:lnTo>
                    <a:pt x="425" y="30"/>
                  </a:lnTo>
                  <a:lnTo>
                    <a:pt x="170" y="30"/>
                  </a:lnTo>
                  <a:lnTo>
                    <a:pt x="56" y="0"/>
                  </a:lnTo>
                  <a:lnTo>
                    <a:pt x="0" y="33"/>
                  </a:lnTo>
                  <a:lnTo>
                    <a:pt x="141" y="114"/>
                  </a:lnTo>
                  <a:lnTo>
                    <a:pt x="198" y="129"/>
                  </a:lnTo>
                  <a:lnTo>
                    <a:pt x="226" y="136"/>
                  </a:lnTo>
                  <a:lnTo>
                    <a:pt x="425" y="144"/>
                  </a:lnTo>
                  <a:close/>
                </a:path>
              </a:pathLst>
            </a:custGeom>
            <a:solidFill>
              <a:srgbClr val="008000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3" name="Freeform 662"/>
            <p:cNvSpPr>
              <a:spLocks/>
            </p:cNvSpPr>
            <p:nvPr/>
          </p:nvSpPr>
          <p:spPr bwMode="auto">
            <a:xfrm>
              <a:off x="540" y="2802"/>
              <a:ext cx="284" cy="33"/>
            </a:xfrm>
            <a:custGeom>
              <a:avLst/>
              <a:gdLst>
                <a:gd name="T0" fmla="*/ 284 w 284"/>
                <a:gd name="T1" fmla="*/ 10 h 33"/>
                <a:gd name="T2" fmla="*/ 0 w 284"/>
                <a:gd name="T3" fmla="*/ 0 h 33"/>
                <a:gd name="T4" fmla="*/ 57 w 284"/>
                <a:gd name="T5" fmla="*/ 33 h 33"/>
                <a:gd name="T6" fmla="*/ 284 w 284"/>
                <a:gd name="T7" fmla="*/ 33 h 33"/>
                <a:gd name="T8" fmla="*/ 284 w 284"/>
                <a:gd name="T9" fmla="*/ 1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4" h="33">
                  <a:moveTo>
                    <a:pt x="284" y="10"/>
                  </a:moveTo>
                  <a:lnTo>
                    <a:pt x="0" y="0"/>
                  </a:lnTo>
                  <a:lnTo>
                    <a:pt x="57" y="33"/>
                  </a:lnTo>
                  <a:lnTo>
                    <a:pt x="284" y="33"/>
                  </a:lnTo>
                  <a:lnTo>
                    <a:pt x="284" y="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FF0000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  <p:sp>
          <p:nvSpPr>
            <p:cNvPr id="54" name="AutoShape 663"/>
            <p:cNvSpPr>
              <a:spLocks noChangeArrowheads="1"/>
            </p:cNvSpPr>
            <p:nvPr/>
          </p:nvSpPr>
          <p:spPr bwMode="auto">
            <a:xfrm>
              <a:off x="812" y="2728"/>
              <a:ext cx="312" cy="142"/>
            </a:xfrm>
            <a:prstGeom prst="roundRect">
              <a:avLst>
                <a:gd name="adj" fmla="val 50000"/>
              </a:avLst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ja-JP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5pPr>
              <a:lvl6pPr marL="22860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6pPr>
              <a:lvl7pPr marL="27432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7pPr>
              <a:lvl8pPr marL="32004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8pPr>
              <a:lvl9pPr marL="3657600" algn="l" defTabSz="914400" rtl="0" eaLnBrk="1" latinLnBrk="0" hangingPunct="1">
                <a:defRPr kumimoji="1" kern="1200">
                  <a:solidFill>
                    <a:schemeClr val="tx1"/>
                  </a:solidFill>
                  <a:latin typeface="Arial" charset="0"/>
                  <a:ea typeface="ＭＳ Ｐゴシック" charset="-128"/>
                  <a:cs typeface="+mn-cs"/>
                </a:defRPr>
              </a:lvl9pPr>
            </a:lstStyle>
            <a:p>
              <a:endParaRPr lang="ja-JP" altLang="en-US"/>
            </a:p>
          </p:txBody>
        </p:sp>
      </p:grpSp>
      <p:sp>
        <p:nvSpPr>
          <p:cNvPr id="59" name="屈折矢印 58"/>
          <p:cNvSpPr/>
          <p:nvPr/>
        </p:nvSpPr>
        <p:spPr>
          <a:xfrm flipV="1">
            <a:off x="4383328" y="1700807"/>
            <a:ext cx="1972895" cy="667942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星 7 59"/>
          <p:cNvSpPr/>
          <p:nvPr/>
        </p:nvSpPr>
        <p:spPr>
          <a:xfrm>
            <a:off x="1619672" y="1412776"/>
            <a:ext cx="2736803" cy="1024136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/>
              <a:t>不要</a:t>
            </a:r>
            <a:endParaRPr kumimoji="1" lang="ja-JP" altLang="en-US" sz="3200" dirty="0"/>
          </a:p>
        </p:txBody>
      </p:sp>
      <p:sp>
        <p:nvSpPr>
          <p:cNvPr id="61" name="スライド番号プレースホルダー 6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08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Twitter</a:t>
            </a:r>
            <a:r>
              <a:rPr lang="ja-JP" altLang="en-US" dirty="0" smtClean="0"/>
              <a:t>上</a:t>
            </a:r>
            <a:r>
              <a:rPr lang="ja-JP" altLang="en-US" sz="3600" dirty="0" smtClean="0"/>
              <a:t>の</a:t>
            </a:r>
            <a:r>
              <a:rPr lang="ja-JP" altLang="en-US" dirty="0" smtClean="0"/>
              <a:t>専門家ユーザ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6</a:t>
            </a:fld>
            <a:endParaRPr kumimoji="1" lang="ja-JP" altLang="en-US"/>
          </a:p>
        </p:txBody>
      </p:sp>
      <p:grpSp>
        <p:nvGrpSpPr>
          <p:cNvPr id="5" name="グループ化 4"/>
          <p:cNvGrpSpPr/>
          <p:nvPr/>
        </p:nvGrpSpPr>
        <p:grpSpPr>
          <a:xfrm>
            <a:off x="0" y="1247368"/>
            <a:ext cx="5290458" cy="3735179"/>
            <a:chOff x="0" y="2796226"/>
            <a:chExt cx="5290458" cy="3735179"/>
          </a:xfrm>
        </p:grpSpPr>
        <p:pic>
          <p:nvPicPr>
            <p:cNvPr id="6" name="図 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651" r="5411" b="11306"/>
            <a:stretch/>
          </p:blipFill>
          <p:spPr>
            <a:xfrm>
              <a:off x="316720" y="3034550"/>
              <a:ext cx="4973738" cy="349685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7" name="図 6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363" b="20050"/>
            <a:stretch/>
          </p:blipFill>
          <p:spPr>
            <a:xfrm>
              <a:off x="0" y="2796226"/>
              <a:ext cx="1636755" cy="47664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8" name="横巻き 7"/>
          <p:cNvSpPr/>
          <p:nvPr/>
        </p:nvSpPr>
        <p:spPr>
          <a:xfrm>
            <a:off x="5580112" y="2460853"/>
            <a:ext cx="3312368" cy="1579529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</a:t>
            </a:r>
            <a:r>
              <a:rPr kumimoji="1" lang="ja-JP" altLang="en-US" sz="1600" dirty="0" smtClean="0"/>
              <a:t>の</a:t>
            </a:r>
            <a:r>
              <a:rPr kumimoji="1" lang="ja-JP" altLang="en-US" dirty="0" smtClean="0"/>
              <a:t>専門家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ドメイン</a:t>
            </a:r>
            <a:r>
              <a:rPr lang="ja-JP" altLang="en-US" sz="1600" dirty="0" smtClean="0"/>
              <a:t>に</a:t>
            </a:r>
            <a:r>
              <a:rPr lang="ja-JP" altLang="en-US" dirty="0" smtClean="0"/>
              <a:t>特化した投稿</a:t>
            </a:r>
            <a:r>
              <a:rPr lang="ja-JP" altLang="en-US" dirty="0"/>
              <a:t>多</a:t>
            </a:r>
            <a:endParaRPr kumimoji="1" lang="ja-JP" altLang="en-US" dirty="0"/>
          </a:p>
        </p:txBody>
      </p:sp>
      <p:grpSp>
        <p:nvGrpSpPr>
          <p:cNvPr id="10" name="グループ化 9"/>
          <p:cNvGrpSpPr/>
          <p:nvPr/>
        </p:nvGrpSpPr>
        <p:grpSpPr>
          <a:xfrm>
            <a:off x="378324" y="5733883"/>
            <a:ext cx="4596619" cy="844825"/>
            <a:chOff x="234308" y="1866439"/>
            <a:chExt cx="4596619" cy="844825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30063"/>
            <a:stretch/>
          </p:blipFill>
          <p:spPr>
            <a:xfrm>
              <a:off x="349397" y="1900356"/>
              <a:ext cx="4481530" cy="810908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  <p:pic>
          <p:nvPicPr>
            <p:cNvPr id="14" name="図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308" y="1866439"/>
              <a:ext cx="1969210" cy="470259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</p:pic>
      </p:grpSp>
      <p:sp>
        <p:nvSpPr>
          <p:cNvPr id="15" name="横巻き 14"/>
          <p:cNvSpPr/>
          <p:nvPr/>
        </p:nvSpPr>
        <p:spPr>
          <a:xfrm>
            <a:off x="5508104" y="5533131"/>
            <a:ext cx="3528392" cy="1280245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一般的</a:t>
            </a:r>
            <a:r>
              <a:rPr kumimoji="1" lang="ja-JP" altLang="en-US" sz="1600" dirty="0" smtClean="0"/>
              <a:t>な</a:t>
            </a:r>
            <a:r>
              <a:rPr kumimoji="1" lang="ja-JP" altLang="en-US" dirty="0" smtClean="0"/>
              <a:t>ユーザ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普段</a:t>
            </a:r>
            <a:r>
              <a:rPr lang="ja-JP" altLang="en-US" sz="1600" dirty="0" smtClean="0"/>
              <a:t>の</a:t>
            </a:r>
            <a:r>
              <a:rPr lang="ja-JP" altLang="en-US" dirty="0" smtClean="0"/>
              <a:t>出来事</a:t>
            </a:r>
            <a:r>
              <a:rPr lang="ja-JP" altLang="en-US" sz="1600" dirty="0" smtClean="0"/>
              <a:t>や</a:t>
            </a:r>
            <a:r>
              <a:rPr lang="ja-JP" altLang="en-US" dirty="0" smtClean="0"/>
              <a:t>感じたこと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592104" y="2833480"/>
            <a:ext cx="4678898" cy="21296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2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下矢印 8"/>
          <p:cNvSpPr/>
          <p:nvPr/>
        </p:nvSpPr>
        <p:spPr>
          <a:xfrm>
            <a:off x="6372200" y="2708920"/>
            <a:ext cx="1008112" cy="25922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2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提案手法の概要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107504" y="2132856"/>
            <a:ext cx="4464496" cy="208823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2"/>
                </a:solidFill>
              </a:rPr>
              <a:t>ドメイン別</a:t>
            </a:r>
            <a:endParaRPr kumimoji="1" lang="en-US" altLang="ja-JP" sz="2800" dirty="0" smtClean="0">
              <a:solidFill>
                <a:schemeClr val="tx2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chemeClr val="tx2"/>
                </a:solidFill>
              </a:rPr>
              <a:t>ユーザプロファイル</a:t>
            </a:r>
            <a:endParaRPr kumimoji="1" lang="en-US" altLang="ja-JP" sz="2800" dirty="0" smtClean="0">
              <a:solidFill>
                <a:schemeClr val="tx2"/>
              </a:solidFill>
            </a:endParaRPr>
          </a:p>
          <a:p>
            <a:pPr algn="ctr"/>
            <a:endParaRPr lang="en-US" altLang="ja-JP" sz="2800" dirty="0">
              <a:solidFill>
                <a:schemeClr val="tx2"/>
              </a:solidFill>
            </a:endParaRPr>
          </a:p>
          <a:p>
            <a:pPr algn="ctr"/>
            <a:endParaRPr kumimoji="1" lang="en-US" altLang="ja-JP" sz="2800" dirty="0" smtClean="0">
              <a:solidFill>
                <a:schemeClr val="tx2"/>
              </a:solidFill>
            </a:endParaRPr>
          </a:p>
          <a:p>
            <a:pPr algn="ctr"/>
            <a:endParaRPr kumimoji="1" lang="ja-JP" altLang="en-US" sz="2800" dirty="0">
              <a:solidFill>
                <a:schemeClr val="tx2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806925"/>
                  </p:ext>
                </p:extLst>
              </p:nvPr>
            </p:nvGraphicFramePr>
            <p:xfrm>
              <a:off x="251520" y="2996952"/>
              <a:ext cx="4147940" cy="921700"/>
            </p:xfrm>
            <a:graphic>
              <a:graphicData uri="http://schemas.openxmlformats.org/drawingml/2006/table">
                <a:tbl>
                  <a:tblPr>
                    <a:tableStyleId>{69012ECD-51FC-41F1-AA8D-1B2483CD663E}</a:tableStyleId>
                  </a:tblPr>
                  <a:tblGrid>
                    <a:gridCol w="559098"/>
                    <a:gridCol w="1276304"/>
                    <a:gridCol w="1342765"/>
                    <a:gridCol w="969773"/>
                  </a:tblGrid>
                  <a:tr h="460850">
                    <a:tc>
                      <a:txBody>
                        <a:bodyPr/>
                        <a:lstStyle/>
                        <a:p>
                          <a:pPr algn="ctr"/>
                          <a:endParaRPr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ja-JP" altLang="en-US" sz="2000" b="1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野球</a:t>
                          </a:r>
                          <a:endParaRPr lang="ja-JP" altLang="en-US" sz="20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ja-JP" altLang="en-US" sz="2000" b="1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メジャー</a:t>
                          </a:r>
                          <a:endParaRPr lang="ja-JP" altLang="en-US" sz="20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・・・</a:t>
                          </a:r>
                          <a:endParaRPr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6085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ja-JP" sz="2400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ja-JP" sz="2400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lang="en-US" altLang="ja-JP" sz="2400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altLang="ja-JP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ja-JP" sz="2000" b="1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4</a:t>
                          </a:r>
                          <a:endParaRPr lang="ja-JP" altLang="en-US" sz="20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ja-JP" sz="2000" b="1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9</a:t>
                          </a:r>
                          <a:endParaRPr lang="ja-JP" altLang="en-US" sz="20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・・・</a:t>
                          </a:r>
                          <a:endParaRPr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04806925"/>
                  </p:ext>
                </p:extLst>
              </p:nvPr>
            </p:nvGraphicFramePr>
            <p:xfrm>
              <a:off x="251520" y="2996952"/>
              <a:ext cx="4147940" cy="921700"/>
            </p:xfrm>
            <a:graphic>
              <a:graphicData uri="http://schemas.openxmlformats.org/drawingml/2006/table">
                <a:tbl>
                  <a:tblPr>
                    <a:tableStyleId>{69012ECD-51FC-41F1-AA8D-1B2483CD663E}</a:tableStyleId>
                  </a:tblPr>
                  <a:tblGrid>
                    <a:gridCol w="559098"/>
                    <a:gridCol w="1276304"/>
                    <a:gridCol w="1342765"/>
                    <a:gridCol w="969773"/>
                  </a:tblGrid>
                  <a:tr h="460850">
                    <a:tc>
                      <a:txBody>
                        <a:bodyPr/>
                        <a:lstStyle/>
                        <a:p>
                          <a:pPr algn="ctr"/>
                          <a:endParaRPr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ja-JP" altLang="en-US" sz="2000" b="1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野球</a:t>
                          </a:r>
                          <a:endParaRPr lang="ja-JP" altLang="en-US" sz="20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ja-JP" altLang="en-US" sz="2000" b="1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メジャー</a:t>
                          </a:r>
                          <a:endParaRPr lang="ja-JP" altLang="en-US" sz="20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・・・</a:t>
                          </a:r>
                          <a:endParaRPr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46085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t="-106667" r="-640217" b="-10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ja-JP" sz="2000" b="1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4</a:t>
                          </a:r>
                          <a:endParaRPr lang="ja-JP" altLang="en-US" sz="20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ja-JP" sz="2000" b="1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9</a:t>
                          </a:r>
                          <a:endParaRPr lang="ja-JP" altLang="en-US" sz="2000" b="1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・・・</a:t>
                          </a:r>
                          <a:endParaRPr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フローチャート : 磁気ディスク 4"/>
          <p:cNvSpPr/>
          <p:nvPr/>
        </p:nvSpPr>
        <p:spPr>
          <a:xfrm>
            <a:off x="4788024" y="1556792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ドメイン専門家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ツイート</a:t>
            </a:r>
            <a:endParaRPr kumimoji="1" lang="ja-JP" altLang="en-US" dirty="0"/>
          </a:p>
        </p:txBody>
      </p:sp>
      <p:sp>
        <p:nvSpPr>
          <p:cNvPr id="6" name="フローチャート : 磁気ディスク 5"/>
          <p:cNvSpPr/>
          <p:nvPr/>
        </p:nvSpPr>
        <p:spPr>
          <a:xfrm>
            <a:off x="7028656" y="1556792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一般ツイート</a:t>
            </a:r>
            <a:endParaRPr kumimoji="1" lang="ja-JP" altLang="en-US" dirty="0"/>
          </a:p>
        </p:txBody>
      </p:sp>
      <p:sp>
        <p:nvSpPr>
          <p:cNvPr id="7" name="フローチャート : 磁気ディスク 6"/>
          <p:cNvSpPr/>
          <p:nvPr/>
        </p:nvSpPr>
        <p:spPr>
          <a:xfrm>
            <a:off x="5868144" y="3429000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ドメイン特有</a:t>
            </a:r>
            <a:r>
              <a:rPr lang="ja-JP" altLang="en-US" sz="1600" dirty="0" smtClean="0"/>
              <a:t>の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単語群</a:t>
            </a:r>
            <a:endParaRPr kumimoji="1" lang="en-US" altLang="ja-JP" dirty="0" smtClean="0"/>
          </a:p>
        </p:txBody>
      </p:sp>
      <p:sp>
        <p:nvSpPr>
          <p:cNvPr id="8" name="フローチャート : 磁気ディスク 7"/>
          <p:cNvSpPr/>
          <p:nvPr/>
        </p:nvSpPr>
        <p:spPr>
          <a:xfrm>
            <a:off x="5868144" y="5301208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ドメイン別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プロファイル</a:t>
            </a:r>
            <a:endParaRPr kumimoji="1" lang="ja-JP" altLang="en-US" dirty="0"/>
          </a:p>
        </p:txBody>
      </p:sp>
      <p:sp>
        <p:nvSpPr>
          <p:cNvPr id="12" name="スライド番号プレースホルダー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500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角丸四角形 46"/>
          <p:cNvSpPr/>
          <p:nvPr/>
        </p:nvSpPr>
        <p:spPr>
          <a:xfrm>
            <a:off x="251520" y="4797152"/>
            <a:ext cx="8568952" cy="196235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23" name="グループ化 22"/>
          <p:cNvGrpSpPr/>
          <p:nvPr/>
        </p:nvGrpSpPr>
        <p:grpSpPr>
          <a:xfrm>
            <a:off x="5868144" y="3029445"/>
            <a:ext cx="1944216" cy="3744416"/>
            <a:chOff x="5868144" y="3029445"/>
            <a:chExt cx="1944216" cy="3744416"/>
          </a:xfrm>
        </p:grpSpPr>
        <p:sp>
          <p:nvSpPr>
            <p:cNvPr id="13" name="下矢印 12"/>
            <p:cNvSpPr/>
            <p:nvPr/>
          </p:nvSpPr>
          <p:spPr>
            <a:xfrm>
              <a:off x="6372200" y="3029445"/>
              <a:ext cx="1008112" cy="2592288"/>
            </a:xfrm>
            <a:prstGeom prst="downArrow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chemeClr val="tx2"/>
                </a:solidFill>
              </a:endParaRPr>
            </a:p>
          </p:txBody>
        </p:sp>
        <p:sp>
          <p:nvSpPr>
            <p:cNvPr id="17" name="フローチャート : 磁気ディスク 16"/>
            <p:cNvSpPr/>
            <p:nvPr/>
          </p:nvSpPr>
          <p:spPr>
            <a:xfrm>
              <a:off x="5868144" y="5621733"/>
              <a:ext cx="1944216" cy="115212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ドメイン別</a:t>
              </a:r>
              <a:endParaRPr kumimoji="1" lang="en-US" altLang="ja-JP" dirty="0" smtClean="0"/>
            </a:p>
            <a:p>
              <a:pPr algn="ctr"/>
              <a:r>
                <a:rPr kumimoji="1" lang="ja-JP" altLang="en-US" dirty="0" smtClean="0"/>
                <a:t>プロファイル</a:t>
              </a:r>
              <a:endParaRPr kumimoji="1" lang="ja-JP" altLang="en-US" dirty="0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ドメイン特有単語</a:t>
            </a:r>
            <a:r>
              <a:rPr kumimoji="1" lang="ja-JP" altLang="en-US" sz="3600" dirty="0" smtClean="0"/>
              <a:t>の</a:t>
            </a:r>
            <a:r>
              <a:rPr kumimoji="1" lang="ja-JP" altLang="en-US" dirty="0" smtClean="0"/>
              <a:t>抽出 </a:t>
            </a:r>
            <a:r>
              <a:rPr kumimoji="1" lang="en-US" altLang="ja-JP" dirty="0" smtClean="0"/>
              <a:t>: </a:t>
            </a:r>
            <a:r>
              <a:rPr kumimoji="1" lang="ja-JP" altLang="en-US" dirty="0" smtClean="0"/>
              <a:t>オッズ比</a:t>
            </a:r>
            <a:endParaRPr kumimoji="1" lang="ja-JP" altLang="en-US" dirty="0"/>
          </a:p>
        </p:txBody>
      </p:sp>
      <p:sp>
        <p:nvSpPr>
          <p:cNvPr id="16" name="フローチャート : 磁気ディスク 15"/>
          <p:cNvSpPr/>
          <p:nvPr/>
        </p:nvSpPr>
        <p:spPr>
          <a:xfrm>
            <a:off x="5868144" y="3749525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ドメイン特有</a:t>
            </a:r>
            <a:r>
              <a:rPr lang="ja-JP" altLang="en-US" sz="1600" dirty="0" smtClean="0"/>
              <a:t>の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単語群</a:t>
            </a:r>
            <a:endParaRPr kumimoji="1" lang="en-US" altLang="ja-JP" dirty="0" smtClean="0"/>
          </a:p>
        </p:txBody>
      </p:sp>
      <p:sp>
        <p:nvSpPr>
          <p:cNvPr id="18" name="下矢印 17"/>
          <p:cNvSpPr/>
          <p:nvPr/>
        </p:nvSpPr>
        <p:spPr>
          <a:xfrm>
            <a:off x="6417205" y="2957437"/>
            <a:ext cx="918102" cy="792088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/>
          <p:cNvGrpSpPr/>
          <p:nvPr/>
        </p:nvGrpSpPr>
        <p:grpSpPr>
          <a:xfrm>
            <a:off x="4788024" y="1877317"/>
            <a:ext cx="4184848" cy="1152128"/>
            <a:chOff x="4788024" y="1877317"/>
            <a:chExt cx="4184848" cy="1152128"/>
          </a:xfrm>
        </p:grpSpPr>
        <p:sp>
          <p:nvSpPr>
            <p:cNvPr id="14" name="フローチャート : 磁気ディスク 13"/>
            <p:cNvSpPr/>
            <p:nvPr/>
          </p:nvSpPr>
          <p:spPr>
            <a:xfrm>
              <a:off x="4788024" y="1877317"/>
              <a:ext cx="1944216" cy="115212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ドメイン専門家</a:t>
              </a:r>
              <a:endParaRPr kumimoji="1" lang="en-US" altLang="ja-JP" dirty="0" smtClean="0"/>
            </a:p>
            <a:p>
              <a:pPr algn="ctr"/>
              <a:r>
                <a:rPr lang="ja-JP" altLang="en-US" dirty="0"/>
                <a:t>ツイート</a:t>
              </a:r>
              <a:endParaRPr kumimoji="1" lang="ja-JP" altLang="en-US" dirty="0"/>
            </a:p>
          </p:txBody>
        </p:sp>
        <p:sp>
          <p:nvSpPr>
            <p:cNvPr id="15" name="フローチャート : 磁気ディスク 14"/>
            <p:cNvSpPr/>
            <p:nvPr/>
          </p:nvSpPr>
          <p:spPr>
            <a:xfrm>
              <a:off x="7028656" y="1877317"/>
              <a:ext cx="1944216" cy="1152128"/>
            </a:xfrm>
            <a:prstGeom prst="flowChartMagneticDisk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 smtClean="0"/>
                <a:t>一般ツイート</a:t>
              </a:r>
              <a:endParaRPr kumimoji="1" lang="ja-JP" altLang="en-US" dirty="0"/>
            </a:p>
          </p:txBody>
        </p:sp>
      </p:grpSp>
      <p:sp>
        <p:nvSpPr>
          <p:cNvPr id="26" name="フローチャート : 磁気ディスク 25"/>
          <p:cNvSpPr/>
          <p:nvPr/>
        </p:nvSpPr>
        <p:spPr>
          <a:xfrm>
            <a:off x="971600" y="1988840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ドメイン専門家</a:t>
            </a:r>
            <a:endParaRPr kumimoji="1" lang="en-US" altLang="ja-JP" dirty="0" smtClean="0"/>
          </a:p>
          <a:p>
            <a:pPr algn="ctr"/>
            <a:r>
              <a:rPr lang="ja-JP" altLang="en-US" dirty="0"/>
              <a:t>ツイート</a:t>
            </a:r>
            <a:endParaRPr kumimoji="1" lang="ja-JP" altLang="en-US" dirty="0"/>
          </a:p>
        </p:txBody>
      </p:sp>
      <p:sp>
        <p:nvSpPr>
          <p:cNvPr id="27" name="フローチャート : 磁気ディスク 26"/>
          <p:cNvSpPr/>
          <p:nvPr/>
        </p:nvSpPr>
        <p:spPr>
          <a:xfrm>
            <a:off x="6156176" y="1988840"/>
            <a:ext cx="1944216" cy="11521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一般ツイート</a:t>
            </a:r>
            <a:endParaRPr kumimoji="1" lang="ja-JP" altLang="en-US" dirty="0"/>
          </a:p>
        </p:txBody>
      </p:sp>
      <p:sp>
        <p:nvSpPr>
          <p:cNvPr id="31" name="角丸四角形 30"/>
          <p:cNvSpPr/>
          <p:nvPr/>
        </p:nvSpPr>
        <p:spPr>
          <a:xfrm>
            <a:off x="3491880" y="1877317"/>
            <a:ext cx="2016224" cy="9481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野球</a:t>
            </a:r>
            <a:endParaRPr kumimoji="1" lang="ja-JP" altLang="en-US" sz="2400" dirty="0"/>
          </a:p>
        </p:txBody>
      </p:sp>
      <p:sp>
        <p:nvSpPr>
          <p:cNvPr id="33" name="U ターン矢印 32"/>
          <p:cNvSpPr/>
          <p:nvPr/>
        </p:nvSpPr>
        <p:spPr>
          <a:xfrm rot="10800000">
            <a:off x="1907704" y="2924945"/>
            <a:ext cx="2016224" cy="792088"/>
          </a:xfrm>
          <a:prstGeom prst="uturnArrow">
            <a:avLst>
              <a:gd name="adj1" fmla="val 23785"/>
              <a:gd name="adj2" fmla="val 25000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4" name="U ターン矢印 33"/>
          <p:cNvSpPr/>
          <p:nvPr/>
        </p:nvSpPr>
        <p:spPr>
          <a:xfrm rot="10800000" flipH="1">
            <a:off x="5068970" y="2924945"/>
            <a:ext cx="2037609" cy="792088"/>
          </a:xfrm>
          <a:prstGeom prst="uturnArrow">
            <a:avLst>
              <a:gd name="adj1" fmla="val 23785"/>
              <a:gd name="adj2" fmla="val 25000"/>
              <a:gd name="adj3" fmla="val 25000"/>
              <a:gd name="adj4" fmla="val 43750"/>
              <a:gd name="adj5" fmla="val 7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1" name="星 16 40"/>
          <p:cNvSpPr/>
          <p:nvPr/>
        </p:nvSpPr>
        <p:spPr>
          <a:xfrm>
            <a:off x="2627783" y="3717034"/>
            <a:ext cx="3528393" cy="1080120"/>
          </a:xfrm>
          <a:prstGeom prst="star16">
            <a:avLst/>
          </a:prstGeom>
          <a:solidFill>
            <a:srgbClr val="BBDB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どっち</a:t>
            </a:r>
            <a:r>
              <a:rPr kumimoji="1" lang="ja-JP" alt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で</a:t>
            </a:r>
            <a:endParaRPr kumimoji="1" lang="en-US" altLang="ja-JP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kumimoji="1" lang="ja-JP" altLang="en-US" b="1" dirty="0" smtClean="0">
                <a:solidFill>
                  <a:schemeClr val="tx2"/>
                </a:solidFill>
              </a:rPr>
              <a:t>呟かれやすい</a:t>
            </a:r>
            <a:r>
              <a:rPr lang="en-US" altLang="ja-JP" dirty="0" smtClean="0">
                <a:solidFill>
                  <a:schemeClr val="tx2"/>
                </a:solidFill>
              </a:rPr>
              <a:t>??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  <p:sp>
        <p:nvSpPr>
          <p:cNvPr id="42" name="ドーナツ 41"/>
          <p:cNvSpPr/>
          <p:nvPr/>
        </p:nvSpPr>
        <p:spPr>
          <a:xfrm>
            <a:off x="1259632" y="3641379"/>
            <a:ext cx="1095742" cy="1044118"/>
          </a:xfrm>
          <a:prstGeom prst="donut">
            <a:avLst>
              <a:gd name="adj" fmla="val 1021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3" name="乗算記号 42"/>
          <p:cNvSpPr/>
          <p:nvPr/>
        </p:nvSpPr>
        <p:spPr>
          <a:xfrm>
            <a:off x="6603918" y="3515366"/>
            <a:ext cx="1552788" cy="1296144"/>
          </a:xfrm>
          <a:prstGeom prst="mathMultiply">
            <a:avLst>
              <a:gd name="adj1" fmla="val 10896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17287" y="5559623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b="1" dirty="0" smtClean="0"/>
              <a:t>オッズ比</a:t>
            </a:r>
            <a:endParaRPr kumimoji="1" lang="ja-JP" altLang="en-US" sz="2400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775172" y="5373216"/>
            <a:ext cx="5469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000" b="1" dirty="0" smtClean="0"/>
              <a:t>=</a:t>
            </a:r>
            <a:endParaRPr kumimoji="1" lang="ja-JP" altLang="en-US" sz="4000" b="1" dirty="0"/>
          </a:p>
        </p:txBody>
      </p:sp>
      <p:pic>
        <p:nvPicPr>
          <p:cNvPr id="48" name="図 4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376" y="4928849"/>
            <a:ext cx="701040" cy="510540"/>
          </a:xfrm>
          <a:prstGeom prst="rect">
            <a:avLst/>
          </a:prstGeom>
        </p:spPr>
      </p:pic>
      <p:pic>
        <p:nvPicPr>
          <p:cNvPr id="49" name="図 4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3956" y="5423612"/>
            <a:ext cx="701040" cy="441960"/>
          </a:xfrm>
          <a:prstGeom prst="rect">
            <a:avLst/>
          </a:prstGeom>
        </p:spPr>
      </p:pic>
      <p:sp>
        <p:nvSpPr>
          <p:cNvPr id="52" name="フローチャート: 処理 51"/>
          <p:cNvSpPr/>
          <p:nvPr/>
        </p:nvSpPr>
        <p:spPr>
          <a:xfrm rot="19022909">
            <a:off x="3153782" y="5971380"/>
            <a:ext cx="2160240" cy="45719"/>
          </a:xfrm>
          <a:prstGeom prst="flowChartProces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フローチャート: 処理 52"/>
          <p:cNvSpPr/>
          <p:nvPr/>
        </p:nvSpPr>
        <p:spPr>
          <a:xfrm>
            <a:off x="2605185" y="5598873"/>
            <a:ext cx="1341340" cy="45719"/>
          </a:xfrm>
          <a:prstGeom prst="flowChartProces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5" name="図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572" y="6152318"/>
            <a:ext cx="1143000" cy="441960"/>
          </a:xfrm>
          <a:prstGeom prst="rect">
            <a:avLst/>
          </a:prstGeom>
        </p:spPr>
      </p:pic>
      <p:sp>
        <p:nvSpPr>
          <p:cNvPr id="56" name="フローチャート: 処理 55"/>
          <p:cNvSpPr/>
          <p:nvPr/>
        </p:nvSpPr>
        <p:spPr>
          <a:xfrm>
            <a:off x="4505194" y="5971379"/>
            <a:ext cx="1341340" cy="45719"/>
          </a:xfrm>
          <a:prstGeom prst="flowChartProces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57" name="図 5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4355" y="5631294"/>
            <a:ext cx="1143000" cy="510540"/>
          </a:xfrm>
          <a:prstGeom prst="rect">
            <a:avLst/>
          </a:prstGeom>
        </p:spPr>
      </p:pic>
      <p:sp>
        <p:nvSpPr>
          <p:cNvPr id="61" name="テキスト ボックス 60"/>
          <p:cNvSpPr txBox="1"/>
          <p:nvPr/>
        </p:nvSpPr>
        <p:spPr>
          <a:xfrm>
            <a:off x="6157917" y="5085184"/>
            <a:ext cx="244653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800" b="1" dirty="0" smtClean="0"/>
              <a:t>＞</a:t>
            </a:r>
            <a:r>
              <a:rPr kumimoji="1" lang="en-US" altLang="ja-JP" sz="8800" b="1" dirty="0" smtClean="0"/>
              <a:t>1</a:t>
            </a:r>
            <a:endParaRPr kumimoji="1" lang="ja-JP" altLang="en-US" sz="5400" b="1" dirty="0"/>
          </a:p>
        </p:txBody>
      </p:sp>
      <p:sp>
        <p:nvSpPr>
          <p:cNvPr id="62" name="正方形/長方形 61"/>
          <p:cNvSpPr/>
          <p:nvPr/>
        </p:nvSpPr>
        <p:spPr>
          <a:xfrm>
            <a:off x="6156176" y="5085184"/>
            <a:ext cx="2005677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800" b="1" dirty="0"/>
              <a:t>＞</a:t>
            </a:r>
            <a:r>
              <a:rPr lang="en-US" altLang="ja-JP" sz="8800" b="1" dirty="0"/>
              <a:t>σ</a:t>
            </a:r>
            <a:endParaRPr lang="ja-JP" altLang="en-US" sz="8800" dirty="0"/>
          </a:p>
        </p:txBody>
      </p:sp>
      <p:sp>
        <p:nvSpPr>
          <p:cNvPr id="64" name="スライド番号プレースホルダー 6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37" name="角丸四角形 36"/>
          <p:cNvSpPr/>
          <p:nvPr/>
        </p:nvSpPr>
        <p:spPr>
          <a:xfrm>
            <a:off x="3491880" y="1877317"/>
            <a:ext cx="2016224" cy="9481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/>
              <a:t>寒い</a:t>
            </a:r>
            <a:endParaRPr kumimoji="1" lang="ja-JP" altLang="en-US" sz="2400" dirty="0"/>
          </a:p>
        </p:txBody>
      </p:sp>
      <p:sp>
        <p:nvSpPr>
          <p:cNvPr id="3" name="二等辺三角形 2"/>
          <p:cNvSpPr/>
          <p:nvPr/>
        </p:nvSpPr>
        <p:spPr>
          <a:xfrm>
            <a:off x="6981364" y="3521693"/>
            <a:ext cx="830996" cy="944080"/>
          </a:xfrm>
          <a:prstGeom prst="triangle">
            <a:avLst/>
          </a:prstGeom>
          <a:noFill/>
          <a:ln w="104775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/>
          <p:nvPr/>
        </p:nvSpPr>
        <p:spPr>
          <a:xfrm>
            <a:off x="1382038" y="3569129"/>
            <a:ext cx="755981" cy="939749"/>
          </a:xfrm>
          <a:prstGeom prst="triangle">
            <a:avLst/>
          </a:prstGeom>
          <a:noFill/>
          <a:ln w="104775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60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16" grpId="0" animBg="1"/>
      <p:bldP spid="18" grpId="0" animBg="1"/>
      <p:bldP spid="18" grpId="1" animBg="1"/>
      <p:bldP spid="26" grpId="0" animBg="1"/>
      <p:bldP spid="27" grpId="0" animBg="1"/>
      <p:bldP spid="31" grpId="0" animBg="1"/>
      <p:bldP spid="31" grpId="1" animBg="1"/>
      <p:bldP spid="33" grpId="0" animBg="1"/>
      <p:bldP spid="34" grpId="0" animBg="1"/>
      <p:bldP spid="41" grpId="0" animBg="1"/>
      <p:bldP spid="42" grpId="0" animBg="1"/>
      <p:bldP spid="42" grpId="1" animBg="1"/>
      <p:bldP spid="43" grpId="0" animBg="1"/>
      <p:bldP spid="43" grpId="1" animBg="1"/>
      <p:bldP spid="44" grpId="0"/>
      <p:bldP spid="45" grpId="0"/>
      <p:bldP spid="52" grpId="0" animBg="1"/>
      <p:bldP spid="53" grpId="0" animBg="1"/>
      <p:bldP spid="56" grpId="0" animBg="1"/>
      <p:bldP spid="61" grpId="0"/>
      <p:bldP spid="61" grpId="1"/>
      <p:bldP spid="62" grpId="0"/>
      <p:bldP spid="37" grpId="0" animBg="1"/>
      <p:bldP spid="3" grpId="0" animBg="1"/>
      <p:bldP spid="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角丸四角形 38"/>
          <p:cNvSpPr/>
          <p:nvPr/>
        </p:nvSpPr>
        <p:spPr>
          <a:xfrm>
            <a:off x="3851920" y="2780928"/>
            <a:ext cx="5184576" cy="40324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3600" smtClean="0"/>
              <a:t>ドメイン別辞書の</a:t>
            </a:r>
            <a:r>
              <a:rPr lang="ja-JP" altLang="en-US" smtClean="0"/>
              <a:t>次元</a:t>
            </a:r>
            <a:r>
              <a:rPr lang="ja-JP" altLang="en-US" dirty="0" smtClean="0"/>
              <a:t>縮約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5843945"/>
                  </p:ext>
                </p:extLst>
              </p:nvPr>
            </p:nvGraphicFramePr>
            <p:xfrm>
              <a:off x="323528" y="1463184"/>
              <a:ext cx="4488160" cy="741680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2416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𝑛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0" dirty="0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5843945"/>
                  </p:ext>
                </p:extLst>
              </p:nvPr>
            </p:nvGraphicFramePr>
            <p:xfrm>
              <a:off x="323528" y="1463184"/>
              <a:ext cx="4488160" cy="741680"/>
            </p:xfrm>
            <a:graphic>
              <a:graphicData uri="http://schemas.openxmlformats.org/drawingml/2006/table">
                <a:tbl>
                  <a:tblPr bandRow="1">
                    <a:tableStyleId>{2D5ABB26-0587-4C30-8999-92F81FD0307C}</a:tableStyleId>
                  </a:tblPr>
                  <a:tblGrid>
                    <a:gridCol w="424160"/>
                    <a:gridCol w="1016000"/>
                    <a:gridCol w="1016000"/>
                    <a:gridCol w="1016000"/>
                    <a:gridCol w="1016000"/>
                  </a:tblGrid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2169" t="-4918" r="-301807" b="-1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41317" t="-4918" r="-200000" b="-1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40719" t="-4918" r="-599" b="-127869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04918" r="-952857" b="-278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ja-JP" altLang="en-US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・・・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左中かっこ 4"/>
          <p:cNvSpPr/>
          <p:nvPr/>
        </p:nvSpPr>
        <p:spPr>
          <a:xfrm rot="16200000">
            <a:off x="2627786" y="414194"/>
            <a:ext cx="360039" cy="396044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吹き出し 5"/>
          <p:cNvSpPr/>
          <p:nvPr/>
        </p:nvSpPr>
        <p:spPr>
          <a:xfrm>
            <a:off x="5292080" y="1412776"/>
            <a:ext cx="3528392" cy="1008112"/>
          </a:xfrm>
          <a:prstGeom prst="wedgeRoundRectCallout">
            <a:avLst>
              <a:gd name="adj1" fmla="val -62292"/>
              <a:gd name="adj2" fmla="val 84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次元</a:t>
            </a:r>
            <a:r>
              <a:rPr lang="ja-JP" altLang="en-US" sz="1600" dirty="0" smtClean="0"/>
              <a:t>が</a:t>
            </a:r>
            <a:r>
              <a:rPr lang="ja-JP" altLang="en-US" dirty="0" smtClean="0"/>
              <a:t>大きすぎ</a:t>
            </a:r>
            <a:r>
              <a:rPr lang="en-US" altLang="ja-JP" dirty="0" smtClean="0"/>
              <a:t>!!</a:t>
            </a:r>
          </a:p>
          <a:p>
            <a:pPr algn="ctr"/>
            <a:r>
              <a:rPr lang="ja-JP" altLang="en-US" dirty="0" smtClean="0"/>
              <a:t>プロファイルが疎に</a:t>
            </a:r>
            <a:r>
              <a:rPr lang="en-US" altLang="ja-JP" dirty="0" smtClean="0"/>
              <a:t>!!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251520" y="2780928"/>
            <a:ext cx="3312368" cy="403244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上矢印 7"/>
          <p:cNvSpPr/>
          <p:nvPr/>
        </p:nvSpPr>
        <p:spPr>
          <a:xfrm>
            <a:off x="827585" y="3645024"/>
            <a:ext cx="72008" cy="25202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上矢印 8"/>
          <p:cNvSpPr/>
          <p:nvPr/>
        </p:nvSpPr>
        <p:spPr>
          <a:xfrm rot="5400000" flipH="1">
            <a:off x="1848841" y="4662850"/>
            <a:ext cx="45719" cy="25202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1" name="グループ化 30"/>
          <p:cNvGrpSpPr/>
          <p:nvPr/>
        </p:nvGrpSpPr>
        <p:grpSpPr>
          <a:xfrm>
            <a:off x="1331641" y="5301208"/>
            <a:ext cx="504056" cy="368424"/>
            <a:chOff x="1907704" y="5733256"/>
            <a:chExt cx="504056" cy="368424"/>
          </a:xfrm>
        </p:grpSpPr>
        <p:sp>
          <p:nvSpPr>
            <p:cNvPr id="11" name="円/楕円 10"/>
            <p:cNvSpPr/>
            <p:nvPr/>
          </p:nvSpPr>
          <p:spPr>
            <a:xfrm>
              <a:off x="1907704" y="587727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円/楕円 12"/>
            <p:cNvSpPr/>
            <p:nvPr/>
          </p:nvSpPr>
          <p:spPr>
            <a:xfrm>
              <a:off x="2060104" y="602967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円/楕円 13"/>
            <p:cNvSpPr/>
            <p:nvPr/>
          </p:nvSpPr>
          <p:spPr>
            <a:xfrm>
              <a:off x="2339752" y="5733256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2627785" y="5013176"/>
            <a:ext cx="504056" cy="576064"/>
            <a:chOff x="3203848" y="5445224"/>
            <a:chExt cx="504056" cy="576064"/>
          </a:xfrm>
        </p:grpSpPr>
        <p:sp>
          <p:nvSpPr>
            <p:cNvPr id="18" name="円/楕円 17"/>
            <p:cNvSpPr/>
            <p:nvPr/>
          </p:nvSpPr>
          <p:spPr>
            <a:xfrm>
              <a:off x="3419872" y="5805264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3635896" y="5661248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3635896" y="5949280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3563888" y="5445224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/楕円 22"/>
            <p:cNvSpPr/>
            <p:nvPr/>
          </p:nvSpPr>
          <p:spPr>
            <a:xfrm>
              <a:off x="3203848" y="5445224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4" name="ドーナツ 23"/>
          <p:cNvSpPr/>
          <p:nvPr/>
        </p:nvSpPr>
        <p:spPr>
          <a:xfrm>
            <a:off x="1199388" y="5049180"/>
            <a:ext cx="814282" cy="814282"/>
          </a:xfrm>
          <a:prstGeom prst="donut">
            <a:avLst>
              <a:gd name="adj" fmla="val 4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ドーナツ 24"/>
          <p:cNvSpPr/>
          <p:nvPr/>
        </p:nvSpPr>
        <p:spPr>
          <a:xfrm rot="2779939">
            <a:off x="1154227" y="4118883"/>
            <a:ext cx="1017334" cy="878297"/>
          </a:xfrm>
          <a:prstGeom prst="donut">
            <a:avLst>
              <a:gd name="adj" fmla="val 4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6" name="ドーナツ 25"/>
          <p:cNvSpPr/>
          <p:nvPr/>
        </p:nvSpPr>
        <p:spPr>
          <a:xfrm>
            <a:off x="2424214" y="4773601"/>
            <a:ext cx="983205" cy="983205"/>
          </a:xfrm>
          <a:prstGeom prst="donut">
            <a:avLst>
              <a:gd name="adj" fmla="val 47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28" name="グループ化 27"/>
          <p:cNvGrpSpPr/>
          <p:nvPr/>
        </p:nvGrpSpPr>
        <p:grpSpPr>
          <a:xfrm>
            <a:off x="1259633" y="4293096"/>
            <a:ext cx="792088" cy="504056"/>
            <a:chOff x="1835696" y="4725144"/>
            <a:chExt cx="792088" cy="504056"/>
          </a:xfrm>
        </p:grpSpPr>
        <p:sp>
          <p:nvSpPr>
            <p:cNvPr id="15" name="円/楕円 14"/>
            <p:cNvSpPr/>
            <p:nvPr/>
          </p:nvSpPr>
          <p:spPr>
            <a:xfrm>
              <a:off x="2339752" y="4869160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2051720" y="4725144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1835696" y="4941168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/楕円 21"/>
            <p:cNvSpPr/>
            <p:nvPr/>
          </p:nvSpPr>
          <p:spPr>
            <a:xfrm>
              <a:off x="2267744" y="5157192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7" name="円/楕円 26"/>
            <p:cNvSpPr/>
            <p:nvPr/>
          </p:nvSpPr>
          <p:spPr>
            <a:xfrm>
              <a:off x="2555776" y="5085184"/>
              <a:ext cx="72008" cy="7200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4716012" y="4869160"/>
            <a:ext cx="1512168" cy="3600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共起</a:t>
            </a:r>
            <a:r>
              <a:rPr kumimoji="1" lang="ja-JP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の</a:t>
            </a:r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回数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33" name="表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7866779"/>
                  </p:ext>
                </p:extLst>
              </p:nvPr>
            </p:nvGraphicFramePr>
            <p:xfrm>
              <a:off x="4716012" y="5234355"/>
              <a:ext cx="2736308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4077"/>
                    <a:gridCol w="684077"/>
                    <a:gridCol w="684077"/>
                    <a:gridCol w="684077"/>
                  </a:tblGrid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en-US" altLang="ja-JP" b="0" dirty="0" smtClean="0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1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7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kumimoji="1" lang="en-US" altLang="ja-JP" b="0" i="1" smtClean="0">
                                        <a:solidFill>
                                          <a:schemeClr val="tx1">
                                            <a:lumMod val="65000"/>
                                            <a:lumOff val="35000"/>
                                          </a:schemeClr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1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7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33" name="表 3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97866779"/>
                  </p:ext>
                </p:extLst>
              </p:nvPr>
            </p:nvGraphicFramePr>
            <p:xfrm>
              <a:off x="4716012" y="5234355"/>
              <a:ext cx="2736308" cy="14833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684077"/>
                    <a:gridCol w="684077"/>
                    <a:gridCol w="684077"/>
                    <a:gridCol w="684077"/>
                  </a:tblGrid>
                  <a:tr h="370840">
                    <a:tc>
                      <a:txBody>
                        <a:bodyPr/>
                        <a:lstStyle/>
                        <a:p>
                          <a:endParaRPr kumimoji="1" lang="ja-JP" altLang="en-US" dirty="0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100893" t="-1639" r="-200893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200893" t="-1639" r="-100893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300893" t="-1639" r="-893" b="-32459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893" t="-101639" r="-300893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1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893" t="-205000" r="-300893" b="-128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3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7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4"/>
                          <a:stretch>
                            <a:fillRect l="-893" t="-300000" r="-300893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1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7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kumimoji="1" lang="en-US" altLang="ja-JP" dirty="0" smtClean="0">
                              <a:solidFill>
                                <a:schemeClr val="tx1">
                                  <a:lumMod val="65000"/>
                                  <a:lumOff val="35000"/>
                                </a:schemeClr>
                              </a:solidFill>
                            </a:rPr>
                            <a:t>0</a:t>
                          </a:r>
                          <a:endParaRPr kumimoji="1" lang="ja-JP" altLang="en-US" dirty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</a:endParaRPr>
                        </a:p>
                      </a:txBody>
                      <a:tcPr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36" name="スライド番号プレースホルダー 3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0AB71-3924-440C-B35C-CBB08E2EB7D3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2" name="角丸四角形 41"/>
          <p:cNvSpPr/>
          <p:nvPr/>
        </p:nvSpPr>
        <p:spPr>
          <a:xfrm>
            <a:off x="4644008" y="3140968"/>
            <a:ext cx="122413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ケータイ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4644008" y="3717032"/>
            <a:ext cx="122413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スマホ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右中かっこ 43"/>
          <p:cNvSpPr/>
          <p:nvPr/>
        </p:nvSpPr>
        <p:spPr>
          <a:xfrm>
            <a:off x="6084168" y="3212976"/>
            <a:ext cx="360040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角丸四角形 44"/>
          <p:cNvSpPr/>
          <p:nvPr/>
        </p:nvSpPr>
        <p:spPr>
          <a:xfrm>
            <a:off x="6516216" y="3429000"/>
            <a:ext cx="2160240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メール</a:t>
            </a:r>
            <a:r>
              <a:rPr kumimoji="1"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, line, </a:t>
            </a:r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充電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899593" y="2996952"/>
            <a:ext cx="201622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クラスタリング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7" name="角丸四角形吹き出し 46"/>
          <p:cNvSpPr/>
          <p:nvPr/>
        </p:nvSpPr>
        <p:spPr>
          <a:xfrm>
            <a:off x="7236296" y="2708920"/>
            <a:ext cx="1656184" cy="432048"/>
          </a:xfrm>
          <a:prstGeom prst="wedgeRoundRectCallout">
            <a:avLst>
              <a:gd name="adj1" fmla="val -34781"/>
              <a:gd name="adj2" fmla="val 10037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共起する単語</a:t>
            </a:r>
            <a:endParaRPr kumimoji="1" lang="ja-JP" alt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8" name="左中かっこ 47"/>
          <p:cNvSpPr/>
          <p:nvPr/>
        </p:nvSpPr>
        <p:spPr>
          <a:xfrm>
            <a:off x="4211960" y="3212976"/>
            <a:ext cx="288032" cy="1008112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角丸四角形 48"/>
          <p:cNvSpPr/>
          <p:nvPr/>
        </p:nvSpPr>
        <p:spPr>
          <a:xfrm>
            <a:off x="3407419" y="3392996"/>
            <a:ext cx="732533" cy="49386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2"/>
                </a:solidFill>
              </a:rPr>
              <a:t>類似</a:t>
            </a:r>
            <a:endParaRPr kumimoji="1"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126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7" grpId="0" animBg="1"/>
      <p:bldP spid="8" grpId="0" animBg="1"/>
      <p:bldP spid="9" grpId="0" animBg="1"/>
      <p:bldP spid="24" grpId="0" animBg="1"/>
      <p:bldP spid="25" grpId="0" animBg="1"/>
      <p:bldP spid="26" grpId="0" animBg="1"/>
      <p:bldP spid="35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ラリティ">
  <a:themeElements>
    <a:clrScheme name="紅梅匂">
      <a:dk1>
        <a:sysClr val="windowText" lastClr="000000"/>
      </a:dk1>
      <a:lt1>
        <a:sysClr val="window" lastClr="FFFFFF"/>
      </a:lt1>
      <a:dk2>
        <a:srgbClr val="B43731"/>
      </a:dk2>
      <a:lt2>
        <a:srgbClr val="FFFFD2"/>
      </a:lt2>
      <a:accent1>
        <a:srgbClr val="5B8835"/>
      </a:accent1>
      <a:accent2>
        <a:srgbClr val="538BA2"/>
      </a:accent2>
      <a:accent3>
        <a:srgbClr val="876631"/>
      </a:accent3>
      <a:accent4>
        <a:srgbClr val="B49F42"/>
      </a:accent4>
      <a:accent5>
        <a:srgbClr val="CD5C56"/>
      </a:accent5>
      <a:accent6>
        <a:srgbClr val="AB57AF"/>
      </a:accent6>
      <a:hlink>
        <a:srgbClr val="0000FE"/>
      </a:hlink>
      <a:folHlink>
        <a:srgbClr val="81007F"/>
      </a:folHlink>
    </a:clrScheme>
    <a:fontScheme name="ユーザー定義 1">
      <a:majorFont>
        <a:latin typeface="Segoe UI"/>
        <a:ea typeface="メイリオ"/>
        <a:cs typeface=""/>
      </a:majorFont>
      <a:minorFont>
        <a:latin typeface="Segoe UI"/>
        <a:ea typeface="メイリオ"/>
        <a:cs typeface=""/>
      </a:minorFont>
    </a:fontScheme>
    <a:fmtScheme name="クラリティ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2275</TotalTime>
  <Words>670</Words>
  <Application>Microsoft Office PowerPoint</Application>
  <PresentationFormat>画面に合わせる (4:3)</PresentationFormat>
  <Paragraphs>279</Paragraphs>
  <Slides>15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クラリティ</vt:lpstr>
      <vt:lpstr>ドメイン別ユーザプロファイルの構築と情報推薦への応用</vt:lpstr>
      <vt:lpstr>目次</vt:lpstr>
      <vt:lpstr>協調フィルタリング</vt:lpstr>
      <vt:lpstr>協調フィルタリング</vt:lpstr>
      <vt:lpstr>ドメイン別のプロファイル</vt:lpstr>
      <vt:lpstr>Twitter上の専門家ユーザ</vt:lpstr>
      <vt:lpstr>提案手法の概要</vt:lpstr>
      <vt:lpstr>ドメイン特有単語の抽出 : オッズ比</vt:lpstr>
      <vt:lpstr>ドメイン別辞書の次元縮約</vt:lpstr>
      <vt:lpstr>ユーザ推薦への応用</vt:lpstr>
      <vt:lpstr>評価実験 : データ準備</vt:lpstr>
      <vt:lpstr>適合率 (precision)</vt:lpstr>
      <vt:lpstr>多様性 : 凝集多様性(Aggregate diversity)</vt:lpstr>
      <vt:lpstr>多様性 : ユーザ間相違度(Inter-user diversity)</vt:lpstr>
      <vt:lpstr>まとめ、今後の課題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yosuke</dc:creator>
  <cp:lastModifiedBy>tozaki</cp:lastModifiedBy>
  <cp:revision>100</cp:revision>
  <cp:lastPrinted>2015-02-10T10:23:09Z</cp:lastPrinted>
  <dcterms:created xsi:type="dcterms:W3CDTF">2015-02-08T10:54:22Z</dcterms:created>
  <dcterms:modified xsi:type="dcterms:W3CDTF">2015-02-10T10:23:45Z</dcterms:modified>
</cp:coreProperties>
</file>