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78" r:id="rId5"/>
    <p:sldId id="273" r:id="rId6"/>
    <p:sldId id="275" r:id="rId7"/>
    <p:sldId id="262" r:id="rId8"/>
    <p:sldId id="264" r:id="rId9"/>
    <p:sldId id="265" r:id="rId10"/>
    <p:sldId id="266" r:id="rId11"/>
    <p:sldId id="274" r:id="rId12"/>
    <p:sldId id="268" r:id="rId13"/>
    <p:sldId id="271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DE3"/>
    <a:srgbClr val="D2FC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52" autoAdjust="0"/>
  </p:normalViewPr>
  <p:slideViewPr>
    <p:cSldViewPr>
      <p:cViewPr>
        <p:scale>
          <a:sx n="80" d="100"/>
          <a:sy n="80" d="100"/>
        </p:scale>
        <p:origin x="-99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F5EB5-B1C1-449D-9AF0-90E0C66094B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258E1-4454-4D80-AD62-E7E8168086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22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258E1-4454-4D80-AD62-E7E81680863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391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258E1-4454-4D80-AD62-E7E81680863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4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親と子（上位概念と下位概念）が一緒のセットにあることが前提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258E1-4454-4D80-AD62-E7E816808633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125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9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83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62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02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01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31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5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94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17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3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AB01-801F-4034-AA55-C5D1098850B2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E639-A49C-489B-AB27-023719757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48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4842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共起情報と</a:t>
            </a:r>
            <a:r>
              <a:rPr lang="ja-JP" altLang="en-US" dirty="0" smtClean="0"/>
              <a:t>オントロジーを</a:t>
            </a:r>
            <a:r>
              <a:rPr lang="ja-JP" altLang="en-US" dirty="0"/>
              <a:t>併用した動画タグの階層化手法の提案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69368" y="3284472"/>
            <a:ext cx="6400800" cy="978698"/>
          </a:xfrm>
        </p:spPr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</a:rPr>
              <a:t>松永大希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628800"/>
                <a:ext cx="8496944" cy="4569371"/>
              </a:xfrm>
            </p:spPr>
            <p:txBody>
              <a:bodyPr>
                <a:normAutofit/>
              </a:bodyPr>
              <a:lstStyle/>
              <a:p>
                <a:r>
                  <a:rPr kumimoji="1" lang="en-US" altLang="ja-JP" sz="2200" dirty="0" smtClean="0"/>
                  <a:t>Confidence</a:t>
                </a:r>
                <a:endParaRPr kumimoji="1" lang="en-US" altLang="ja-JP" sz="1800" dirty="0" smtClean="0"/>
              </a:p>
              <a:p>
                <a:pPr lvl="1"/>
                <a14:m>
                  <m:oMath xmlns:m="http://schemas.openxmlformats.org/officeDocument/2006/math">
                    <m:r>
                      <a:rPr kumimoji="1" lang="en-US" altLang="ja-JP" sz="2200" b="0" i="1" smtClean="0">
                        <a:latin typeface="Cambria Math"/>
                      </a:rPr>
                      <m:t>𝑐𝑜𝑛𝑓𝑖𝑑𝑒𝑛𝑐𝑒</m:t>
                    </m:r>
                    <m:d>
                      <m:dPr>
                        <m:ctrlPr>
                          <a:rPr kumimoji="1" lang="en-US" altLang="ja-JP" sz="2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ja-JP" altLang="en-US" sz="2200" i="1">
                            <a:latin typeface="Cambria Math"/>
                            <a:ea typeface="Cambria Math"/>
                          </a:rPr>
                          <m:t>スポーツ</m:t>
                        </m:r>
                      </m:e>
                    </m:d>
                    <m:r>
                      <a:rPr kumimoji="1" lang="en-US" altLang="ja-JP" sz="2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kumimoji="1" lang="en-US" altLang="ja-JP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200" b="0" i="1" smtClean="0">
                            <a:latin typeface="Cambria Math"/>
                          </a:rPr>
                          <m:t>𝑃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(</m:t>
                        </m:r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ja-JP" altLang="en-US" sz="2200" i="1">
                            <a:latin typeface="Cambria Math"/>
                            <a:ea typeface="Cambria Math"/>
                          </a:rPr>
                          <m:t>スポーツ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kumimoji="1" lang="en-US" altLang="ja-JP" sz="2200" b="0" i="1" smtClean="0">
                            <a:latin typeface="Cambria Math"/>
                          </a:rPr>
                          <m:t>𝑃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(</m:t>
                        </m:r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kumimoji="1" lang="en-US" altLang="ja-JP" sz="2200" b="0" dirty="0" smtClean="0"/>
              </a:p>
              <a:p>
                <a:r>
                  <a:rPr kumimoji="1" lang="en-US" altLang="ja-JP" sz="2200" b="0" dirty="0" smtClean="0"/>
                  <a:t>Lift</a:t>
                </a:r>
                <a:endParaRPr kumimoji="1" lang="en-US" altLang="ja-JP" sz="1800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kumimoji="1" lang="en-US" altLang="ja-JP" sz="2200" b="0" i="1" smtClean="0">
                        <a:latin typeface="Cambria Math"/>
                      </a:rPr>
                      <m:t>𝑙𝑖𝑓𝑡</m:t>
                    </m:r>
                    <m:d>
                      <m:dPr>
                        <m:ctrlPr>
                          <a:rPr kumimoji="1" lang="en-US" altLang="ja-JP" sz="2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ja-JP" altLang="en-US" sz="2200" i="1">
                            <a:latin typeface="Cambria Math"/>
                            <a:ea typeface="Cambria Math"/>
                          </a:rPr>
                          <m:t>スポーツ</m:t>
                        </m:r>
                      </m:e>
                    </m:d>
                    <m:r>
                      <a:rPr kumimoji="1" lang="en-US" altLang="ja-JP" sz="2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kumimoji="1" lang="en-US" altLang="ja-JP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200" b="0" i="1" smtClean="0">
                            <a:latin typeface="Cambria Math"/>
                          </a:rPr>
                          <m:t>𝑃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(</m:t>
                        </m:r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ja-JP" altLang="en-US" sz="2200" i="1">
                            <a:latin typeface="Cambria Math"/>
                            <a:ea typeface="Cambria Math"/>
                          </a:rPr>
                          <m:t>スポーツ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kumimoji="1" lang="en-US" altLang="ja-JP" sz="2200" b="0" i="1" smtClean="0">
                            <a:latin typeface="Cambria Math"/>
                          </a:rPr>
                          <m:t>𝑃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(</m:t>
                        </m:r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)∙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(スポーツ)</m:t>
                        </m:r>
                      </m:den>
                    </m:f>
                  </m:oMath>
                </a14:m>
                <a:endParaRPr kumimoji="1" lang="en-US" altLang="ja-JP" sz="2200" b="0" dirty="0" smtClean="0"/>
              </a:p>
              <a:p>
                <a:r>
                  <a:rPr lang="en-US" altLang="ja-JP" sz="2200" dirty="0" smtClean="0"/>
                  <a:t>Conviction</a:t>
                </a:r>
                <a:endParaRPr lang="en-US" altLang="ja-JP" sz="1800" dirty="0" smtClean="0"/>
              </a:p>
              <a:p>
                <a:pPr lvl="1"/>
                <a14:m>
                  <m:oMath xmlns:m="http://schemas.openxmlformats.org/officeDocument/2006/math">
                    <m:r>
                      <a:rPr kumimoji="1" lang="en-US" altLang="ja-JP" sz="2200" b="0" i="1" smtClean="0">
                        <a:latin typeface="Cambria Math"/>
                      </a:rPr>
                      <m:t>𝑐𝑜𝑛𝑣𝑖𝑐𝑡𝑖𝑜𝑛</m:t>
                    </m:r>
                    <m:d>
                      <m:dPr>
                        <m:ctrlPr>
                          <a:rPr kumimoji="1" lang="en-US" altLang="ja-JP" sz="2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ja-JP" altLang="en-US" sz="2200" i="1">
                            <a:latin typeface="Cambria Math"/>
                            <a:ea typeface="Cambria Math"/>
                          </a:rPr>
                          <m:t>スポーツ</m:t>
                        </m:r>
                      </m:e>
                    </m:d>
                    <m:r>
                      <a:rPr kumimoji="1" lang="en-US" altLang="ja-JP" sz="2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kumimoji="1" lang="en-US" altLang="ja-JP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200" b="0" i="1" smtClean="0">
                            <a:latin typeface="Cambria Math"/>
                          </a:rPr>
                          <m:t>1−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𝑠𝑢𝑝𝑝𝑜𝑟𝑡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(</m:t>
                        </m:r>
                        <m:r>
                          <a:rPr lang="ja-JP" altLang="en-US" sz="2200" i="1">
                            <a:latin typeface="Cambria Math"/>
                          </a:rPr>
                          <m:t>スポーツ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kumimoji="1" lang="en-US" altLang="ja-JP" sz="2200" b="0" i="1" smtClean="0">
                            <a:latin typeface="Cambria Math"/>
                          </a:rPr>
                          <m:t>1−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𝑐𝑜𝑛𝑓𝑖𝑑𝑒𝑛𝑐𝑒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(</m:t>
                        </m:r>
                        <m:r>
                          <a:rPr lang="ja-JP" altLang="en-US" sz="2200" i="1">
                            <a:latin typeface="Cambria Math"/>
                          </a:rPr>
                          <m:t>野球</m:t>
                        </m:r>
                        <m:r>
                          <a:rPr kumimoji="1" lang="en-US" altLang="ja-JP" sz="2200" b="0" i="1" smtClean="0">
                            <a:latin typeface="Cambria Math"/>
                            <a:ea typeface="Cambria Math"/>
                          </a:rPr>
                          <m:t>→</m:t>
                        </m:r>
                        <m:r>
                          <a:rPr lang="ja-JP" altLang="en-US" sz="2200" i="1">
                            <a:latin typeface="Cambria Math"/>
                            <a:ea typeface="Cambria Math"/>
                          </a:rPr>
                          <m:t>スポーツ</m:t>
                        </m:r>
                        <m:r>
                          <a:rPr kumimoji="1" lang="en-US" altLang="ja-JP" sz="22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kumimoji="1" lang="en-US" altLang="ja-JP" sz="2200" b="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628800"/>
                <a:ext cx="8496944" cy="4569371"/>
              </a:xfrm>
              <a:blipFill rotWithShape="1">
                <a:blip r:embed="rId2"/>
                <a:stretch>
                  <a:fillRect l="-861" t="-8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827584" y="83671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制約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361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52528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sz="3100" dirty="0" smtClean="0"/>
              <a:t>データセット</a:t>
            </a:r>
            <a:endParaRPr lang="en-US" altLang="ja-JP" sz="3100" dirty="0" smtClean="0"/>
          </a:p>
          <a:p>
            <a:pPr lvl="1"/>
            <a:r>
              <a:rPr lang="ja-JP" altLang="en-US" sz="3100" dirty="0"/>
              <a:t>国立情報学</a:t>
            </a:r>
            <a:r>
              <a:rPr lang="ja-JP" altLang="en-US" sz="3100" dirty="0" smtClean="0"/>
              <a:t>研究所提供のニコニコデータセット</a:t>
            </a:r>
            <a:endParaRPr lang="en-US" altLang="ja-JP" sz="3100" dirty="0" smtClean="0"/>
          </a:p>
          <a:p>
            <a:pPr lvl="2"/>
            <a:r>
              <a:rPr lang="ja-JP" altLang="en-US" sz="3400" dirty="0" smtClean="0"/>
              <a:t>スポーツ関連の動画データを抽出して用いる</a:t>
            </a:r>
            <a:endParaRPr lang="en-US" altLang="ja-JP" sz="3400" dirty="0" smtClean="0"/>
          </a:p>
          <a:p>
            <a:r>
              <a:rPr lang="ja-JP" altLang="en-US" sz="3100" dirty="0" smtClean="0"/>
              <a:t>性能評価実験</a:t>
            </a:r>
            <a:endParaRPr lang="en-US" altLang="ja-JP" sz="3100" dirty="0"/>
          </a:p>
          <a:p>
            <a:pPr lvl="1"/>
            <a:r>
              <a:rPr lang="ja-JP" altLang="en-US" sz="3100" dirty="0" smtClean="0"/>
              <a:t>文字列</a:t>
            </a:r>
            <a:r>
              <a:rPr kumimoji="1" lang="ja-JP" altLang="en-US" sz="3100" dirty="0" smtClean="0"/>
              <a:t>照合のみ</a:t>
            </a:r>
            <a:endParaRPr lang="en-US" altLang="ja-JP" sz="3100" dirty="0" smtClean="0"/>
          </a:p>
          <a:p>
            <a:pPr lvl="1"/>
            <a:r>
              <a:rPr lang="ja-JP" altLang="en-US" sz="3100" dirty="0" smtClean="0"/>
              <a:t>共起頻度のみ</a:t>
            </a:r>
            <a:endParaRPr lang="en-US" altLang="ja-JP" sz="3100" dirty="0"/>
          </a:p>
          <a:p>
            <a:pPr lvl="1"/>
            <a:r>
              <a:rPr kumimoji="1" lang="ja-JP" altLang="en-US" sz="3100" dirty="0" smtClean="0"/>
              <a:t>提案手法（文字列照合＋共起頻度）</a:t>
            </a:r>
            <a:endParaRPr kumimoji="1" lang="en-US" altLang="ja-JP" sz="3100" dirty="0" smtClean="0"/>
          </a:p>
          <a:p>
            <a:pPr marL="0" indent="0">
              <a:buNone/>
            </a:pPr>
            <a:endParaRPr kumimoji="1" lang="en-US" altLang="ja-JP" sz="3100" dirty="0" smtClean="0"/>
          </a:p>
          <a:p>
            <a:r>
              <a:rPr lang="ja-JP" altLang="en-US" sz="3100" dirty="0" smtClean="0"/>
              <a:t>対象としたタグ</a:t>
            </a:r>
            <a:endParaRPr lang="en-US" altLang="ja-JP" sz="3100" dirty="0" smtClean="0"/>
          </a:p>
          <a:p>
            <a:pPr lvl="1"/>
            <a:r>
              <a:rPr lang="ja-JP" altLang="en-US" sz="3100" dirty="0"/>
              <a:t>スポーツ関連タグ</a:t>
            </a:r>
            <a:endParaRPr lang="en-US" altLang="ja-JP" sz="3100" dirty="0" smtClean="0"/>
          </a:p>
          <a:p>
            <a:pPr lvl="1"/>
            <a:r>
              <a:rPr lang="ja-JP" altLang="en-US" sz="3100" dirty="0" smtClean="0"/>
              <a:t>上位語を含めた</a:t>
            </a:r>
            <a:r>
              <a:rPr lang="en-US" altLang="ja-JP" sz="3100" dirty="0" err="1" smtClean="0"/>
              <a:t>wikipedia</a:t>
            </a:r>
            <a:r>
              <a:rPr lang="ja-JP" altLang="en-US" sz="3100" dirty="0" smtClean="0"/>
              <a:t>登録語</a:t>
            </a:r>
            <a:endParaRPr lang="en-US" altLang="ja-JP" sz="3100" dirty="0" smtClean="0"/>
          </a:p>
          <a:p>
            <a:endParaRPr kumimoji="1" lang="en-US" altLang="ja-JP" sz="3100" dirty="0" smtClean="0"/>
          </a:p>
          <a:p>
            <a:r>
              <a:rPr kumimoji="1" lang="ja-JP" altLang="en-US" sz="3100" dirty="0" smtClean="0"/>
              <a:t>上位語の正誤判定</a:t>
            </a:r>
            <a:endParaRPr kumimoji="1" lang="en-US" altLang="ja-JP" sz="3100" dirty="0" smtClean="0"/>
          </a:p>
          <a:p>
            <a:pPr lvl="1"/>
            <a:r>
              <a:rPr lang="en-US" altLang="ja-JP" sz="3100" dirty="0" err="1" smtClean="0"/>
              <a:t>wikipedia</a:t>
            </a:r>
            <a:r>
              <a:rPr lang="ja-JP" altLang="en-US" sz="3100" dirty="0" smtClean="0"/>
              <a:t>オントロジーに従う</a:t>
            </a:r>
            <a:endParaRPr lang="en-US" altLang="ja-JP" sz="3100" dirty="0"/>
          </a:p>
          <a:p>
            <a:endParaRPr lang="en-US" altLang="ja-JP" dirty="0" smtClean="0"/>
          </a:p>
          <a:p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9155"/>
              </p:ext>
            </p:extLst>
          </p:nvPr>
        </p:nvGraphicFramePr>
        <p:xfrm>
          <a:off x="5364088" y="4941168"/>
          <a:ext cx="3528392" cy="1464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72"/>
                <a:gridCol w="1080120"/>
              </a:tblGrid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</a:rPr>
                        <a:t>スポーツ関連タグの種類数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134,763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u="none" strike="noStrike" dirty="0">
                          <a:effectLst/>
                        </a:rPr>
                        <a:t>1</a:t>
                      </a:r>
                      <a:r>
                        <a:rPr lang="ja-JP" altLang="en-US" sz="1600" u="none" strike="noStrike" dirty="0">
                          <a:effectLst/>
                        </a:rPr>
                        <a:t>動画あたりの平均タグ数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6.4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6000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</a:rPr>
                        <a:t>上位語</a:t>
                      </a:r>
                      <a:r>
                        <a:rPr lang="en-US" sz="1600" u="none" strike="noStrike" dirty="0" err="1">
                          <a:effectLst/>
                        </a:rPr>
                        <a:t>wikipedia</a:t>
                      </a:r>
                      <a:r>
                        <a:rPr lang="ja-JP" altLang="en-US" sz="1600" u="none" strike="noStrike" dirty="0">
                          <a:effectLst/>
                        </a:rPr>
                        <a:t>登録</a:t>
                      </a:r>
                      <a:r>
                        <a:rPr lang="ja-JP" altLang="en-US" sz="1600" u="none" strike="noStrike" dirty="0" smtClean="0">
                          <a:effectLst/>
                        </a:rPr>
                        <a:t>タグ数</a:t>
                      </a:r>
                      <a:endParaRPr lang="en-US" altLang="ja-JP" sz="16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（実験対象タグ）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927(0.7%)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524328" y="4509120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データセット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0377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評価実験結果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60597"/>
              </p:ext>
            </p:extLst>
          </p:nvPr>
        </p:nvGraphicFramePr>
        <p:xfrm>
          <a:off x="395536" y="1621928"/>
          <a:ext cx="3600400" cy="1014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  <a:gridCol w="1800200"/>
              </a:tblGrid>
              <a:tr h="338328"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top1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383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正解タグ数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197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383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effectLst/>
                        </a:rPr>
                        <a:t>再現率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21.3%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28599" y="119675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文字列照合</a:t>
            </a:r>
            <a:endParaRPr kumimoji="1"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599" y="2852936"/>
            <a:ext cx="3318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共起</a:t>
            </a:r>
            <a:r>
              <a:rPr lang="ja-JP" altLang="en-US" sz="2000" b="1" dirty="0" smtClean="0"/>
              <a:t>頻度（１）と提案手法（２）</a:t>
            </a:r>
            <a:endParaRPr kumimoji="1" lang="ja-JP" altLang="en-US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96752"/>
            <a:ext cx="3100769" cy="193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00998"/>
              </p:ext>
            </p:extLst>
          </p:nvPr>
        </p:nvGraphicFramePr>
        <p:xfrm>
          <a:off x="362241" y="3331417"/>
          <a:ext cx="8280920" cy="324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1815"/>
                <a:gridCol w="1512520"/>
                <a:gridCol w="1728192"/>
                <a:gridCol w="1800200"/>
                <a:gridCol w="1728193"/>
              </a:tblGrid>
              <a:tr h="360040"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>
                          <a:effectLst/>
                        </a:rPr>
                        <a:t>正解タグ数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effectLst/>
                        </a:rPr>
                        <a:t>再現率（１）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effectLst/>
                        </a:rPr>
                        <a:t>正確性（１）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 dirty="0" smtClean="0">
                          <a:effectLst/>
                        </a:rPr>
                        <a:t>再現率（２）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制限なし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67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7.23%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24.60%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lift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71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7.66%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16.86%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24.70%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conf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0.00%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21.25%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conv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12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1.29%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13.48%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22.44%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lift+cf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0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0.00%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21.25%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lift+cv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12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1.29%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13.48%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22.44%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cf+cv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0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0.00%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21.25%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>
                          <a:effectLst/>
                        </a:rPr>
                        <a:t>lift+cf+cv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0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0.00%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21.25%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8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結果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実験では既存の共起情報のみを用いた手法より、精度が向上したものの、実用的なオントロジーとは言えない結果にとどまり、多くの課題が残った。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今後の課題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日本語</a:t>
            </a:r>
            <a:r>
              <a:rPr lang="en-US" altLang="ja-JP" sz="2400" dirty="0" err="1" smtClean="0"/>
              <a:t>wordnet</a:t>
            </a:r>
            <a:r>
              <a:rPr lang="ja-JP" altLang="en-US" sz="2400" dirty="0" smtClean="0"/>
              <a:t>と日本語</a:t>
            </a:r>
            <a:r>
              <a:rPr lang="en-US" altLang="ja-JP" sz="2400" dirty="0" err="1" smtClean="0"/>
              <a:t>wikipedia</a:t>
            </a:r>
            <a:r>
              <a:rPr lang="ja-JP" altLang="en-US" sz="2400" dirty="0" smtClean="0"/>
              <a:t>オントロジーの統合</a:t>
            </a:r>
            <a:endParaRPr lang="en-US" altLang="ja-JP" sz="2400" dirty="0" smtClean="0"/>
          </a:p>
          <a:p>
            <a:pPr lvl="1"/>
            <a:r>
              <a:rPr lang="ja-JP" altLang="en-US" sz="2400" dirty="0"/>
              <a:t>ニコニコ</a:t>
            </a:r>
            <a:r>
              <a:rPr lang="ja-JP" altLang="en-US" sz="2400" dirty="0" smtClean="0"/>
              <a:t>大辞典の活用</a:t>
            </a:r>
            <a:endParaRPr lang="en-US" altLang="ja-JP" sz="2400" dirty="0" smtClean="0"/>
          </a:p>
          <a:p>
            <a:pPr lvl="1"/>
            <a:r>
              <a:rPr lang="ja-JP" altLang="en-US" sz="2400" dirty="0"/>
              <a:t>下位語の特定に</a:t>
            </a:r>
            <a:r>
              <a:rPr lang="ja-JP" altLang="en-US" sz="2400" dirty="0" smtClean="0"/>
              <a:t>よるオントロジー構築</a:t>
            </a:r>
            <a:endParaRPr lang="en-US" altLang="ja-JP" sz="2400" dirty="0" smtClean="0"/>
          </a:p>
          <a:p>
            <a:pPr lvl="2"/>
            <a:r>
              <a:rPr lang="ja-JP" altLang="en-US" dirty="0" smtClean="0"/>
              <a:t>上位語下位語の特定による、中間概念の特定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2999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オントロジーとは</a:t>
            </a:r>
            <a:endParaRPr kumimoji="1" lang="ja-JP" altLang="en-US" sz="3200" dirty="0"/>
          </a:p>
        </p:txBody>
      </p:sp>
      <p:sp>
        <p:nvSpPr>
          <p:cNvPr id="5" name="角丸四角形 4"/>
          <p:cNvSpPr/>
          <p:nvPr/>
        </p:nvSpPr>
        <p:spPr>
          <a:xfrm>
            <a:off x="683568" y="5301208"/>
            <a:ext cx="7776864" cy="11521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020255" y="5400217"/>
            <a:ext cx="71015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 smtClean="0"/>
              <a:t>簡潔に表現すると，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「言葉の階層構造とネットワーク」</a:t>
            </a:r>
            <a:endParaRPr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4030964" y="1493465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スポーツ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675050" y="2277077"/>
            <a:ext cx="7207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野球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671232" y="2277077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スケート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845740" y="3020368"/>
            <a:ext cx="129517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野球リーグ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448852" y="3021112"/>
            <a:ext cx="129517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野球チーム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1599628" y="3679304"/>
            <a:ext cx="1082566" cy="529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プロ野球チーム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3987" y="3679304"/>
            <a:ext cx="1143582" cy="529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大学</a:t>
            </a:r>
            <a:r>
              <a:rPr lang="ja-JP" altLang="en-US" dirty="0" smtClean="0"/>
              <a:t>野球チーム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649608" y="4497040"/>
            <a:ext cx="136757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球団の野球選手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030964" y="4497040"/>
            <a:ext cx="136757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台湾の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野球</a:t>
            </a:r>
            <a:r>
              <a:rPr lang="ja-JP" altLang="en-US" dirty="0"/>
              <a:t>チーム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4571023" y="3021112"/>
            <a:ext cx="1835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スピードスケート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6588224" y="3021112"/>
            <a:ext cx="2051255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フィギュアスケート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4144284" y="3666604"/>
            <a:ext cx="1439447" cy="529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ショートトラック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スピードスケート</a:t>
            </a:r>
            <a:endParaRPr kumimoji="1" lang="ja-JP" altLang="en-US" sz="1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7430867" y="3666604"/>
            <a:ext cx="1656184" cy="516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各年の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フィギュアスケート</a:t>
            </a:r>
            <a:endParaRPr kumimoji="1" lang="ja-JP" altLang="en-US" sz="1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5708667" y="3666604"/>
            <a:ext cx="1637072" cy="516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日本</a:t>
            </a:r>
            <a:r>
              <a:rPr lang="ja-JP" altLang="en-US" sz="1400" dirty="0" smtClean="0"/>
              <a:t>の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フィギュアスケート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99637" y="3756000"/>
            <a:ext cx="1338730" cy="3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独立リーグ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2351627" y="4497040"/>
            <a:ext cx="136757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日本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野球</a:t>
            </a:r>
            <a:r>
              <a:rPr lang="ja-JP" altLang="en-US" dirty="0"/>
              <a:t>チーム</a:t>
            </a:r>
            <a:endParaRPr kumimoji="1" lang="ja-JP" altLang="en-US" dirty="0"/>
          </a:p>
        </p:txBody>
      </p:sp>
      <p:cxnSp>
        <p:nvCxnSpPr>
          <p:cNvPr id="31" name="直線矢印コネクタ 30"/>
          <p:cNvCxnSpPr>
            <a:stCxn id="8" idx="2"/>
            <a:endCxn id="11" idx="0"/>
          </p:cNvCxnSpPr>
          <p:nvPr/>
        </p:nvCxnSpPr>
        <p:spPr>
          <a:xfrm flipH="1">
            <a:off x="3035414" y="1853505"/>
            <a:ext cx="1535610" cy="423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8" idx="2"/>
            <a:endCxn id="12" idx="0"/>
          </p:cNvCxnSpPr>
          <p:nvPr/>
        </p:nvCxnSpPr>
        <p:spPr>
          <a:xfrm>
            <a:off x="4571024" y="1853505"/>
            <a:ext cx="1640268" cy="423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11" idx="2"/>
            <a:endCxn id="14" idx="0"/>
          </p:cNvCxnSpPr>
          <p:nvPr/>
        </p:nvCxnSpPr>
        <p:spPr>
          <a:xfrm flipH="1">
            <a:off x="1493326" y="2637117"/>
            <a:ext cx="1542088" cy="383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11" idx="2"/>
            <a:endCxn id="15" idx="0"/>
          </p:cNvCxnSpPr>
          <p:nvPr/>
        </p:nvCxnSpPr>
        <p:spPr>
          <a:xfrm>
            <a:off x="3035414" y="2637117"/>
            <a:ext cx="61024" cy="383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12" idx="2"/>
            <a:endCxn id="22" idx="0"/>
          </p:cNvCxnSpPr>
          <p:nvPr/>
        </p:nvCxnSpPr>
        <p:spPr>
          <a:xfrm flipH="1">
            <a:off x="5488639" y="2637117"/>
            <a:ext cx="722653" cy="383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12" idx="2"/>
            <a:endCxn id="24" idx="0"/>
          </p:cNvCxnSpPr>
          <p:nvPr/>
        </p:nvCxnSpPr>
        <p:spPr>
          <a:xfrm>
            <a:off x="6211292" y="2637117"/>
            <a:ext cx="1402560" cy="383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14" idx="2"/>
            <a:endCxn id="28" idx="0"/>
          </p:cNvCxnSpPr>
          <p:nvPr/>
        </p:nvCxnSpPr>
        <p:spPr>
          <a:xfrm flipH="1">
            <a:off x="769002" y="3380408"/>
            <a:ext cx="724324" cy="375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15" idx="2"/>
            <a:endCxn id="17" idx="0"/>
          </p:cNvCxnSpPr>
          <p:nvPr/>
        </p:nvCxnSpPr>
        <p:spPr>
          <a:xfrm flipH="1">
            <a:off x="2140911" y="3381152"/>
            <a:ext cx="955527" cy="29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15" idx="2"/>
            <a:endCxn id="18" idx="0"/>
          </p:cNvCxnSpPr>
          <p:nvPr/>
        </p:nvCxnSpPr>
        <p:spPr>
          <a:xfrm>
            <a:off x="3096438" y="3381152"/>
            <a:ext cx="299340" cy="29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stCxn id="22" idx="2"/>
            <a:endCxn id="25" idx="0"/>
          </p:cNvCxnSpPr>
          <p:nvPr/>
        </p:nvCxnSpPr>
        <p:spPr>
          <a:xfrm flipH="1">
            <a:off x="4864008" y="3381152"/>
            <a:ext cx="624631" cy="285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>
            <a:stCxn id="24" idx="2"/>
            <a:endCxn id="26" idx="0"/>
          </p:cNvCxnSpPr>
          <p:nvPr/>
        </p:nvCxnSpPr>
        <p:spPr>
          <a:xfrm>
            <a:off x="7613852" y="3381152"/>
            <a:ext cx="645107" cy="285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24" idx="2"/>
            <a:endCxn id="27" idx="0"/>
          </p:cNvCxnSpPr>
          <p:nvPr/>
        </p:nvCxnSpPr>
        <p:spPr>
          <a:xfrm flipH="1">
            <a:off x="6527203" y="3381152"/>
            <a:ext cx="1086649" cy="285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17" idx="2"/>
            <a:endCxn id="20" idx="0"/>
          </p:cNvCxnSpPr>
          <p:nvPr/>
        </p:nvCxnSpPr>
        <p:spPr>
          <a:xfrm flipH="1">
            <a:off x="1333395" y="4208760"/>
            <a:ext cx="807516" cy="288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stCxn id="17" idx="2"/>
            <a:endCxn id="29" idx="0"/>
          </p:cNvCxnSpPr>
          <p:nvPr/>
        </p:nvCxnSpPr>
        <p:spPr>
          <a:xfrm>
            <a:off x="2140911" y="4208760"/>
            <a:ext cx="894503" cy="288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18" idx="2"/>
            <a:endCxn id="21" idx="0"/>
          </p:cNvCxnSpPr>
          <p:nvPr/>
        </p:nvCxnSpPr>
        <p:spPr>
          <a:xfrm>
            <a:off x="3395778" y="4208760"/>
            <a:ext cx="1318973" cy="288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7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研究の目的</a:t>
            </a:r>
            <a:endParaRPr kumimoji="1" lang="ja-JP" altLang="en-US" sz="3200" dirty="0"/>
          </a:p>
        </p:txBody>
      </p:sp>
      <p:sp>
        <p:nvSpPr>
          <p:cNvPr id="4" name="下矢印 3"/>
          <p:cNvSpPr/>
          <p:nvPr/>
        </p:nvSpPr>
        <p:spPr>
          <a:xfrm>
            <a:off x="1213249" y="3383770"/>
            <a:ext cx="897231" cy="12693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検索</a:t>
            </a:r>
            <a:endParaRPr kumimoji="1" lang="ja-JP" altLang="en-US" sz="2000" b="1" dirty="0"/>
          </a:p>
        </p:txBody>
      </p:sp>
      <p:sp>
        <p:nvSpPr>
          <p:cNvPr id="5" name="雲形吹き出し 4"/>
          <p:cNvSpPr/>
          <p:nvPr/>
        </p:nvSpPr>
        <p:spPr>
          <a:xfrm>
            <a:off x="3730140" y="1341092"/>
            <a:ext cx="5184773" cy="5184576"/>
          </a:xfrm>
          <a:prstGeom prst="cloudCallout">
            <a:avLst>
              <a:gd name="adj1" fmla="val -71729"/>
              <a:gd name="adj2" fmla="val 128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4641" y="2539356"/>
            <a:ext cx="33425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好み</a:t>
            </a:r>
            <a:r>
              <a:rPr lang="ja-JP" altLang="en-US" sz="2000" dirty="0" smtClean="0"/>
              <a:t>の動画を見つけるには</a:t>
            </a:r>
            <a:endParaRPr lang="en-US" altLang="ja-JP" sz="2000" dirty="0" smtClean="0"/>
          </a:p>
          <a:p>
            <a:r>
              <a:rPr lang="ja-JP" altLang="en-US" sz="2000" dirty="0" smtClean="0"/>
              <a:t>高度な検索システムが必要</a:t>
            </a:r>
            <a:r>
              <a:rPr lang="en-US" altLang="ja-JP" sz="2000" dirty="0" smtClean="0"/>
              <a:t>…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58358" y="3437777"/>
            <a:ext cx="32768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dirty="0" smtClean="0"/>
              <a:t>オントロジーを</a:t>
            </a:r>
            <a:endParaRPr kumimoji="1" lang="en-US" altLang="ja-JP" sz="4000" dirty="0" smtClean="0"/>
          </a:p>
          <a:p>
            <a:pPr algn="ctr"/>
            <a:r>
              <a:rPr kumimoji="1" lang="ja-JP" altLang="en-US" sz="4000" dirty="0" smtClean="0"/>
              <a:t>作ろう！</a:t>
            </a:r>
            <a:endParaRPr kumimoji="1" lang="ja-JP" altLang="en-US" sz="4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60032" y="5112476"/>
            <a:ext cx="31886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/>
              <a:t>Ref: </a:t>
            </a:r>
            <a:r>
              <a:rPr lang="ja-JP" altLang="en-US" sz="1100" dirty="0" smtClean="0"/>
              <a:t>村上</a:t>
            </a:r>
            <a:r>
              <a:rPr lang="ja-JP" altLang="en-US" sz="1100" dirty="0"/>
              <a:t>直至，伊東</a:t>
            </a:r>
            <a:r>
              <a:rPr lang="ja-JP" altLang="en-US" sz="1100" dirty="0" smtClean="0"/>
              <a:t>栄典</a:t>
            </a:r>
            <a:r>
              <a:rPr lang="en-US" altLang="ja-JP" sz="1100" dirty="0" smtClean="0"/>
              <a:t>” </a:t>
            </a:r>
            <a:r>
              <a:rPr lang="ja-JP" altLang="en-US" sz="1100" dirty="0" smtClean="0"/>
              <a:t>動画</a:t>
            </a:r>
            <a:r>
              <a:rPr lang="ja-JP" altLang="en-US" sz="1100" dirty="0"/>
              <a:t>投稿サイトで付与</a:t>
            </a:r>
            <a:r>
              <a:rPr lang="ja-JP" altLang="en-US" sz="1100" dirty="0" smtClean="0"/>
              <a:t>さ</a:t>
            </a:r>
          </a:p>
          <a:p>
            <a:r>
              <a:rPr lang="ja-JP" altLang="en-US" sz="1100" dirty="0" err="1" smtClean="0"/>
              <a:t>れた</a:t>
            </a:r>
            <a:r>
              <a:rPr lang="ja-JP" altLang="en-US" sz="1100" dirty="0" smtClean="0"/>
              <a:t>動画タグの階層化</a:t>
            </a:r>
            <a:r>
              <a:rPr lang="en-US" altLang="ja-JP" sz="1100" dirty="0" smtClean="0"/>
              <a:t>”(2010)</a:t>
            </a:r>
            <a:endParaRPr kumimoji="1" lang="ja-JP" altLang="en-US" sz="1100" dirty="0"/>
          </a:p>
        </p:txBody>
      </p:sp>
      <p:sp>
        <p:nvSpPr>
          <p:cNvPr id="3" name="正方形/長方形 2"/>
          <p:cNvSpPr/>
          <p:nvPr/>
        </p:nvSpPr>
        <p:spPr>
          <a:xfrm>
            <a:off x="391695" y="4902058"/>
            <a:ext cx="2740145" cy="1757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1233646" y="4902058"/>
            <a:ext cx="876834" cy="1635217"/>
            <a:chOff x="6458390" y="2745972"/>
            <a:chExt cx="876834" cy="1635217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6458390" y="2745972"/>
              <a:ext cx="876834" cy="1635217"/>
              <a:chOff x="2860278" y="2750962"/>
              <a:chExt cx="876834" cy="1635217"/>
            </a:xfrm>
          </p:grpSpPr>
          <p:sp>
            <p:nvSpPr>
              <p:cNvPr id="20" name="Oval 37"/>
              <p:cNvSpPr>
                <a:spLocks noChangeArrowheads="1"/>
              </p:cNvSpPr>
              <p:nvPr/>
            </p:nvSpPr>
            <p:spPr bwMode="auto">
              <a:xfrm>
                <a:off x="3037622" y="2773694"/>
                <a:ext cx="524281" cy="5778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1" name="Oval 31"/>
              <p:cNvSpPr>
                <a:spLocks noChangeArrowheads="1"/>
              </p:cNvSpPr>
              <p:nvPr/>
            </p:nvSpPr>
            <p:spPr bwMode="auto">
              <a:xfrm>
                <a:off x="3427267" y="3036457"/>
                <a:ext cx="159501" cy="179875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2" name="Oval 32"/>
              <p:cNvSpPr>
                <a:spLocks noChangeArrowheads="1"/>
              </p:cNvSpPr>
              <p:nvPr/>
            </p:nvSpPr>
            <p:spPr bwMode="auto">
              <a:xfrm>
                <a:off x="3017440" y="3036457"/>
                <a:ext cx="159501" cy="179875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3" name="Oval 31"/>
              <p:cNvSpPr>
                <a:spLocks noChangeArrowheads="1"/>
              </p:cNvSpPr>
              <p:nvPr/>
            </p:nvSpPr>
            <p:spPr bwMode="auto">
              <a:xfrm>
                <a:off x="3455200" y="3069628"/>
                <a:ext cx="103634" cy="11353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4" name="Oval 32"/>
              <p:cNvSpPr>
                <a:spLocks noChangeArrowheads="1"/>
              </p:cNvSpPr>
              <p:nvPr/>
            </p:nvSpPr>
            <p:spPr bwMode="auto">
              <a:xfrm>
                <a:off x="3045373" y="3069628"/>
                <a:ext cx="103634" cy="11353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5" name="Rectangle 33"/>
              <p:cNvSpPr>
                <a:spLocks noChangeArrowheads="1"/>
              </p:cNvSpPr>
              <p:nvPr/>
            </p:nvSpPr>
            <p:spPr bwMode="auto">
              <a:xfrm>
                <a:off x="3089467" y="3996010"/>
                <a:ext cx="179875" cy="210295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6" name="Rectangle 34"/>
              <p:cNvSpPr>
                <a:spLocks noChangeArrowheads="1"/>
              </p:cNvSpPr>
              <p:nvPr/>
            </p:nvSpPr>
            <p:spPr bwMode="auto">
              <a:xfrm>
                <a:off x="3329521" y="3996010"/>
                <a:ext cx="179875" cy="210295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7" name="AutoShape 35"/>
              <p:cNvSpPr>
                <a:spLocks noChangeArrowheads="1"/>
              </p:cNvSpPr>
              <p:nvPr/>
            </p:nvSpPr>
            <p:spPr bwMode="auto">
              <a:xfrm rot="16200000">
                <a:off x="3134436" y="3621050"/>
                <a:ext cx="329990" cy="720160"/>
              </a:xfrm>
              <a:prstGeom prst="moon">
                <a:avLst>
                  <a:gd name="adj" fmla="val 87500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8" name="AutoShape 36"/>
              <p:cNvSpPr>
                <a:spLocks noChangeArrowheads="1"/>
              </p:cNvSpPr>
              <p:nvPr/>
            </p:nvSpPr>
            <p:spPr bwMode="auto">
              <a:xfrm rot="5400000">
                <a:off x="3029289" y="3216332"/>
                <a:ext cx="540286" cy="720160"/>
              </a:xfrm>
              <a:prstGeom prst="moon">
                <a:avLst>
                  <a:gd name="adj" fmla="val 87500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29" name="Oval 38"/>
              <p:cNvSpPr>
                <a:spLocks noChangeArrowheads="1"/>
              </p:cNvSpPr>
              <p:nvPr/>
            </p:nvSpPr>
            <p:spPr bwMode="auto">
              <a:xfrm>
                <a:off x="2939352" y="3763892"/>
                <a:ext cx="720160" cy="13358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0" name="AutoShape 39"/>
              <p:cNvSpPr>
                <a:spLocks noChangeArrowheads="1"/>
              </p:cNvSpPr>
              <p:nvPr/>
            </p:nvSpPr>
            <p:spPr bwMode="auto">
              <a:xfrm>
                <a:off x="3209825" y="3755956"/>
                <a:ext cx="179875" cy="150116"/>
              </a:xfrm>
              <a:prstGeom prst="roundRect">
                <a:avLst>
                  <a:gd name="adj" fmla="val 16667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1" name="AutoShape 40"/>
              <p:cNvSpPr>
                <a:spLocks noChangeArrowheads="1"/>
              </p:cNvSpPr>
              <p:nvPr/>
            </p:nvSpPr>
            <p:spPr bwMode="auto">
              <a:xfrm>
                <a:off x="3236277" y="3779102"/>
                <a:ext cx="125648" cy="103163"/>
              </a:xfrm>
              <a:prstGeom prst="roundRect">
                <a:avLst>
                  <a:gd name="adj" fmla="val 16667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2" name="Rectangle 41"/>
              <p:cNvSpPr>
                <a:spLocks noChangeArrowheads="1"/>
              </p:cNvSpPr>
              <p:nvPr/>
            </p:nvSpPr>
            <p:spPr bwMode="auto">
              <a:xfrm>
                <a:off x="3089467" y="4206304"/>
                <a:ext cx="179875" cy="17987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3" name="Rectangle 42"/>
              <p:cNvSpPr>
                <a:spLocks noChangeArrowheads="1"/>
              </p:cNvSpPr>
              <p:nvPr/>
            </p:nvSpPr>
            <p:spPr bwMode="auto">
              <a:xfrm>
                <a:off x="3329521" y="4206304"/>
                <a:ext cx="179875" cy="17987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4" name="AutoShape 43"/>
              <p:cNvSpPr>
                <a:spLocks noChangeArrowheads="1"/>
              </p:cNvSpPr>
              <p:nvPr/>
            </p:nvSpPr>
            <p:spPr bwMode="auto">
              <a:xfrm>
                <a:off x="2939352" y="4265822"/>
                <a:ext cx="329990" cy="12035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5" name="AutoShape 44"/>
              <p:cNvSpPr>
                <a:spLocks noChangeArrowheads="1"/>
              </p:cNvSpPr>
              <p:nvPr/>
            </p:nvSpPr>
            <p:spPr bwMode="auto">
              <a:xfrm>
                <a:off x="3329521" y="4265822"/>
                <a:ext cx="329990" cy="12035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6" name="Oval 67"/>
              <p:cNvSpPr>
                <a:spLocks noChangeArrowheads="1"/>
              </p:cNvSpPr>
              <p:nvPr/>
            </p:nvSpPr>
            <p:spPr bwMode="auto">
              <a:xfrm>
                <a:off x="3272649" y="3594371"/>
                <a:ext cx="56211" cy="56211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37" name="Oval 68"/>
              <p:cNvSpPr>
                <a:spLocks noChangeArrowheads="1"/>
              </p:cNvSpPr>
              <p:nvPr/>
            </p:nvSpPr>
            <p:spPr bwMode="auto">
              <a:xfrm>
                <a:off x="3272649" y="3670581"/>
                <a:ext cx="56211" cy="56211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grpSp>
            <p:nvGrpSpPr>
              <p:cNvPr id="38" name="Group 71"/>
              <p:cNvGrpSpPr>
                <a:grpSpLocks/>
              </p:cNvGrpSpPr>
              <p:nvPr/>
            </p:nvGrpSpPr>
            <p:grpSpPr bwMode="auto">
              <a:xfrm rot="19800000">
                <a:off x="3591397" y="3710987"/>
                <a:ext cx="56211" cy="337265"/>
                <a:chOff x="2383" y="3464"/>
                <a:chExt cx="85" cy="510"/>
              </a:xfrm>
            </p:grpSpPr>
            <p:sp>
              <p:nvSpPr>
                <p:cNvPr id="70" name="AutoShape 69"/>
                <p:cNvSpPr>
                  <a:spLocks noChangeArrowheads="1"/>
                </p:cNvSpPr>
                <p:nvPr/>
              </p:nvSpPr>
              <p:spPr bwMode="auto">
                <a:xfrm>
                  <a:off x="2397" y="3464"/>
                  <a:ext cx="57" cy="51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933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endParaRPr lang="ja-JP" altLang="en-US"/>
                </a:p>
              </p:txBody>
            </p:sp>
            <p:sp>
              <p:nvSpPr>
                <p:cNvPr id="71" name="Rectangle 70"/>
                <p:cNvSpPr>
                  <a:spLocks noChangeArrowheads="1"/>
                </p:cNvSpPr>
                <p:nvPr/>
              </p:nvSpPr>
              <p:spPr bwMode="auto">
                <a:xfrm>
                  <a:off x="2383" y="3606"/>
                  <a:ext cx="85" cy="2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endParaRPr lang="ja-JP" altLang="en-US"/>
                </a:p>
              </p:txBody>
            </p:sp>
          </p:grpSp>
          <p:sp>
            <p:nvSpPr>
              <p:cNvPr id="39" name="角丸四角形 38"/>
              <p:cNvSpPr/>
              <p:nvPr/>
            </p:nvSpPr>
            <p:spPr bwMode="auto">
              <a:xfrm rot="19814488">
                <a:off x="3529118" y="3337966"/>
                <a:ext cx="38935" cy="382384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40" name="二等辺三角形 39"/>
              <p:cNvSpPr/>
              <p:nvPr/>
            </p:nvSpPr>
            <p:spPr bwMode="auto">
              <a:xfrm flipV="1">
                <a:off x="3185047" y="3327588"/>
                <a:ext cx="228790" cy="235588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41" name="二等辺三角形 40"/>
              <p:cNvSpPr/>
              <p:nvPr/>
            </p:nvSpPr>
            <p:spPr bwMode="auto">
              <a:xfrm flipV="1">
                <a:off x="3243727" y="3389094"/>
                <a:ext cx="110747" cy="76286"/>
              </a:xfrm>
              <a:prstGeom prst="triangle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42" name="ひし形 41"/>
              <p:cNvSpPr/>
              <p:nvPr/>
            </p:nvSpPr>
            <p:spPr bwMode="auto">
              <a:xfrm>
                <a:off x="3260414" y="3427237"/>
                <a:ext cx="77372" cy="135939"/>
              </a:xfrm>
              <a:prstGeom prst="diamond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" name="Oval 53"/>
              <p:cNvSpPr>
                <a:spLocks noChangeArrowheads="1"/>
              </p:cNvSpPr>
              <p:nvPr/>
            </p:nvSpPr>
            <p:spPr bwMode="auto">
              <a:xfrm>
                <a:off x="3086899" y="2826163"/>
                <a:ext cx="425726" cy="540947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4" name="Oval 58"/>
              <p:cNvSpPr>
                <a:spLocks noChangeArrowheads="1"/>
              </p:cNvSpPr>
              <p:nvPr/>
            </p:nvSpPr>
            <p:spPr bwMode="auto">
              <a:xfrm>
                <a:off x="3105370" y="3019970"/>
                <a:ext cx="175336" cy="1526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5" name="Oval 59"/>
              <p:cNvSpPr>
                <a:spLocks noChangeArrowheads="1"/>
              </p:cNvSpPr>
              <p:nvPr/>
            </p:nvSpPr>
            <p:spPr bwMode="auto">
              <a:xfrm>
                <a:off x="3318233" y="3019970"/>
                <a:ext cx="175336" cy="1526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6" name="Oval 60"/>
              <p:cNvSpPr>
                <a:spLocks noChangeArrowheads="1"/>
              </p:cNvSpPr>
              <p:nvPr/>
            </p:nvSpPr>
            <p:spPr bwMode="auto">
              <a:xfrm>
                <a:off x="3360826" y="3045804"/>
                <a:ext cx="89562" cy="101002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7" name="Oval 61"/>
              <p:cNvSpPr>
                <a:spLocks noChangeArrowheads="1"/>
              </p:cNvSpPr>
              <p:nvPr/>
            </p:nvSpPr>
            <p:spPr bwMode="auto">
              <a:xfrm>
                <a:off x="3148550" y="3045804"/>
                <a:ext cx="89562" cy="101002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 bwMode="auto">
              <a:xfrm>
                <a:off x="3036298" y="2810447"/>
                <a:ext cx="525605" cy="206967"/>
              </a:xfrm>
              <a:prstGeom prst="ellipse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9" name="円/楕円 48"/>
              <p:cNvSpPr/>
              <p:nvPr/>
            </p:nvSpPr>
            <p:spPr bwMode="auto">
              <a:xfrm>
                <a:off x="2998868" y="2750962"/>
                <a:ext cx="600464" cy="206225"/>
              </a:xfrm>
              <a:prstGeom prst="ellipse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0" name="円/楕円 49"/>
              <p:cNvSpPr/>
              <p:nvPr/>
            </p:nvSpPr>
            <p:spPr bwMode="auto">
              <a:xfrm>
                <a:off x="3033759" y="2845006"/>
                <a:ext cx="530684" cy="123203"/>
              </a:xfrm>
              <a:custGeom>
                <a:avLst/>
                <a:gdLst>
                  <a:gd name="connsiteX0" fmla="*/ 0 w 1273938"/>
                  <a:gd name="connsiteY0" fmla="*/ 278363 h 556725"/>
                  <a:gd name="connsiteX1" fmla="*/ 636969 w 1273938"/>
                  <a:gd name="connsiteY1" fmla="*/ 0 h 556725"/>
                  <a:gd name="connsiteX2" fmla="*/ 1273938 w 1273938"/>
                  <a:gd name="connsiteY2" fmla="*/ 278363 h 556725"/>
                  <a:gd name="connsiteX3" fmla="*/ 636969 w 1273938"/>
                  <a:gd name="connsiteY3" fmla="*/ 556726 h 556725"/>
                  <a:gd name="connsiteX4" fmla="*/ 0 w 1273938"/>
                  <a:gd name="connsiteY4" fmla="*/ 278363 h 556725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73938" h="556726">
                    <a:moveTo>
                      <a:pt x="0" y="278363"/>
                    </a:moveTo>
                    <a:cubicBezTo>
                      <a:pt x="0" y="197779"/>
                      <a:pt x="285181" y="0"/>
                      <a:pt x="636969" y="0"/>
                    </a:cubicBezTo>
                    <a:cubicBezTo>
                      <a:pt x="988757" y="0"/>
                      <a:pt x="1273938" y="185587"/>
                      <a:pt x="1273938" y="278363"/>
                    </a:cubicBezTo>
                    <a:cubicBezTo>
                      <a:pt x="1273938" y="371139"/>
                      <a:pt x="988757" y="556726"/>
                      <a:pt x="636969" y="556726"/>
                    </a:cubicBezTo>
                    <a:cubicBezTo>
                      <a:pt x="285181" y="556726"/>
                      <a:pt x="0" y="358947"/>
                      <a:pt x="0" y="278363"/>
                    </a:cubicBezTo>
                    <a:close/>
                  </a:path>
                </a:pathLst>
              </a:cu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" name="円/楕円 49"/>
              <p:cNvSpPr/>
              <p:nvPr/>
            </p:nvSpPr>
            <p:spPr bwMode="auto">
              <a:xfrm>
                <a:off x="3032964" y="2903121"/>
                <a:ext cx="534653" cy="65087"/>
              </a:xfrm>
              <a:custGeom>
                <a:avLst/>
                <a:gdLst>
                  <a:gd name="connsiteX0" fmla="*/ 0 w 1273938"/>
                  <a:gd name="connsiteY0" fmla="*/ 278363 h 556725"/>
                  <a:gd name="connsiteX1" fmla="*/ 636969 w 1273938"/>
                  <a:gd name="connsiteY1" fmla="*/ 0 h 556725"/>
                  <a:gd name="connsiteX2" fmla="*/ 1273938 w 1273938"/>
                  <a:gd name="connsiteY2" fmla="*/ 278363 h 556725"/>
                  <a:gd name="connsiteX3" fmla="*/ 636969 w 1273938"/>
                  <a:gd name="connsiteY3" fmla="*/ 556726 h 556725"/>
                  <a:gd name="connsiteX4" fmla="*/ 0 w 1273938"/>
                  <a:gd name="connsiteY4" fmla="*/ 278363 h 556725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83463"/>
                  <a:gd name="connsiteY0" fmla="*/ 39527 h 583249"/>
                  <a:gd name="connsiteX1" fmla="*/ 646494 w 1283463"/>
                  <a:gd name="connsiteY1" fmla="*/ 26523 h 583249"/>
                  <a:gd name="connsiteX2" fmla="*/ 1283463 w 1283463"/>
                  <a:gd name="connsiteY2" fmla="*/ 304886 h 583249"/>
                  <a:gd name="connsiteX3" fmla="*/ 646494 w 1283463"/>
                  <a:gd name="connsiteY3" fmla="*/ 583249 h 583249"/>
                  <a:gd name="connsiteX4" fmla="*/ 0 w 1283463"/>
                  <a:gd name="connsiteY4" fmla="*/ 39527 h 583249"/>
                  <a:gd name="connsiteX0" fmla="*/ 0 w 1291083"/>
                  <a:gd name="connsiteY0" fmla="*/ 66215 h 609937"/>
                  <a:gd name="connsiteX1" fmla="*/ 646494 w 1291083"/>
                  <a:gd name="connsiteY1" fmla="*/ 53211 h 609937"/>
                  <a:gd name="connsiteX2" fmla="*/ 1291083 w 1291083"/>
                  <a:gd name="connsiteY2" fmla="*/ 37527 h 609937"/>
                  <a:gd name="connsiteX3" fmla="*/ 646494 w 1291083"/>
                  <a:gd name="connsiteY3" fmla="*/ 609937 h 609937"/>
                  <a:gd name="connsiteX4" fmla="*/ 0 w 1291083"/>
                  <a:gd name="connsiteY4" fmla="*/ 66215 h 609937"/>
                  <a:gd name="connsiteX0" fmla="*/ 1 w 1291085"/>
                  <a:gd name="connsiteY0" fmla="*/ 37531 h 581253"/>
                  <a:gd name="connsiteX1" fmla="*/ 650305 w 1291085"/>
                  <a:gd name="connsiteY1" fmla="*/ 218168 h 581253"/>
                  <a:gd name="connsiteX2" fmla="*/ 1291084 w 1291085"/>
                  <a:gd name="connsiteY2" fmla="*/ 8843 h 581253"/>
                  <a:gd name="connsiteX3" fmla="*/ 646495 w 1291085"/>
                  <a:gd name="connsiteY3" fmla="*/ 581253 h 581253"/>
                  <a:gd name="connsiteX4" fmla="*/ 1 w 1291085"/>
                  <a:gd name="connsiteY4" fmla="*/ 37531 h 581253"/>
                  <a:gd name="connsiteX0" fmla="*/ 2 w 1283466"/>
                  <a:gd name="connsiteY0" fmla="*/ 8644 h 588225"/>
                  <a:gd name="connsiteX1" fmla="*/ 642686 w 1283466"/>
                  <a:gd name="connsiteY1" fmla="*/ 225140 h 588225"/>
                  <a:gd name="connsiteX2" fmla="*/ 1283465 w 1283466"/>
                  <a:gd name="connsiteY2" fmla="*/ 15815 h 588225"/>
                  <a:gd name="connsiteX3" fmla="*/ 638876 w 1283466"/>
                  <a:gd name="connsiteY3" fmla="*/ 588225 h 588225"/>
                  <a:gd name="connsiteX4" fmla="*/ 2 w 1283466"/>
                  <a:gd name="connsiteY4" fmla="*/ 8644 h 588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3466" h="588225">
                    <a:moveTo>
                      <a:pt x="2" y="8644"/>
                    </a:moveTo>
                    <a:cubicBezTo>
                      <a:pt x="637" y="-51870"/>
                      <a:pt x="290898" y="225140"/>
                      <a:pt x="642686" y="225140"/>
                    </a:cubicBezTo>
                    <a:cubicBezTo>
                      <a:pt x="994474" y="225140"/>
                      <a:pt x="1284100" y="-44699"/>
                      <a:pt x="1283465" y="15815"/>
                    </a:cubicBezTo>
                    <a:cubicBezTo>
                      <a:pt x="1282830" y="76329"/>
                      <a:pt x="990664" y="588225"/>
                      <a:pt x="638876" y="588225"/>
                    </a:cubicBezTo>
                    <a:cubicBezTo>
                      <a:pt x="287088" y="588225"/>
                      <a:pt x="-633" y="69158"/>
                      <a:pt x="2" y="8644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52" name="円/楕円 51"/>
              <p:cNvSpPr/>
              <p:nvPr/>
            </p:nvSpPr>
            <p:spPr bwMode="auto">
              <a:xfrm>
                <a:off x="3239584" y="2810447"/>
                <a:ext cx="122261" cy="122261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grpSp>
            <p:nvGrpSpPr>
              <p:cNvPr id="53" name="Group 248"/>
              <p:cNvGrpSpPr>
                <a:grpSpLocks/>
              </p:cNvGrpSpPr>
              <p:nvPr/>
            </p:nvGrpSpPr>
            <p:grpSpPr bwMode="auto">
              <a:xfrm rot="9900000">
                <a:off x="2860278" y="3280337"/>
                <a:ext cx="411016" cy="477996"/>
                <a:chOff x="3559" y="1570"/>
                <a:chExt cx="740" cy="862"/>
              </a:xfrm>
            </p:grpSpPr>
            <p:sp>
              <p:nvSpPr>
                <p:cNvPr id="63" name="AutoShape 249"/>
                <p:cNvSpPr>
                  <a:spLocks noChangeArrowheads="1"/>
                </p:cNvSpPr>
                <p:nvPr/>
              </p:nvSpPr>
              <p:spPr bwMode="auto">
                <a:xfrm rot="-1800000">
                  <a:off x="3559" y="1757"/>
                  <a:ext cx="44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64" name="AutoShape 250"/>
                <p:cNvSpPr>
                  <a:spLocks noChangeArrowheads="1"/>
                </p:cNvSpPr>
                <p:nvPr/>
              </p:nvSpPr>
              <p:spPr bwMode="auto">
                <a:xfrm>
                  <a:off x="3800" y="1570"/>
                  <a:ext cx="499" cy="5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65" name="Group 251"/>
                <p:cNvGrpSpPr>
                  <a:grpSpLocks/>
                </p:cNvGrpSpPr>
                <p:nvPr/>
              </p:nvGrpSpPr>
              <p:grpSpPr bwMode="auto">
                <a:xfrm>
                  <a:off x="3816" y="1766"/>
                  <a:ext cx="480" cy="666"/>
                  <a:chOff x="3846" y="1778"/>
                  <a:chExt cx="586" cy="720"/>
                </a:xfrm>
              </p:grpSpPr>
              <p:sp>
                <p:nvSpPr>
                  <p:cNvPr id="66" name="AutoShape 252"/>
                  <p:cNvSpPr>
                    <a:spLocks noChangeArrowheads="1"/>
                  </p:cNvSpPr>
                  <p:nvPr/>
                </p:nvSpPr>
                <p:spPr bwMode="auto">
                  <a:xfrm>
                    <a:off x="3846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7" name="AutoShape 253"/>
                  <p:cNvSpPr>
                    <a:spLocks noChangeArrowheads="1"/>
                  </p:cNvSpPr>
                  <p:nvPr/>
                </p:nvSpPr>
                <p:spPr bwMode="auto">
                  <a:xfrm>
                    <a:off x="4007" y="190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8" name="AutoShape 254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9" name="AutoShape 255"/>
                  <p:cNvSpPr>
                    <a:spLocks noChangeArrowheads="1"/>
                  </p:cNvSpPr>
                  <p:nvPr/>
                </p:nvSpPr>
                <p:spPr bwMode="auto">
                  <a:xfrm>
                    <a:off x="4331" y="1778"/>
                    <a:ext cx="101" cy="5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54" name="Group 256"/>
              <p:cNvGrpSpPr>
                <a:grpSpLocks/>
              </p:cNvGrpSpPr>
              <p:nvPr/>
            </p:nvGrpSpPr>
            <p:grpSpPr bwMode="auto">
              <a:xfrm rot="11700000" flipH="1">
                <a:off x="3326096" y="3280337"/>
                <a:ext cx="411016" cy="477996"/>
                <a:chOff x="3559" y="1570"/>
                <a:chExt cx="740" cy="862"/>
              </a:xfrm>
            </p:grpSpPr>
            <p:sp>
              <p:nvSpPr>
                <p:cNvPr id="56" name="AutoShape 257"/>
                <p:cNvSpPr>
                  <a:spLocks noChangeArrowheads="1"/>
                </p:cNvSpPr>
                <p:nvPr/>
              </p:nvSpPr>
              <p:spPr bwMode="auto">
                <a:xfrm rot="-1800000">
                  <a:off x="3559" y="1757"/>
                  <a:ext cx="44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57" name="AutoShape 258"/>
                <p:cNvSpPr>
                  <a:spLocks noChangeArrowheads="1"/>
                </p:cNvSpPr>
                <p:nvPr/>
              </p:nvSpPr>
              <p:spPr bwMode="auto">
                <a:xfrm>
                  <a:off x="3800" y="1570"/>
                  <a:ext cx="499" cy="5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58" name="Group 259"/>
                <p:cNvGrpSpPr>
                  <a:grpSpLocks/>
                </p:cNvGrpSpPr>
                <p:nvPr/>
              </p:nvGrpSpPr>
              <p:grpSpPr bwMode="auto">
                <a:xfrm>
                  <a:off x="3816" y="1766"/>
                  <a:ext cx="480" cy="666"/>
                  <a:chOff x="3846" y="1778"/>
                  <a:chExt cx="586" cy="720"/>
                </a:xfrm>
              </p:grpSpPr>
              <p:sp>
                <p:nvSpPr>
                  <p:cNvPr id="59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3846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0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4007" y="190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1" name="AutoShape 262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62" name="AutoShape 263"/>
                  <p:cNvSpPr>
                    <a:spLocks noChangeArrowheads="1"/>
                  </p:cNvSpPr>
                  <p:nvPr/>
                </p:nvSpPr>
                <p:spPr bwMode="auto">
                  <a:xfrm>
                    <a:off x="4331" y="1778"/>
                    <a:ext cx="101" cy="5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55" name="Oval 57"/>
              <p:cNvSpPr>
                <a:spLocks noChangeArrowheads="1"/>
              </p:cNvSpPr>
              <p:nvPr/>
            </p:nvSpPr>
            <p:spPr bwMode="auto">
              <a:xfrm rot="5400000">
                <a:off x="3236472" y="3175686"/>
                <a:ext cx="125994" cy="225638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sp>
          <p:nvSpPr>
            <p:cNvPr id="17" name="AutoShape 63"/>
            <p:cNvSpPr>
              <a:spLocks noChangeArrowheads="1"/>
            </p:cNvSpPr>
            <p:nvPr/>
          </p:nvSpPr>
          <p:spPr bwMode="auto">
            <a:xfrm rot="4500000">
              <a:off x="6980180" y="2914971"/>
              <a:ext cx="37694" cy="149532"/>
            </a:xfrm>
            <a:custGeom>
              <a:avLst/>
              <a:gdLst>
                <a:gd name="T0" fmla="*/ 79176 w 21600"/>
                <a:gd name="T1" fmla="*/ 202406 h 21600"/>
                <a:gd name="T2" fmla="*/ 45244 w 21600"/>
                <a:gd name="T3" fmla="*/ 404812 h 21600"/>
                <a:gd name="T4" fmla="*/ 11311 w 21600"/>
                <a:gd name="T5" fmla="*/ 202406 h 21600"/>
                <a:gd name="T6" fmla="*/ 4524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AutoShape 64"/>
            <p:cNvSpPr>
              <a:spLocks noChangeArrowheads="1"/>
            </p:cNvSpPr>
            <p:nvPr/>
          </p:nvSpPr>
          <p:spPr bwMode="auto">
            <a:xfrm rot="17100000" flipH="1">
              <a:off x="6780218" y="2914971"/>
              <a:ext cx="37694" cy="149532"/>
            </a:xfrm>
            <a:custGeom>
              <a:avLst/>
              <a:gdLst>
                <a:gd name="T0" fmla="*/ 79176 w 21600"/>
                <a:gd name="T1" fmla="*/ 202407 h 21600"/>
                <a:gd name="T2" fmla="*/ 45244 w 21600"/>
                <a:gd name="T3" fmla="*/ 404813 h 21600"/>
                <a:gd name="T4" fmla="*/ 11311 w 21600"/>
                <a:gd name="T5" fmla="*/ 202407 h 21600"/>
                <a:gd name="T6" fmla="*/ 4524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Oval 57"/>
            <p:cNvSpPr>
              <a:spLocks noChangeArrowheads="1"/>
            </p:cNvSpPr>
            <p:nvPr/>
          </p:nvSpPr>
          <p:spPr bwMode="auto">
            <a:xfrm>
              <a:off x="6844512" y="3103113"/>
              <a:ext cx="106138" cy="117405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395536" y="1628800"/>
            <a:ext cx="1695541" cy="11843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572203" y="1884657"/>
            <a:ext cx="1695541" cy="11843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860235" y="2100681"/>
            <a:ext cx="1695541" cy="11843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1043608" y="2244697"/>
            <a:ext cx="1695541" cy="11843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6" name="グループ化 75"/>
          <p:cNvGrpSpPr/>
          <p:nvPr/>
        </p:nvGrpSpPr>
        <p:grpSpPr>
          <a:xfrm>
            <a:off x="971600" y="1628800"/>
            <a:ext cx="876834" cy="1635217"/>
            <a:chOff x="6458390" y="2745972"/>
            <a:chExt cx="876834" cy="1635217"/>
          </a:xfrm>
        </p:grpSpPr>
        <p:grpSp>
          <p:nvGrpSpPr>
            <p:cNvPr id="77" name="グループ化 76"/>
            <p:cNvGrpSpPr/>
            <p:nvPr/>
          </p:nvGrpSpPr>
          <p:grpSpPr>
            <a:xfrm>
              <a:off x="6458390" y="2745972"/>
              <a:ext cx="876834" cy="1635217"/>
              <a:chOff x="2860278" y="2750962"/>
              <a:chExt cx="876834" cy="1635217"/>
            </a:xfrm>
          </p:grpSpPr>
          <p:sp>
            <p:nvSpPr>
              <p:cNvPr id="81" name="Oval 37"/>
              <p:cNvSpPr>
                <a:spLocks noChangeArrowheads="1"/>
              </p:cNvSpPr>
              <p:nvPr/>
            </p:nvSpPr>
            <p:spPr bwMode="auto">
              <a:xfrm>
                <a:off x="3037622" y="2773694"/>
                <a:ext cx="524281" cy="5778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2" name="Oval 31"/>
              <p:cNvSpPr>
                <a:spLocks noChangeArrowheads="1"/>
              </p:cNvSpPr>
              <p:nvPr/>
            </p:nvSpPr>
            <p:spPr bwMode="auto">
              <a:xfrm>
                <a:off x="3427267" y="3036457"/>
                <a:ext cx="159501" cy="179875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3" name="Oval 32"/>
              <p:cNvSpPr>
                <a:spLocks noChangeArrowheads="1"/>
              </p:cNvSpPr>
              <p:nvPr/>
            </p:nvSpPr>
            <p:spPr bwMode="auto">
              <a:xfrm>
                <a:off x="3017440" y="3036457"/>
                <a:ext cx="159501" cy="179875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4" name="Oval 31"/>
              <p:cNvSpPr>
                <a:spLocks noChangeArrowheads="1"/>
              </p:cNvSpPr>
              <p:nvPr/>
            </p:nvSpPr>
            <p:spPr bwMode="auto">
              <a:xfrm>
                <a:off x="3455200" y="3069628"/>
                <a:ext cx="103634" cy="11353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5" name="Oval 32"/>
              <p:cNvSpPr>
                <a:spLocks noChangeArrowheads="1"/>
              </p:cNvSpPr>
              <p:nvPr/>
            </p:nvSpPr>
            <p:spPr bwMode="auto">
              <a:xfrm>
                <a:off x="3045373" y="3069628"/>
                <a:ext cx="103634" cy="11353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6" name="Rectangle 33"/>
              <p:cNvSpPr>
                <a:spLocks noChangeArrowheads="1"/>
              </p:cNvSpPr>
              <p:nvPr/>
            </p:nvSpPr>
            <p:spPr bwMode="auto">
              <a:xfrm>
                <a:off x="3089467" y="3996010"/>
                <a:ext cx="179875" cy="210295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7" name="Rectangle 34"/>
              <p:cNvSpPr>
                <a:spLocks noChangeArrowheads="1"/>
              </p:cNvSpPr>
              <p:nvPr/>
            </p:nvSpPr>
            <p:spPr bwMode="auto">
              <a:xfrm>
                <a:off x="3329521" y="3996010"/>
                <a:ext cx="179875" cy="210295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8" name="AutoShape 35"/>
              <p:cNvSpPr>
                <a:spLocks noChangeArrowheads="1"/>
              </p:cNvSpPr>
              <p:nvPr/>
            </p:nvSpPr>
            <p:spPr bwMode="auto">
              <a:xfrm rot="16200000">
                <a:off x="3134436" y="3621050"/>
                <a:ext cx="329990" cy="720160"/>
              </a:xfrm>
              <a:prstGeom prst="moon">
                <a:avLst>
                  <a:gd name="adj" fmla="val 87500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89" name="AutoShape 36"/>
              <p:cNvSpPr>
                <a:spLocks noChangeArrowheads="1"/>
              </p:cNvSpPr>
              <p:nvPr/>
            </p:nvSpPr>
            <p:spPr bwMode="auto">
              <a:xfrm rot="5400000">
                <a:off x="3029289" y="3216332"/>
                <a:ext cx="540286" cy="720160"/>
              </a:xfrm>
              <a:prstGeom prst="moon">
                <a:avLst>
                  <a:gd name="adj" fmla="val 87500"/>
                </a:avLst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0" name="Oval 38"/>
              <p:cNvSpPr>
                <a:spLocks noChangeArrowheads="1"/>
              </p:cNvSpPr>
              <p:nvPr/>
            </p:nvSpPr>
            <p:spPr bwMode="auto">
              <a:xfrm>
                <a:off x="2939352" y="3763892"/>
                <a:ext cx="720160" cy="13358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1" name="AutoShape 39"/>
              <p:cNvSpPr>
                <a:spLocks noChangeArrowheads="1"/>
              </p:cNvSpPr>
              <p:nvPr/>
            </p:nvSpPr>
            <p:spPr bwMode="auto">
              <a:xfrm>
                <a:off x="3209825" y="3755956"/>
                <a:ext cx="179875" cy="150116"/>
              </a:xfrm>
              <a:prstGeom prst="roundRect">
                <a:avLst>
                  <a:gd name="adj" fmla="val 16667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2" name="AutoShape 40"/>
              <p:cNvSpPr>
                <a:spLocks noChangeArrowheads="1"/>
              </p:cNvSpPr>
              <p:nvPr/>
            </p:nvSpPr>
            <p:spPr bwMode="auto">
              <a:xfrm>
                <a:off x="3236277" y="3779102"/>
                <a:ext cx="125648" cy="103163"/>
              </a:xfrm>
              <a:prstGeom prst="roundRect">
                <a:avLst>
                  <a:gd name="adj" fmla="val 16667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3" name="Rectangle 41"/>
              <p:cNvSpPr>
                <a:spLocks noChangeArrowheads="1"/>
              </p:cNvSpPr>
              <p:nvPr/>
            </p:nvSpPr>
            <p:spPr bwMode="auto">
              <a:xfrm>
                <a:off x="3089467" y="4206304"/>
                <a:ext cx="179875" cy="17987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4" name="Rectangle 42"/>
              <p:cNvSpPr>
                <a:spLocks noChangeArrowheads="1"/>
              </p:cNvSpPr>
              <p:nvPr/>
            </p:nvSpPr>
            <p:spPr bwMode="auto">
              <a:xfrm>
                <a:off x="3329521" y="4206304"/>
                <a:ext cx="179875" cy="17987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5" name="AutoShape 43"/>
              <p:cNvSpPr>
                <a:spLocks noChangeArrowheads="1"/>
              </p:cNvSpPr>
              <p:nvPr/>
            </p:nvSpPr>
            <p:spPr bwMode="auto">
              <a:xfrm>
                <a:off x="2939352" y="4265822"/>
                <a:ext cx="329990" cy="12035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6" name="AutoShape 44"/>
              <p:cNvSpPr>
                <a:spLocks noChangeArrowheads="1"/>
              </p:cNvSpPr>
              <p:nvPr/>
            </p:nvSpPr>
            <p:spPr bwMode="auto">
              <a:xfrm>
                <a:off x="3329521" y="4265822"/>
                <a:ext cx="329990" cy="12035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7" name="Oval 67"/>
              <p:cNvSpPr>
                <a:spLocks noChangeArrowheads="1"/>
              </p:cNvSpPr>
              <p:nvPr/>
            </p:nvSpPr>
            <p:spPr bwMode="auto">
              <a:xfrm>
                <a:off x="3272649" y="3594371"/>
                <a:ext cx="56211" cy="56211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98" name="Oval 68"/>
              <p:cNvSpPr>
                <a:spLocks noChangeArrowheads="1"/>
              </p:cNvSpPr>
              <p:nvPr/>
            </p:nvSpPr>
            <p:spPr bwMode="auto">
              <a:xfrm>
                <a:off x="3272649" y="3670581"/>
                <a:ext cx="56211" cy="56211"/>
              </a:xfrm>
              <a:prstGeom prst="ellipse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grpSp>
            <p:nvGrpSpPr>
              <p:cNvPr id="99" name="Group 71"/>
              <p:cNvGrpSpPr>
                <a:grpSpLocks/>
              </p:cNvGrpSpPr>
              <p:nvPr/>
            </p:nvGrpSpPr>
            <p:grpSpPr bwMode="auto">
              <a:xfrm rot="19800000">
                <a:off x="3591397" y="3710987"/>
                <a:ext cx="56211" cy="337265"/>
                <a:chOff x="2383" y="3464"/>
                <a:chExt cx="85" cy="510"/>
              </a:xfrm>
            </p:grpSpPr>
            <p:sp>
              <p:nvSpPr>
                <p:cNvPr id="131" name="AutoShape 69"/>
                <p:cNvSpPr>
                  <a:spLocks noChangeArrowheads="1"/>
                </p:cNvSpPr>
                <p:nvPr/>
              </p:nvSpPr>
              <p:spPr bwMode="auto">
                <a:xfrm>
                  <a:off x="2397" y="3464"/>
                  <a:ext cx="57" cy="51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933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endParaRPr lang="ja-JP" altLang="en-US"/>
                </a:p>
              </p:txBody>
            </p:sp>
            <p:sp>
              <p:nvSpPr>
                <p:cNvPr id="132" name="Rectangle 70"/>
                <p:cNvSpPr>
                  <a:spLocks noChangeArrowheads="1"/>
                </p:cNvSpPr>
                <p:nvPr/>
              </p:nvSpPr>
              <p:spPr bwMode="auto">
                <a:xfrm>
                  <a:off x="2383" y="3606"/>
                  <a:ext cx="85" cy="28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endParaRPr lang="ja-JP" altLang="en-US"/>
                </a:p>
              </p:txBody>
            </p:sp>
          </p:grpSp>
          <p:sp>
            <p:nvSpPr>
              <p:cNvPr id="100" name="角丸四角形 99"/>
              <p:cNvSpPr/>
              <p:nvPr/>
            </p:nvSpPr>
            <p:spPr bwMode="auto">
              <a:xfrm rot="19814488">
                <a:off x="3529118" y="3337966"/>
                <a:ext cx="38935" cy="382384"/>
              </a:xfrm>
              <a:prstGeom prst="roundRect">
                <a:avLst>
                  <a:gd name="adj" fmla="val 50000"/>
                </a:avLst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01" name="二等辺三角形 100"/>
              <p:cNvSpPr/>
              <p:nvPr/>
            </p:nvSpPr>
            <p:spPr bwMode="auto">
              <a:xfrm flipV="1">
                <a:off x="3185047" y="3327588"/>
                <a:ext cx="228790" cy="235588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02" name="二等辺三角形 101"/>
              <p:cNvSpPr/>
              <p:nvPr/>
            </p:nvSpPr>
            <p:spPr bwMode="auto">
              <a:xfrm flipV="1">
                <a:off x="3243727" y="3389094"/>
                <a:ext cx="110747" cy="76286"/>
              </a:xfrm>
              <a:prstGeom prst="triangle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03" name="ひし形 102"/>
              <p:cNvSpPr/>
              <p:nvPr/>
            </p:nvSpPr>
            <p:spPr bwMode="auto">
              <a:xfrm>
                <a:off x="3260414" y="3427237"/>
                <a:ext cx="77372" cy="135939"/>
              </a:xfrm>
              <a:prstGeom prst="diamond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4" name="Oval 53"/>
              <p:cNvSpPr>
                <a:spLocks noChangeArrowheads="1"/>
              </p:cNvSpPr>
              <p:nvPr/>
            </p:nvSpPr>
            <p:spPr bwMode="auto">
              <a:xfrm>
                <a:off x="3086899" y="2826163"/>
                <a:ext cx="425726" cy="540947"/>
              </a:xfrm>
              <a:prstGeom prst="ellipse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05" name="Oval 58"/>
              <p:cNvSpPr>
                <a:spLocks noChangeArrowheads="1"/>
              </p:cNvSpPr>
              <p:nvPr/>
            </p:nvSpPr>
            <p:spPr bwMode="auto">
              <a:xfrm>
                <a:off x="3105370" y="3019970"/>
                <a:ext cx="175336" cy="1526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06" name="Oval 59"/>
              <p:cNvSpPr>
                <a:spLocks noChangeArrowheads="1"/>
              </p:cNvSpPr>
              <p:nvPr/>
            </p:nvSpPr>
            <p:spPr bwMode="auto">
              <a:xfrm>
                <a:off x="3318233" y="3019970"/>
                <a:ext cx="175336" cy="15267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07" name="Oval 60"/>
              <p:cNvSpPr>
                <a:spLocks noChangeArrowheads="1"/>
              </p:cNvSpPr>
              <p:nvPr/>
            </p:nvSpPr>
            <p:spPr bwMode="auto">
              <a:xfrm>
                <a:off x="3360826" y="3045804"/>
                <a:ext cx="89562" cy="101002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08" name="Oval 61"/>
              <p:cNvSpPr>
                <a:spLocks noChangeArrowheads="1"/>
              </p:cNvSpPr>
              <p:nvPr/>
            </p:nvSpPr>
            <p:spPr bwMode="auto">
              <a:xfrm>
                <a:off x="3148550" y="3045804"/>
                <a:ext cx="89562" cy="101002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109" name="円/楕円 108"/>
              <p:cNvSpPr/>
              <p:nvPr/>
            </p:nvSpPr>
            <p:spPr bwMode="auto">
              <a:xfrm>
                <a:off x="3036298" y="2810447"/>
                <a:ext cx="525605" cy="206967"/>
              </a:xfrm>
              <a:prstGeom prst="ellipse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0" name="円/楕円 109"/>
              <p:cNvSpPr/>
              <p:nvPr/>
            </p:nvSpPr>
            <p:spPr bwMode="auto">
              <a:xfrm>
                <a:off x="2998868" y="2750962"/>
                <a:ext cx="600464" cy="206225"/>
              </a:xfrm>
              <a:prstGeom prst="ellipse">
                <a:avLst/>
              </a:pr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1" name="円/楕円 49"/>
              <p:cNvSpPr/>
              <p:nvPr/>
            </p:nvSpPr>
            <p:spPr bwMode="auto">
              <a:xfrm>
                <a:off x="3033759" y="2845006"/>
                <a:ext cx="530684" cy="123203"/>
              </a:xfrm>
              <a:custGeom>
                <a:avLst/>
                <a:gdLst>
                  <a:gd name="connsiteX0" fmla="*/ 0 w 1273938"/>
                  <a:gd name="connsiteY0" fmla="*/ 278363 h 556725"/>
                  <a:gd name="connsiteX1" fmla="*/ 636969 w 1273938"/>
                  <a:gd name="connsiteY1" fmla="*/ 0 h 556725"/>
                  <a:gd name="connsiteX2" fmla="*/ 1273938 w 1273938"/>
                  <a:gd name="connsiteY2" fmla="*/ 278363 h 556725"/>
                  <a:gd name="connsiteX3" fmla="*/ 636969 w 1273938"/>
                  <a:gd name="connsiteY3" fmla="*/ 556726 h 556725"/>
                  <a:gd name="connsiteX4" fmla="*/ 0 w 1273938"/>
                  <a:gd name="connsiteY4" fmla="*/ 278363 h 556725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73938" h="556726">
                    <a:moveTo>
                      <a:pt x="0" y="278363"/>
                    </a:moveTo>
                    <a:cubicBezTo>
                      <a:pt x="0" y="197779"/>
                      <a:pt x="285181" y="0"/>
                      <a:pt x="636969" y="0"/>
                    </a:cubicBezTo>
                    <a:cubicBezTo>
                      <a:pt x="988757" y="0"/>
                      <a:pt x="1273938" y="185587"/>
                      <a:pt x="1273938" y="278363"/>
                    </a:cubicBezTo>
                    <a:cubicBezTo>
                      <a:pt x="1273938" y="371139"/>
                      <a:pt x="988757" y="556726"/>
                      <a:pt x="636969" y="556726"/>
                    </a:cubicBezTo>
                    <a:cubicBezTo>
                      <a:pt x="285181" y="556726"/>
                      <a:pt x="0" y="358947"/>
                      <a:pt x="0" y="278363"/>
                    </a:cubicBezTo>
                    <a:close/>
                  </a:path>
                </a:pathLst>
              </a:custGeom>
              <a:solidFill>
                <a:srgbClr val="3333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12" name="円/楕円 49"/>
              <p:cNvSpPr/>
              <p:nvPr/>
            </p:nvSpPr>
            <p:spPr bwMode="auto">
              <a:xfrm>
                <a:off x="3032964" y="2903121"/>
                <a:ext cx="534653" cy="65087"/>
              </a:xfrm>
              <a:custGeom>
                <a:avLst/>
                <a:gdLst>
                  <a:gd name="connsiteX0" fmla="*/ 0 w 1273938"/>
                  <a:gd name="connsiteY0" fmla="*/ 278363 h 556725"/>
                  <a:gd name="connsiteX1" fmla="*/ 636969 w 1273938"/>
                  <a:gd name="connsiteY1" fmla="*/ 0 h 556725"/>
                  <a:gd name="connsiteX2" fmla="*/ 1273938 w 1273938"/>
                  <a:gd name="connsiteY2" fmla="*/ 278363 h 556725"/>
                  <a:gd name="connsiteX3" fmla="*/ 636969 w 1273938"/>
                  <a:gd name="connsiteY3" fmla="*/ 556726 h 556725"/>
                  <a:gd name="connsiteX4" fmla="*/ 0 w 1273938"/>
                  <a:gd name="connsiteY4" fmla="*/ 278363 h 556725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73938"/>
                  <a:gd name="connsiteY0" fmla="*/ 278363 h 556726"/>
                  <a:gd name="connsiteX1" fmla="*/ 636969 w 1273938"/>
                  <a:gd name="connsiteY1" fmla="*/ 0 h 556726"/>
                  <a:gd name="connsiteX2" fmla="*/ 1273938 w 1273938"/>
                  <a:gd name="connsiteY2" fmla="*/ 278363 h 556726"/>
                  <a:gd name="connsiteX3" fmla="*/ 636969 w 1273938"/>
                  <a:gd name="connsiteY3" fmla="*/ 556726 h 556726"/>
                  <a:gd name="connsiteX4" fmla="*/ 0 w 1273938"/>
                  <a:gd name="connsiteY4" fmla="*/ 278363 h 556726"/>
                  <a:gd name="connsiteX0" fmla="*/ 0 w 1283463"/>
                  <a:gd name="connsiteY0" fmla="*/ 39527 h 583249"/>
                  <a:gd name="connsiteX1" fmla="*/ 646494 w 1283463"/>
                  <a:gd name="connsiteY1" fmla="*/ 26523 h 583249"/>
                  <a:gd name="connsiteX2" fmla="*/ 1283463 w 1283463"/>
                  <a:gd name="connsiteY2" fmla="*/ 304886 h 583249"/>
                  <a:gd name="connsiteX3" fmla="*/ 646494 w 1283463"/>
                  <a:gd name="connsiteY3" fmla="*/ 583249 h 583249"/>
                  <a:gd name="connsiteX4" fmla="*/ 0 w 1283463"/>
                  <a:gd name="connsiteY4" fmla="*/ 39527 h 583249"/>
                  <a:gd name="connsiteX0" fmla="*/ 0 w 1291083"/>
                  <a:gd name="connsiteY0" fmla="*/ 66215 h 609937"/>
                  <a:gd name="connsiteX1" fmla="*/ 646494 w 1291083"/>
                  <a:gd name="connsiteY1" fmla="*/ 53211 h 609937"/>
                  <a:gd name="connsiteX2" fmla="*/ 1291083 w 1291083"/>
                  <a:gd name="connsiteY2" fmla="*/ 37527 h 609937"/>
                  <a:gd name="connsiteX3" fmla="*/ 646494 w 1291083"/>
                  <a:gd name="connsiteY3" fmla="*/ 609937 h 609937"/>
                  <a:gd name="connsiteX4" fmla="*/ 0 w 1291083"/>
                  <a:gd name="connsiteY4" fmla="*/ 66215 h 609937"/>
                  <a:gd name="connsiteX0" fmla="*/ 1 w 1291085"/>
                  <a:gd name="connsiteY0" fmla="*/ 37531 h 581253"/>
                  <a:gd name="connsiteX1" fmla="*/ 650305 w 1291085"/>
                  <a:gd name="connsiteY1" fmla="*/ 218168 h 581253"/>
                  <a:gd name="connsiteX2" fmla="*/ 1291084 w 1291085"/>
                  <a:gd name="connsiteY2" fmla="*/ 8843 h 581253"/>
                  <a:gd name="connsiteX3" fmla="*/ 646495 w 1291085"/>
                  <a:gd name="connsiteY3" fmla="*/ 581253 h 581253"/>
                  <a:gd name="connsiteX4" fmla="*/ 1 w 1291085"/>
                  <a:gd name="connsiteY4" fmla="*/ 37531 h 581253"/>
                  <a:gd name="connsiteX0" fmla="*/ 2 w 1283466"/>
                  <a:gd name="connsiteY0" fmla="*/ 8644 h 588225"/>
                  <a:gd name="connsiteX1" fmla="*/ 642686 w 1283466"/>
                  <a:gd name="connsiteY1" fmla="*/ 225140 h 588225"/>
                  <a:gd name="connsiteX2" fmla="*/ 1283465 w 1283466"/>
                  <a:gd name="connsiteY2" fmla="*/ 15815 h 588225"/>
                  <a:gd name="connsiteX3" fmla="*/ 638876 w 1283466"/>
                  <a:gd name="connsiteY3" fmla="*/ 588225 h 588225"/>
                  <a:gd name="connsiteX4" fmla="*/ 2 w 1283466"/>
                  <a:gd name="connsiteY4" fmla="*/ 8644 h 588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3466" h="588225">
                    <a:moveTo>
                      <a:pt x="2" y="8644"/>
                    </a:moveTo>
                    <a:cubicBezTo>
                      <a:pt x="637" y="-51870"/>
                      <a:pt x="290898" y="225140"/>
                      <a:pt x="642686" y="225140"/>
                    </a:cubicBezTo>
                    <a:cubicBezTo>
                      <a:pt x="994474" y="225140"/>
                      <a:pt x="1284100" y="-44699"/>
                      <a:pt x="1283465" y="15815"/>
                    </a:cubicBezTo>
                    <a:cubicBezTo>
                      <a:pt x="1282830" y="76329"/>
                      <a:pt x="990664" y="588225"/>
                      <a:pt x="638876" y="588225"/>
                    </a:cubicBezTo>
                    <a:cubicBezTo>
                      <a:pt x="287088" y="588225"/>
                      <a:pt x="-633" y="69158"/>
                      <a:pt x="2" y="8644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13" name="円/楕円 112"/>
              <p:cNvSpPr/>
              <p:nvPr/>
            </p:nvSpPr>
            <p:spPr bwMode="auto">
              <a:xfrm>
                <a:off x="3239584" y="2810447"/>
                <a:ext cx="122261" cy="122261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grpSp>
            <p:nvGrpSpPr>
              <p:cNvPr id="114" name="Group 248"/>
              <p:cNvGrpSpPr>
                <a:grpSpLocks/>
              </p:cNvGrpSpPr>
              <p:nvPr/>
            </p:nvGrpSpPr>
            <p:grpSpPr bwMode="auto">
              <a:xfrm rot="9900000">
                <a:off x="2860278" y="3280337"/>
                <a:ext cx="411016" cy="477996"/>
                <a:chOff x="3559" y="1570"/>
                <a:chExt cx="740" cy="862"/>
              </a:xfrm>
            </p:grpSpPr>
            <p:sp>
              <p:nvSpPr>
                <p:cNvPr id="124" name="AutoShape 249"/>
                <p:cNvSpPr>
                  <a:spLocks noChangeArrowheads="1"/>
                </p:cNvSpPr>
                <p:nvPr/>
              </p:nvSpPr>
              <p:spPr bwMode="auto">
                <a:xfrm rot="-1800000">
                  <a:off x="3559" y="1757"/>
                  <a:ext cx="44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25" name="AutoShape 250"/>
                <p:cNvSpPr>
                  <a:spLocks noChangeArrowheads="1"/>
                </p:cNvSpPr>
                <p:nvPr/>
              </p:nvSpPr>
              <p:spPr bwMode="auto">
                <a:xfrm>
                  <a:off x="3800" y="1570"/>
                  <a:ext cx="499" cy="5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126" name="Group 251"/>
                <p:cNvGrpSpPr>
                  <a:grpSpLocks/>
                </p:cNvGrpSpPr>
                <p:nvPr/>
              </p:nvGrpSpPr>
              <p:grpSpPr bwMode="auto">
                <a:xfrm>
                  <a:off x="3816" y="1766"/>
                  <a:ext cx="480" cy="666"/>
                  <a:chOff x="3846" y="1778"/>
                  <a:chExt cx="586" cy="720"/>
                </a:xfrm>
              </p:grpSpPr>
              <p:sp>
                <p:nvSpPr>
                  <p:cNvPr id="127" name="AutoShape 252"/>
                  <p:cNvSpPr>
                    <a:spLocks noChangeArrowheads="1"/>
                  </p:cNvSpPr>
                  <p:nvPr/>
                </p:nvSpPr>
                <p:spPr bwMode="auto">
                  <a:xfrm>
                    <a:off x="3846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28" name="AutoShape 253"/>
                  <p:cNvSpPr>
                    <a:spLocks noChangeArrowheads="1"/>
                  </p:cNvSpPr>
                  <p:nvPr/>
                </p:nvSpPr>
                <p:spPr bwMode="auto">
                  <a:xfrm>
                    <a:off x="4007" y="190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29" name="AutoShape 254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30" name="AutoShape 255"/>
                  <p:cNvSpPr>
                    <a:spLocks noChangeArrowheads="1"/>
                  </p:cNvSpPr>
                  <p:nvPr/>
                </p:nvSpPr>
                <p:spPr bwMode="auto">
                  <a:xfrm>
                    <a:off x="4331" y="1778"/>
                    <a:ext cx="101" cy="5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115" name="Group 256"/>
              <p:cNvGrpSpPr>
                <a:grpSpLocks/>
              </p:cNvGrpSpPr>
              <p:nvPr/>
            </p:nvGrpSpPr>
            <p:grpSpPr bwMode="auto">
              <a:xfrm rot="11700000" flipH="1">
                <a:off x="3326096" y="3280337"/>
                <a:ext cx="411016" cy="477996"/>
                <a:chOff x="3559" y="1570"/>
                <a:chExt cx="740" cy="862"/>
              </a:xfrm>
            </p:grpSpPr>
            <p:sp>
              <p:nvSpPr>
                <p:cNvPr id="117" name="AutoShape 257"/>
                <p:cNvSpPr>
                  <a:spLocks noChangeArrowheads="1"/>
                </p:cNvSpPr>
                <p:nvPr/>
              </p:nvSpPr>
              <p:spPr bwMode="auto">
                <a:xfrm rot="-1800000">
                  <a:off x="3559" y="1757"/>
                  <a:ext cx="44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18" name="AutoShape 258"/>
                <p:cNvSpPr>
                  <a:spLocks noChangeArrowheads="1"/>
                </p:cNvSpPr>
                <p:nvPr/>
              </p:nvSpPr>
              <p:spPr bwMode="auto">
                <a:xfrm>
                  <a:off x="3800" y="1570"/>
                  <a:ext cx="499" cy="54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119" name="Group 259"/>
                <p:cNvGrpSpPr>
                  <a:grpSpLocks/>
                </p:cNvGrpSpPr>
                <p:nvPr/>
              </p:nvGrpSpPr>
              <p:grpSpPr bwMode="auto">
                <a:xfrm>
                  <a:off x="3816" y="1766"/>
                  <a:ext cx="480" cy="666"/>
                  <a:chOff x="3846" y="1778"/>
                  <a:chExt cx="586" cy="720"/>
                </a:xfrm>
              </p:grpSpPr>
              <p:sp>
                <p:nvSpPr>
                  <p:cNvPr id="120" name="AutoShape 260"/>
                  <p:cNvSpPr>
                    <a:spLocks noChangeArrowheads="1"/>
                  </p:cNvSpPr>
                  <p:nvPr/>
                </p:nvSpPr>
                <p:spPr bwMode="auto">
                  <a:xfrm>
                    <a:off x="3846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21" name="AutoShape 261"/>
                  <p:cNvSpPr>
                    <a:spLocks noChangeArrowheads="1"/>
                  </p:cNvSpPr>
                  <p:nvPr/>
                </p:nvSpPr>
                <p:spPr bwMode="auto">
                  <a:xfrm>
                    <a:off x="4007" y="190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22" name="AutoShape 262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1842"/>
                    <a:ext cx="137" cy="59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123" name="AutoShape 263"/>
                  <p:cNvSpPr>
                    <a:spLocks noChangeArrowheads="1"/>
                  </p:cNvSpPr>
                  <p:nvPr/>
                </p:nvSpPr>
                <p:spPr bwMode="auto">
                  <a:xfrm>
                    <a:off x="4331" y="1778"/>
                    <a:ext cx="101" cy="524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9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ja-JP" altLang="en-US"/>
                  </a:p>
                </p:txBody>
              </p:sp>
            </p:grpSp>
          </p:grpSp>
          <p:sp>
            <p:nvSpPr>
              <p:cNvPr id="116" name="Oval 57"/>
              <p:cNvSpPr>
                <a:spLocks noChangeArrowheads="1"/>
              </p:cNvSpPr>
              <p:nvPr/>
            </p:nvSpPr>
            <p:spPr bwMode="auto">
              <a:xfrm rot="5400000">
                <a:off x="3236472" y="3175686"/>
                <a:ext cx="125994" cy="225638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sp>
          <p:nvSpPr>
            <p:cNvPr id="78" name="AutoShape 63"/>
            <p:cNvSpPr>
              <a:spLocks noChangeArrowheads="1"/>
            </p:cNvSpPr>
            <p:nvPr/>
          </p:nvSpPr>
          <p:spPr bwMode="auto">
            <a:xfrm rot="4500000">
              <a:off x="6980180" y="2914971"/>
              <a:ext cx="37694" cy="149532"/>
            </a:xfrm>
            <a:custGeom>
              <a:avLst/>
              <a:gdLst>
                <a:gd name="T0" fmla="*/ 79176 w 21600"/>
                <a:gd name="T1" fmla="*/ 202406 h 21600"/>
                <a:gd name="T2" fmla="*/ 45244 w 21600"/>
                <a:gd name="T3" fmla="*/ 404812 h 21600"/>
                <a:gd name="T4" fmla="*/ 11311 w 21600"/>
                <a:gd name="T5" fmla="*/ 202406 h 21600"/>
                <a:gd name="T6" fmla="*/ 4524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" name="AutoShape 64"/>
            <p:cNvSpPr>
              <a:spLocks noChangeArrowheads="1"/>
            </p:cNvSpPr>
            <p:nvPr/>
          </p:nvSpPr>
          <p:spPr bwMode="auto">
            <a:xfrm rot="17100000" flipH="1">
              <a:off x="6780218" y="2914971"/>
              <a:ext cx="37694" cy="149532"/>
            </a:xfrm>
            <a:custGeom>
              <a:avLst/>
              <a:gdLst>
                <a:gd name="T0" fmla="*/ 79176 w 21600"/>
                <a:gd name="T1" fmla="*/ 202407 h 21600"/>
                <a:gd name="T2" fmla="*/ 45244 w 21600"/>
                <a:gd name="T3" fmla="*/ 404813 h 21600"/>
                <a:gd name="T4" fmla="*/ 11311 w 21600"/>
                <a:gd name="T5" fmla="*/ 202407 h 21600"/>
                <a:gd name="T6" fmla="*/ 4524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" name="Oval 57"/>
            <p:cNvSpPr>
              <a:spLocks noChangeArrowheads="1"/>
            </p:cNvSpPr>
            <p:nvPr/>
          </p:nvSpPr>
          <p:spPr bwMode="auto">
            <a:xfrm>
              <a:off x="6844512" y="3103113"/>
              <a:ext cx="106138" cy="117405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58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オントロジーを作るとは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971600" y="2553029"/>
            <a:ext cx="1293762" cy="4982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スポーツ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971600" y="3230044"/>
            <a:ext cx="1293762" cy="4688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スケート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971600" y="3828000"/>
            <a:ext cx="1293762" cy="6646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スピード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71600" y="4597061"/>
            <a:ext cx="1293762" cy="653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フィギュア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971600" y="5361341"/>
            <a:ext cx="1293762" cy="4982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野球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724128" y="2636912"/>
            <a:ext cx="1440160" cy="5873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スポーツ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660232" y="3698929"/>
            <a:ext cx="1440160" cy="5040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スケート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737824" y="4906363"/>
            <a:ext cx="1440160" cy="610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スピード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7380312" y="4906363"/>
            <a:ext cx="1440160" cy="610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フィギュア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860032" y="3698929"/>
            <a:ext cx="1440160" cy="5040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野球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>
            <a:stCxn id="53" idx="2"/>
            <a:endCxn id="57" idx="0"/>
          </p:cNvCxnSpPr>
          <p:nvPr/>
        </p:nvCxnSpPr>
        <p:spPr>
          <a:xfrm flipH="1">
            <a:off x="5580112" y="3224249"/>
            <a:ext cx="864096" cy="474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53" idx="2"/>
            <a:endCxn id="54" idx="0"/>
          </p:cNvCxnSpPr>
          <p:nvPr/>
        </p:nvCxnSpPr>
        <p:spPr>
          <a:xfrm>
            <a:off x="6444208" y="3224249"/>
            <a:ext cx="936104" cy="474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>
            <a:stCxn id="54" idx="2"/>
            <a:endCxn id="55" idx="0"/>
          </p:cNvCxnSpPr>
          <p:nvPr/>
        </p:nvCxnSpPr>
        <p:spPr>
          <a:xfrm flipH="1">
            <a:off x="6457904" y="4203002"/>
            <a:ext cx="922408" cy="703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54" idx="2"/>
            <a:endCxn id="56" idx="0"/>
          </p:cNvCxnSpPr>
          <p:nvPr/>
        </p:nvCxnSpPr>
        <p:spPr>
          <a:xfrm>
            <a:off x="7380312" y="4203002"/>
            <a:ext cx="720080" cy="703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右矢印 67"/>
          <p:cNvSpPr/>
          <p:nvPr/>
        </p:nvSpPr>
        <p:spPr>
          <a:xfrm>
            <a:off x="2915816" y="3368590"/>
            <a:ext cx="1440160" cy="16688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4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提案手法</a:t>
            </a:r>
            <a:endParaRPr kumimoji="1" lang="ja-JP" altLang="en-US" sz="3600" dirty="0"/>
          </a:p>
        </p:txBody>
      </p:sp>
      <p:sp>
        <p:nvSpPr>
          <p:cNvPr id="202" name="角丸四角形 201"/>
          <p:cNvSpPr/>
          <p:nvPr/>
        </p:nvSpPr>
        <p:spPr>
          <a:xfrm>
            <a:off x="5849010" y="1385518"/>
            <a:ext cx="3008095" cy="1611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 smtClean="0"/>
              <a:t>文字列照合</a:t>
            </a:r>
            <a:endParaRPr kumimoji="1" lang="en-US" altLang="ja-JP" sz="1500" b="1" dirty="0" smtClean="0"/>
          </a:p>
          <a:p>
            <a:pPr algn="ctr"/>
            <a:r>
              <a:rPr lang="ja-JP" altLang="en-US" sz="1500" b="1" dirty="0" smtClean="0"/>
              <a:t>（日本語</a:t>
            </a:r>
            <a:r>
              <a:rPr lang="en-US" altLang="ja-JP" sz="1500" b="1" dirty="0" smtClean="0"/>
              <a:t>Wikipedia</a:t>
            </a:r>
            <a:r>
              <a:rPr lang="ja-JP" altLang="en-US" sz="1500" b="1" dirty="0" smtClean="0"/>
              <a:t>オントロジー）</a:t>
            </a:r>
            <a:endParaRPr lang="en-US" altLang="ja-JP" sz="1500" b="1" dirty="0" smtClean="0"/>
          </a:p>
          <a:p>
            <a:pPr algn="ctr"/>
            <a:endParaRPr kumimoji="1" lang="en-US" altLang="ja-JP" sz="1400" dirty="0"/>
          </a:p>
          <a:p>
            <a:pPr algn="ctr"/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03" name="角丸四角形 202"/>
          <p:cNvSpPr/>
          <p:nvPr/>
        </p:nvSpPr>
        <p:spPr>
          <a:xfrm>
            <a:off x="6055999" y="2237532"/>
            <a:ext cx="2594115" cy="63794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正確な</a:t>
            </a:r>
            <a:r>
              <a:rPr kumimoji="1" lang="en-US" altLang="ja-JP" dirty="0" smtClean="0">
                <a:solidFill>
                  <a:schemeClr val="tx1"/>
                </a:solidFill>
              </a:rPr>
              <a:t>is-a</a:t>
            </a:r>
            <a:r>
              <a:rPr kumimoji="1" lang="ja-JP" altLang="en-US" dirty="0" smtClean="0">
                <a:solidFill>
                  <a:schemeClr val="tx1"/>
                </a:solidFill>
              </a:rPr>
              <a:t>関係となる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上位語が抽出できる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5" name="角丸四角形 204"/>
          <p:cNvSpPr/>
          <p:nvPr/>
        </p:nvSpPr>
        <p:spPr>
          <a:xfrm>
            <a:off x="277412" y="5002410"/>
            <a:ext cx="3096344" cy="16648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/>
              <a:t>共起情報</a:t>
            </a:r>
            <a:endParaRPr kumimoji="1" lang="en-US" altLang="ja-JP" sz="1500" b="1" dirty="0" smtClean="0"/>
          </a:p>
          <a:p>
            <a:pPr algn="ctr"/>
            <a:r>
              <a:rPr lang="ja-JP" altLang="en-US" sz="1500" b="1" dirty="0" smtClean="0"/>
              <a:t>（ニコニコ動画タグに関する研究）</a:t>
            </a:r>
            <a:endParaRPr lang="en-US" altLang="ja-JP" sz="1500" b="1" dirty="0" smtClean="0"/>
          </a:p>
          <a:p>
            <a:pPr algn="ctr"/>
            <a:endParaRPr kumimoji="1" lang="en-US" altLang="ja-JP" dirty="0"/>
          </a:p>
          <a:p>
            <a:pPr algn="ctr"/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06" name="角丸四角形 205"/>
          <p:cNvSpPr/>
          <p:nvPr/>
        </p:nvSpPr>
        <p:spPr>
          <a:xfrm>
            <a:off x="543490" y="5881590"/>
            <a:ext cx="2564188" cy="6441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文字列に依存しない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上位語が抽出できる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7" name="右矢印 206"/>
          <p:cNvSpPr/>
          <p:nvPr/>
        </p:nvSpPr>
        <p:spPr>
          <a:xfrm>
            <a:off x="2805748" y="1415334"/>
            <a:ext cx="2827238" cy="50666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既存手法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8" name="下矢印 207"/>
          <p:cNvSpPr/>
          <p:nvPr/>
        </p:nvSpPr>
        <p:spPr>
          <a:xfrm>
            <a:off x="7667765" y="3140968"/>
            <a:ext cx="780098" cy="136815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既存手法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9" name="下矢印 208"/>
          <p:cNvSpPr/>
          <p:nvPr/>
        </p:nvSpPr>
        <p:spPr>
          <a:xfrm>
            <a:off x="985600" y="2904423"/>
            <a:ext cx="621375" cy="1965603"/>
          </a:xfrm>
          <a:prstGeom prst="downArrow">
            <a:avLst>
              <a:gd name="adj1" fmla="val 50000"/>
              <a:gd name="adj2" fmla="val 5872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既存手法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0" name="右矢印 209"/>
          <p:cNvSpPr/>
          <p:nvPr/>
        </p:nvSpPr>
        <p:spPr>
          <a:xfrm>
            <a:off x="3544754" y="6091719"/>
            <a:ext cx="2088232" cy="64883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既存手法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1" name="右矢印 210"/>
          <p:cNvSpPr/>
          <p:nvPr/>
        </p:nvSpPr>
        <p:spPr>
          <a:xfrm>
            <a:off x="2805748" y="1965143"/>
            <a:ext cx="2827238" cy="50666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提案</a:t>
            </a:r>
            <a:r>
              <a:rPr kumimoji="1" lang="ja-JP" altLang="en-US" b="1" dirty="0" smtClean="0"/>
              <a:t>手法</a:t>
            </a:r>
            <a:endParaRPr kumimoji="1" lang="ja-JP" altLang="en-US" b="1" dirty="0"/>
          </a:p>
        </p:txBody>
      </p:sp>
      <p:sp>
        <p:nvSpPr>
          <p:cNvPr id="212" name="右矢印 211"/>
          <p:cNvSpPr/>
          <p:nvPr/>
        </p:nvSpPr>
        <p:spPr>
          <a:xfrm>
            <a:off x="3544754" y="5347857"/>
            <a:ext cx="2088232" cy="67709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提案</a:t>
            </a:r>
            <a:r>
              <a:rPr kumimoji="1" lang="ja-JP" altLang="en-US" b="1" dirty="0" smtClean="0"/>
              <a:t>手法</a:t>
            </a:r>
            <a:endParaRPr kumimoji="1" lang="ja-JP" altLang="en-US" b="1" dirty="0"/>
          </a:p>
        </p:txBody>
      </p:sp>
      <p:sp>
        <p:nvSpPr>
          <p:cNvPr id="214" name="下矢印 213"/>
          <p:cNvSpPr/>
          <p:nvPr/>
        </p:nvSpPr>
        <p:spPr>
          <a:xfrm rot="3244721">
            <a:off x="4004207" y="2501718"/>
            <a:ext cx="717204" cy="3000222"/>
          </a:xfrm>
          <a:prstGeom prst="downArrow">
            <a:avLst>
              <a:gd name="adj1" fmla="val 50000"/>
              <a:gd name="adj2" fmla="val 6875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提案手法</a:t>
            </a:r>
            <a:endParaRPr kumimoji="1" lang="ja-JP" altLang="en-US" b="1" dirty="0"/>
          </a:p>
        </p:txBody>
      </p:sp>
      <p:sp>
        <p:nvSpPr>
          <p:cNvPr id="75" name="正方形/長方形 74"/>
          <p:cNvSpPr/>
          <p:nvPr/>
        </p:nvSpPr>
        <p:spPr>
          <a:xfrm>
            <a:off x="509692" y="863769"/>
            <a:ext cx="1152128" cy="4143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スポーツ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349676" y="1159140"/>
            <a:ext cx="1152128" cy="389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スケート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452436" y="1487709"/>
            <a:ext cx="1152128" cy="552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スピード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158466" y="1848178"/>
            <a:ext cx="1152128" cy="5435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フィギュア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52436" y="2264610"/>
            <a:ext cx="1152128" cy="4143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野球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6639524" y="4725144"/>
            <a:ext cx="1108289" cy="447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スポーツ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7344282" y="5517232"/>
            <a:ext cx="1108289" cy="4075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スケート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6464228" y="6164464"/>
            <a:ext cx="1108289" cy="5778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スピード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7747813" y="6164464"/>
            <a:ext cx="1108289" cy="5778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フィギュア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スケート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5896612" y="5508425"/>
            <a:ext cx="1108289" cy="407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野球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cxnSp>
        <p:nvCxnSpPr>
          <p:cNvPr id="85" name="直線コネクタ 84"/>
          <p:cNvCxnSpPr>
            <a:stCxn id="80" idx="2"/>
            <a:endCxn id="84" idx="0"/>
          </p:cNvCxnSpPr>
          <p:nvPr/>
        </p:nvCxnSpPr>
        <p:spPr>
          <a:xfrm flipH="1">
            <a:off x="6450757" y="5172309"/>
            <a:ext cx="742912" cy="336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>
            <a:stCxn id="80" idx="2"/>
            <a:endCxn id="81" idx="0"/>
          </p:cNvCxnSpPr>
          <p:nvPr/>
        </p:nvCxnSpPr>
        <p:spPr>
          <a:xfrm>
            <a:off x="7193669" y="5172309"/>
            <a:ext cx="704758" cy="344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stCxn id="81" idx="2"/>
            <a:endCxn id="82" idx="0"/>
          </p:cNvCxnSpPr>
          <p:nvPr/>
        </p:nvCxnSpPr>
        <p:spPr>
          <a:xfrm flipH="1">
            <a:off x="7018373" y="5924803"/>
            <a:ext cx="880054" cy="239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>
            <a:stCxn id="81" idx="2"/>
            <a:endCxn id="83" idx="0"/>
          </p:cNvCxnSpPr>
          <p:nvPr/>
        </p:nvCxnSpPr>
        <p:spPr>
          <a:xfrm>
            <a:off x="7898427" y="5924803"/>
            <a:ext cx="403531" cy="239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>
            <a:off x="2198683" y="4077049"/>
            <a:ext cx="2457307" cy="17577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tx1"/>
                </a:solidFill>
              </a:rPr>
              <a:t>Confidence</a:t>
            </a:r>
          </a:p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Lift</a:t>
            </a:r>
          </a:p>
          <a:p>
            <a:pPr algn="ctr"/>
            <a:r>
              <a:rPr lang="en-US" altLang="ja-JP" sz="2400" b="1" dirty="0" smtClean="0">
                <a:solidFill>
                  <a:schemeClr val="tx1"/>
                </a:solidFill>
              </a:rPr>
              <a:t>Conviction</a:t>
            </a:r>
          </a:p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の活用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02" name="円/楕円 101"/>
          <p:cNvSpPr/>
          <p:nvPr/>
        </p:nvSpPr>
        <p:spPr>
          <a:xfrm>
            <a:off x="5076056" y="2159317"/>
            <a:ext cx="3371807" cy="10210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後方文字列照合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品詞分解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1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/>
              <a:t>上位語</a:t>
            </a:r>
            <a:r>
              <a:rPr lang="ja-JP" altLang="en-US" sz="3200" dirty="0" smtClean="0"/>
              <a:t>を抽出する理由</a:t>
            </a:r>
            <a:endParaRPr kumimoji="1" lang="ja-JP" altLang="en-US" sz="3200" dirty="0"/>
          </a:p>
        </p:txBody>
      </p:sp>
      <p:sp>
        <p:nvSpPr>
          <p:cNvPr id="5" name="角丸四角形 4"/>
          <p:cNvSpPr/>
          <p:nvPr/>
        </p:nvSpPr>
        <p:spPr>
          <a:xfrm>
            <a:off x="683568" y="5852048"/>
            <a:ext cx="7776864" cy="6012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021231" y="5852048"/>
            <a:ext cx="7101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 smtClean="0"/>
              <a:t>上位語を辿ると，オントロジーができる</a:t>
            </a:r>
            <a:endParaRPr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4030964" y="1673485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スポーツ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675050" y="2457097"/>
            <a:ext cx="7207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野球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671232" y="2457097"/>
            <a:ext cx="10801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スケート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845740" y="3200388"/>
            <a:ext cx="129517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野球リーグ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448852" y="3201132"/>
            <a:ext cx="129517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野球チーム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1599628" y="3859324"/>
            <a:ext cx="1082566" cy="529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プロ野球チーム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3987" y="3859324"/>
            <a:ext cx="1143582" cy="529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大学</a:t>
            </a:r>
            <a:r>
              <a:rPr lang="ja-JP" altLang="en-US" dirty="0" smtClean="0"/>
              <a:t>野球チーム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649608" y="4677060"/>
            <a:ext cx="136757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球団の野球選手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030964" y="4677060"/>
            <a:ext cx="136757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台湾の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野球</a:t>
            </a:r>
            <a:r>
              <a:rPr lang="ja-JP" altLang="en-US" dirty="0"/>
              <a:t>チーム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4571023" y="3201132"/>
            <a:ext cx="1835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スピードスケート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6588224" y="3201132"/>
            <a:ext cx="2051255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フィギュアスケート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4144284" y="3846624"/>
            <a:ext cx="1439447" cy="529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ショートトラック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スピードスケート</a:t>
            </a:r>
            <a:endParaRPr kumimoji="1" lang="ja-JP" altLang="en-US" sz="1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7430867" y="3846624"/>
            <a:ext cx="1656184" cy="516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各年の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フィギュアスケート</a:t>
            </a:r>
            <a:endParaRPr kumimoji="1" lang="ja-JP" altLang="en-US" sz="1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5708667" y="3846624"/>
            <a:ext cx="1637072" cy="516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日本</a:t>
            </a:r>
            <a:r>
              <a:rPr lang="ja-JP" altLang="en-US" sz="1400" dirty="0" smtClean="0"/>
              <a:t>の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フィギュアスケート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99637" y="3936020"/>
            <a:ext cx="1338730" cy="3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独立リーグ</a:t>
            </a:r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2351627" y="4677060"/>
            <a:ext cx="136757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日本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野球</a:t>
            </a:r>
            <a:r>
              <a:rPr lang="ja-JP" altLang="en-US" dirty="0"/>
              <a:t>チーム</a:t>
            </a:r>
            <a:endParaRPr kumimoji="1" lang="ja-JP" altLang="en-US" dirty="0"/>
          </a:p>
        </p:txBody>
      </p:sp>
      <p:cxnSp>
        <p:nvCxnSpPr>
          <p:cNvPr id="31" name="直線矢印コネクタ 30"/>
          <p:cNvCxnSpPr>
            <a:stCxn id="8" idx="2"/>
            <a:endCxn id="11" idx="0"/>
          </p:cNvCxnSpPr>
          <p:nvPr/>
        </p:nvCxnSpPr>
        <p:spPr>
          <a:xfrm flipH="1">
            <a:off x="3035414" y="2033525"/>
            <a:ext cx="1535610" cy="42357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8" idx="2"/>
            <a:endCxn id="12" idx="0"/>
          </p:cNvCxnSpPr>
          <p:nvPr/>
        </p:nvCxnSpPr>
        <p:spPr>
          <a:xfrm>
            <a:off x="4571024" y="2033525"/>
            <a:ext cx="1640268" cy="42357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11" idx="2"/>
            <a:endCxn id="14" idx="0"/>
          </p:cNvCxnSpPr>
          <p:nvPr/>
        </p:nvCxnSpPr>
        <p:spPr>
          <a:xfrm flipH="1">
            <a:off x="1493326" y="2817137"/>
            <a:ext cx="1542088" cy="383251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11" idx="2"/>
            <a:endCxn id="15" idx="0"/>
          </p:cNvCxnSpPr>
          <p:nvPr/>
        </p:nvCxnSpPr>
        <p:spPr>
          <a:xfrm>
            <a:off x="3035414" y="2817137"/>
            <a:ext cx="61024" cy="383995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12" idx="2"/>
            <a:endCxn id="22" idx="0"/>
          </p:cNvCxnSpPr>
          <p:nvPr/>
        </p:nvCxnSpPr>
        <p:spPr>
          <a:xfrm flipH="1">
            <a:off x="5488639" y="2817137"/>
            <a:ext cx="722653" cy="383995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12" idx="2"/>
            <a:endCxn id="24" idx="0"/>
          </p:cNvCxnSpPr>
          <p:nvPr/>
        </p:nvCxnSpPr>
        <p:spPr>
          <a:xfrm>
            <a:off x="6211292" y="2817137"/>
            <a:ext cx="1402560" cy="383995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14" idx="2"/>
            <a:endCxn id="28" idx="0"/>
          </p:cNvCxnSpPr>
          <p:nvPr/>
        </p:nvCxnSpPr>
        <p:spPr>
          <a:xfrm flipH="1">
            <a:off x="769002" y="3560428"/>
            <a:ext cx="724324" cy="37559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15" idx="2"/>
            <a:endCxn id="17" idx="0"/>
          </p:cNvCxnSpPr>
          <p:nvPr/>
        </p:nvCxnSpPr>
        <p:spPr>
          <a:xfrm flipH="1">
            <a:off x="2140911" y="3561172"/>
            <a:ext cx="955527" cy="29815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15" idx="2"/>
            <a:endCxn id="18" idx="0"/>
          </p:cNvCxnSpPr>
          <p:nvPr/>
        </p:nvCxnSpPr>
        <p:spPr>
          <a:xfrm>
            <a:off x="3096438" y="3561172"/>
            <a:ext cx="299340" cy="29815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stCxn id="22" idx="2"/>
            <a:endCxn id="25" idx="0"/>
          </p:cNvCxnSpPr>
          <p:nvPr/>
        </p:nvCxnSpPr>
        <p:spPr>
          <a:xfrm flipH="1">
            <a:off x="4864008" y="3561172"/>
            <a:ext cx="624631" cy="28545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>
            <a:stCxn id="24" idx="2"/>
            <a:endCxn id="26" idx="0"/>
          </p:cNvCxnSpPr>
          <p:nvPr/>
        </p:nvCxnSpPr>
        <p:spPr>
          <a:xfrm>
            <a:off x="7613852" y="3561172"/>
            <a:ext cx="645107" cy="28545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>
            <a:stCxn id="24" idx="2"/>
            <a:endCxn id="27" idx="0"/>
          </p:cNvCxnSpPr>
          <p:nvPr/>
        </p:nvCxnSpPr>
        <p:spPr>
          <a:xfrm flipH="1">
            <a:off x="6527203" y="3561172"/>
            <a:ext cx="1086649" cy="28545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>
            <a:stCxn id="17" idx="2"/>
            <a:endCxn id="20" idx="0"/>
          </p:cNvCxnSpPr>
          <p:nvPr/>
        </p:nvCxnSpPr>
        <p:spPr>
          <a:xfrm flipH="1">
            <a:off x="1333395" y="4388780"/>
            <a:ext cx="807516" cy="28828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>
            <a:stCxn id="17" idx="2"/>
            <a:endCxn id="29" idx="0"/>
          </p:cNvCxnSpPr>
          <p:nvPr/>
        </p:nvCxnSpPr>
        <p:spPr>
          <a:xfrm>
            <a:off x="2140911" y="4388780"/>
            <a:ext cx="894503" cy="28828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18" idx="2"/>
            <a:endCxn id="21" idx="0"/>
          </p:cNvCxnSpPr>
          <p:nvPr/>
        </p:nvCxnSpPr>
        <p:spPr>
          <a:xfrm>
            <a:off x="3395778" y="4388780"/>
            <a:ext cx="1318973" cy="28828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5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473382" y="1668828"/>
            <a:ext cx="300274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大学の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野球</a:t>
            </a:r>
            <a:r>
              <a:rPr lang="ja-JP" altLang="en-US" sz="2800" b="1" dirty="0">
                <a:solidFill>
                  <a:srgbClr val="FF0000"/>
                </a:solidFill>
              </a:rPr>
              <a:t>チーム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73382" y="5366874"/>
            <a:ext cx="8064896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683568" y="5563443"/>
            <a:ext cx="76445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親カテゴリ名と子カテゴリ名を比較し，子カテゴリ名</a:t>
            </a:r>
            <a:r>
              <a:rPr lang="ja-JP" altLang="en-US" sz="2400" dirty="0" smtClean="0"/>
              <a:t>が</a:t>
            </a:r>
            <a:endParaRPr lang="en-US" altLang="ja-JP" sz="2400" dirty="0" smtClean="0"/>
          </a:p>
          <a:p>
            <a:r>
              <a:rPr lang="en-US" altLang="ja-JP" sz="2400" dirty="0" smtClean="0"/>
              <a:t>"</a:t>
            </a:r>
            <a:r>
              <a:rPr lang="ja-JP" altLang="en-US" sz="2400" dirty="0"/>
              <a:t>任意の文字列</a:t>
            </a:r>
            <a:r>
              <a:rPr lang="en-US" altLang="ja-JP" sz="2400" dirty="0"/>
              <a:t>+</a:t>
            </a:r>
            <a:r>
              <a:rPr lang="ja-JP" altLang="en-US" sz="2400" dirty="0"/>
              <a:t>親カテゴリ名</a:t>
            </a:r>
            <a:r>
              <a:rPr lang="en-US" altLang="ja-JP" sz="2400" dirty="0"/>
              <a:t>"</a:t>
            </a:r>
            <a:r>
              <a:rPr lang="ja-JP" altLang="en-US" sz="2400" dirty="0"/>
              <a:t>となっているものを抽出する</a:t>
            </a:r>
          </a:p>
        </p:txBody>
      </p:sp>
      <p:sp>
        <p:nvSpPr>
          <p:cNvPr id="1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36863" cy="114300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後方文字列照合</a:t>
            </a:r>
            <a:endParaRPr kumimoji="1" lang="ja-JP" altLang="en-US" sz="3600" dirty="0"/>
          </a:p>
        </p:txBody>
      </p:sp>
      <p:sp>
        <p:nvSpPr>
          <p:cNvPr id="47" name="正方形/長方形 46"/>
          <p:cNvSpPr/>
          <p:nvPr/>
        </p:nvSpPr>
        <p:spPr>
          <a:xfrm>
            <a:off x="4310580" y="1668827"/>
            <a:ext cx="1072239" cy="6276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野球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886955" y="2689713"/>
            <a:ext cx="1926847" cy="6276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u="sng" dirty="0" smtClean="0">
                <a:solidFill>
                  <a:srgbClr val="FF0000"/>
                </a:solidFill>
              </a:rPr>
              <a:t>野球チーム</a:t>
            </a:r>
            <a:endParaRPr kumimoji="1"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871653" y="4035447"/>
            <a:ext cx="1768896" cy="922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プロ</a:t>
            </a:r>
            <a:r>
              <a:rPr lang="ja-JP" altLang="en-US" sz="2800" b="1" u="sng" dirty="0">
                <a:solidFill>
                  <a:srgbClr val="FF0000"/>
                </a:solidFill>
              </a:rPr>
              <a:t>野球チーム</a:t>
            </a:r>
            <a:endParaRPr kumimoji="1" lang="ja-JP" alt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064597" y="4044983"/>
            <a:ext cx="1993108" cy="922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大学の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u="sng" dirty="0" smtClean="0">
                <a:solidFill>
                  <a:srgbClr val="FF0000"/>
                </a:solidFill>
              </a:rPr>
              <a:t>野球チーム</a:t>
            </a:r>
            <a:endParaRPr kumimoji="1" lang="ja-JP" altLang="en-US" sz="2800" b="1" u="sng" dirty="0">
              <a:solidFill>
                <a:srgbClr val="FF0000"/>
              </a:solidFill>
            </a:endParaRPr>
          </a:p>
        </p:txBody>
      </p:sp>
      <p:cxnSp>
        <p:nvCxnSpPr>
          <p:cNvPr id="52" name="直線矢印コネクタ 51"/>
          <p:cNvCxnSpPr>
            <a:stCxn id="47" idx="2"/>
            <a:endCxn id="48" idx="0"/>
          </p:cNvCxnSpPr>
          <p:nvPr/>
        </p:nvCxnSpPr>
        <p:spPr>
          <a:xfrm>
            <a:off x="4846700" y="2296473"/>
            <a:ext cx="3679" cy="39324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stCxn id="48" idx="2"/>
            <a:endCxn id="49" idx="0"/>
          </p:cNvCxnSpPr>
          <p:nvPr/>
        </p:nvCxnSpPr>
        <p:spPr>
          <a:xfrm flipH="1">
            <a:off x="3756101" y="3317359"/>
            <a:ext cx="1094278" cy="718088"/>
          </a:xfrm>
          <a:prstGeom prst="straightConnector1">
            <a:avLst/>
          </a:prstGeom>
          <a:ln w="635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48" idx="2"/>
            <a:endCxn id="50" idx="0"/>
          </p:cNvCxnSpPr>
          <p:nvPr/>
        </p:nvCxnSpPr>
        <p:spPr>
          <a:xfrm>
            <a:off x="4850379" y="3317359"/>
            <a:ext cx="1210772" cy="727624"/>
          </a:xfrm>
          <a:prstGeom prst="straightConnector1">
            <a:avLst/>
          </a:prstGeom>
          <a:ln w="635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151" y="274750"/>
            <a:ext cx="2821089" cy="176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角丸四角形 5133"/>
          <p:cNvSpPr/>
          <p:nvPr/>
        </p:nvSpPr>
        <p:spPr>
          <a:xfrm>
            <a:off x="7812360" y="188640"/>
            <a:ext cx="1069880" cy="7200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73382" y="2296473"/>
            <a:ext cx="256352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b="1" dirty="0" smtClean="0"/>
              <a:t>プロ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野球</a:t>
            </a:r>
            <a:r>
              <a:rPr lang="ja-JP" altLang="en-US" sz="2800" b="1" dirty="0">
                <a:solidFill>
                  <a:srgbClr val="FF0000"/>
                </a:solidFill>
              </a:rPr>
              <a:t>チーム</a:t>
            </a:r>
          </a:p>
        </p:txBody>
      </p:sp>
    </p:spTree>
    <p:extLst>
      <p:ext uri="{BB962C8B-B14F-4D97-AF65-F5344CB8AC3E}">
        <p14:creationId xmlns:p14="http://schemas.microsoft.com/office/powerpoint/2010/main" val="23827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0463" y="332656"/>
            <a:ext cx="3168913" cy="1008112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形態素解析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9601" y="1916832"/>
            <a:ext cx="472009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solidFill>
                  <a:srgbClr val="FF0000"/>
                </a:solidFill>
              </a:rPr>
              <a:t>野球選手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　</a:t>
            </a:r>
            <a:r>
              <a:rPr lang="ja-JP" altLang="en-US" sz="2400" b="1" u="sng" dirty="0" smtClean="0"/>
              <a:t>名</a:t>
            </a:r>
            <a:r>
              <a:rPr lang="ja-JP" altLang="en-US" sz="2400" dirty="0" smtClean="0"/>
              <a:t>　で　歌</a:t>
            </a:r>
            <a:r>
              <a:rPr lang="ja-JP" altLang="en-US" sz="2400" dirty="0" err="1" smtClean="0"/>
              <a:t>っ</a:t>
            </a:r>
            <a:r>
              <a:rPr lang="ja-JP" altLang="en-US" sz="2400" dirty="0" smtClean="0"/>
              <a:t>　て　み　た</a:t>
            </a:r>
            <a:endParaRPr kumimoji="1" lang="ja-JP" altLang="en-US" sz="2400" u="sng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1290" y="2816757"/>
            <a:ext cx="1627369" cy="187743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名詞集合</a:t>
            </a:r>
            <a:r>
              <a:rPr lang="en-US" altLang="ja-JP" dirty="0" smtClean="0"/>
              <a:t>]</a:t>
            </a:r>
          </a:p>
          <a:p>
            <a:endParaRPr lang="en-US" altLang="ja-JP" sz="1400" dirty="0" smtClean="0"/>
          </a:p>
          <a:p>
            <a:r>
              <a:rPr lang="ja-JP" altLang="en-US" sz="2800" b="1" dirty="0" smtClean="0">
                <a:solidFill>
                  <a:srgbClr val="FF0000"/>
                </a:solidFill>
              </a:rPr>
              <a:t>野球選手</a:t>
            </a:r>
            <a:endParaRPr lang="en-US" altLang="ja-JP" sz="2800" b="1" dirty="0" smtClean="0">
              <a:solidFill>
                <a:srgbClr val="FF0000"/>
              </a:solidFill>
            </a:endParaRPr>
          </a:p>
          <a:p>
            <a:endParaRPr lang="en-US" altLang="ja-JP" sz="2800" b="1" dirty="0"/>
          </a:p>
          <a:p>
            <a:r>
              <a:rPr lang="ja-JP" altLang="en-US" sz="2800" b="1" dirty="0" smtClean="0"/>
              <a:t>名</a:t>
            </a:r>
            <a:endParaRPr lang="en-US" altLang="ja-JP" sz="2800" b="1" dirty="0"/>
          </a:p>
        </p:txBody>
      </p:sp>
      <p:sp>
        <p:nvSpPr>
          <p:cNvPr id="9" name="右矢印 8"/>
          <p:cNvSpPr/>
          <p:nvPr/>
        </p:nvSpPr>
        <p:spPr>
          <a:xfrm>
            <a:off x="2267744" y="3212976"/>
            <a:ext cx="3312368" cy="717293"/>
          </a:xfrm>
          <a:prstGeom prst="rightArrow">
            <a:avLst>
              <a:gd name="adj1" fmla="val 50000"/>
              <a:gd name="adj2" fmla="val 56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各</a:t>
            </a:r>
            <a:r>
              <a:rPr kumimoji="1" lang="ja-JP" altLang="en-US" b="1" dirty="0" smtClean="0"/>
              <a:t>タグとの編集距離を求める</a:t>
            </a:r>
            <a:endParaRPr kumimoji="1" lang="ja-JP" altLang="en-US" b="1" dirty="0"/>
          </a:p>
        </p:txBody>
      </p:sp>
      <p:sp>
        <p:nvSpPr>
          <p:cNvPr id="24" name="右矢印 23"/>
          <p:cNvSpPr/>
          <p:nvPr/>
        </p:nvSpPr>
        <p:spPr>
          <a:xfrm>
            <a:off x="2267744" y="4005064"/>
            <a:ext cx="3312368" cy="750685"/>
          </a:xfrm>
          <a:prstGeom prst="rightArrow">
            <a:avLst>
              <a:gd name="adj1" fmla="val 50000"/>
              <a:gd name="adj2" fmla="val 539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各</a:t>
            </a:r>
            <a:r>
              <a:rPr kumimoji="1" lang="ja-JP" altLang="en-US" b="1" dirty="0" smtClean="0"/>
              <a:t>タグとの編集距離を求める</a:t>
            </a:r>
            <a:endParaRPr kumimoji="1" lang="ja-JP" altLang="en-US" b="1" dirty="0"/>
          </a:p>
        </p:txBody>
      </p:sp>
      <p:sp>
        <p:nvSpPr>
          <p:cNvPr id="12" name="下矢印 11"/>
          <p:cNvSpPr/>
          <p:nvPr/>
        </p:nvSpPr>
        <p:spPr>
          <a:xfrm>
            <a:off x="5940152" y="4858813"/>
            <a:ext cx="2541901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編集距離</a:t>
            </a:r>
          </a:p>
          <a:p>
            <a:pPr algn="ctr"/>
            <a:r>
              <a:rPr lang="ja-JP" altLang="en-US" b="1" dirty="0" smtClean="0"/>
              <a:t>最小</a:t>
            </a:r>
            <a:endParaRPr lang="en-US" altLang="ja-JP" b="1" dirty="0" smtClean="0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839474" y="2362118"/>
            <a:ext cx="0" cy="467877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6074371" y="5754693"/>
            <a:ext cx="240768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　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野球選手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39759" y="1530941"/>
            <a:ext cx="24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上位語を求めたいタグ</a:t>
            </a:r>
            <a:r>
              <a:rPr kumimoji="1" lang="en-US" altLang="ja-JP" dirty="0" smtClean="0"/>
              <a:t>]</a:t>
            </a:r>
            <a:endParaRPr kumimoji="1" lang="ja-JP" altLang="en-US" dirty="0"/>
          </a:p>
        </p:txBody>
      </p:sp>
      <p:cxnSp>
        <p:nvCxnSpPr>
          <p:cNvPr id="35" name="直線矢印コネクタ 34"/>
          <p:cNvCxnSpPr/>
          <p:nvPr/>
        </p:nvCxnSpPr>
        <p:spPr>
          <a:xfrm flipH="1">
            <a:off x="1415538" y="2362118"/>
            <a:ext cx="565640" cy="454639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7138159" y="3040675"/>
            <a:ext cx="944488" cy="344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スポーツ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650186" y="3609195"/>
            <a:ext cx="637160" cy="344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野球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986529" y="3609195"/>
            <a:ext cx="801919" cy="344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テニス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747274" y="4140142"/>
            <a:ext cx="961581" cy="4383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野球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リーグ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808793" y="4140142"/>
            <a:ext cx="961581" cy="4383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</a:rPr>
              <a:t>野球選手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901231" y="4140142"/>
            <a:ext cx="981009" cy="4383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テニス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コート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/>
          <p:cNvCxnSpPr>
            <a:stCxn id="27" idx="2"/>
            <a:endCxn id="28" idx="0"/>
          </p:cNvCxnSpPr>
          <p:nvPr/>
        </p:nvCxnSpPr>
        <p:spPr>
          <a:xfrm flipH="1">
            <a:off x="6968766" y="3385277"/>
            <a:ext cx="641637" cy="223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27" idx="2"/>
            <a:endCxn id="29" idx="0"/>
          </p:cNvCxnSpPr>
          <p:nvPr/>
        </p:nvCxnSpPr>
        <p:spPr>
          <a:xfrm>
            <a:off x="7610403" y="3385277"/>
            <a:ext cx="777086" cy="2239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28" idx="2"/>
            <a:endCxn id="30" idx="0"/>
          </p:cNvCxnSpPr>
          <p:nvPr/>
        </p:nvCxnSpPr>
        <p:spPr>
          <a:xfrm flipH="1">
            <a:off x="6228065" y="3953797"/>
            <a:ext cx="740701" cy="1863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28" idx="2"/>
            <a:endCxn id="31" idx="0"/>
          </p:cNvCxnSpPr>
          <p:nvPr/>
        </p:nvCxnSpPr>
        <p:spPr>
          <a:xfrm>
            <a:off x="6968766" y="3953797"/>
            <a:ext cx="320818" cy="1863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29" idx="2"/>
            <a:endCxn id="36" idx="0"/>
          </p:cNvCxnSpPr>
          <p:nvPr/>
        </p:nvCxnSpPr>
        <p:spPr>
          <a:xfrm>
            <a:off x="8387489" y="3953797"/>
            <a:ext cx="4247" cy="1863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6" name="テキスト ボックス 6175"/>
          <p:cNvSpPr txBox="1"/>
          <p:nvPr/>
        </p:nvSpPr>
        <p:spPr>
          <a:xfrm>
            <a:off x="4213804" y="5753964"/>
            <a:ext cx="185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[</a:t>
            </a:r>
            <a:r>
              <a:rPr lang="ja-JP" altLang="en-US" sz="3600" dirty="0"/>
              <a:t>上位語</a:t>
            </a:r>
            <a:r>
              <a:rPr lang="en-US" altLang="ja-JP" sz="3600" dirty="0"/>
              <a:t>]</a:t>
            </a:r>
            <a:endParaRPr kumimoji="1" lang="ja-JP" altLang="en-US" sz="3600" dirty="0"/>
          </a:p>
        </p:txBody>
      </p:sp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471" y="274750"/>
            <a:ext cx="3100769" cy="193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角丸四角形 134"/>
          <p:cNvSpPr/>
          <p:nvPr/>
        </p:nvSpPr>
        <p:spPr>
          <a:xfrm>
            <a:off x="7643875" y="197440"/>
            <a:ext cx="1271837" cy="7200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7755"/>
            <a:ext cx="4474840" cy="114300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共起頻度計算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16656" y="1692161"/>
            <a:ext cx="6279283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/>
              <a:t>={</a:t>
            </a:r>
            <a:r>
              <a:rPr lang="ja-JP" altLang="en-US" sz="2000" b="1" dirty="0">
                <a:solidFill>
                  <a:srgbClr val="FF0000"/>
                </a:solidFill>
              </a:rPr>
              <a:t>フットサル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FFC000"/>
                </a:solidFill>
              </a:rPr>
              <a:t>選手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　　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ゴール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  　 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サッカー</a:t>
            </a:r>
            <a:r>
              <a:rPr lang="en-US" altLang="ja-JP" sz="2000" b="1" dirty="0" smtClean="0"/>
              <a:t>, </a:t>
            </a:r>
            <a:r>
              <a:rPr lang="ja-JP" altLang="en-US" sz="2000" b="1" dirty="0" smtClean="0"/>
              <a:t>　卓球</a:t>
            </a:r>
            <a:r>
              <a:rPr lang="en-US" altLang="ja-JP" sz="2000" b="1" dirty="0" smtClean="0"/>
              <a:t>}</a:t>
            </a:r>
          </a:p>
          <a:p>
            <a:endParaRPr lang="ja-JP" altLang="en-US" sz="2000" b="1" dirty="0"/>
          </a:p>
          <a:p>
            <a:r>
              <a:rPr lang="en-US" altLang="ja-JP" sz="2000" b="1" dirty="0" smtClean="0"/>
              <a:t>={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フットサル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サッカー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</a:t>
            </a:r>
            <a:r>
              <a:rPr lang="ja-JP" altLang="en-US" sz="2000" b="1" dirty="0"/>
              <a:t>練習</a:t>
            </a:r>
            <a:r>
              <a:rPr lang="en-US" altLang="ja-JP" sz="2000" b="1" dirty="0" smtClean="0"/>
              <a:t>,   </a:t>
            </a:r>
            <a:r>
              <a:rPr lang="ja-JP" altLang="en-US" sz="2000" b="1" dirty="0" smtClean="0"/>
              <a:t>　　 スキー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    柔道</a:t>
            </a:r>
            <a:r>
              <a:rPr lang="en-US" altLang="ja-JP" sz="2000" b="1" dirty="0" smtClean="0"/>
              <a:t>}</a:t>
            </a:r>
          </a:p>
          <a:p>
            <a:endParaRPr lang="ja-JP" altLang="en-US" sz="2000" b="1" dirty="0"/>
          </a:p>
          <a:p>
            <a:r>
              <a:rPr lang="en-US" altLang="ja-JP" sz="2000" b="1" dirty="0" smtClean="0"/>
              <a:t>={</a:t>
            </a:r>
            <a:r>
              <a:rPr lang="ja-JP" altLang="en-US" sz="2000" b="1" dirty="0">
                <a:solidFill>
                  <a:srgbClr val="FF0000"/>
                </a:solidFill>
              </a:rPr>
              <a:t>フットサル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ゴルフ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   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サッカー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ゴール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   水泳</a:t>
            </a:r>
            <a:r>
              <a:rPr lang="en-US" altLang="ja-JP" sz="2000" b="1" dirty="0" smtClean="0"/>
              <a:t>}</a:t>
            </a:r>
          </a:p>
          <a:p>
            <a:endParaRPr lang="en-US" altLang="ja-JP" sz="2000" b="1" dirty="0"/>
          </a:p>
          <a:p>
            <a:r>
              <a:rPr lang="en-US" altLang="ja-JP" sz="2000" b="1" dirty="0" smtClean="0"/>
              <a:t>={</a:t>
            </a:r>
            <a:r>
              <a:rPr lang="ja-JP" altLang="en-US" sz="2000" b="1" dirty="0">
                <a:solidFill>
                  <a:srgbClr val="FF0000"/>
                </a:solidFill>
              </a:rPr>
              <a:t>フットサル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サッカー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ボール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   スケート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マラソン</a:t>
            </a:r>
            <a:r>
              <a:rPr lang="en-US" altLang="ja-JP" sz="2000" b="1" dirty="0" smtClean="0"/>
              <a:t>}</a:t>
            </a:r>
          </a:p>
          <a:p>
            <a:endParaRPr lang="en-US" altLang="ja-JP" sz="2000" b="1" dirty="0" smtClean="0"/>
          </a:p>
          <a:p>
            <a:r>
              <a:rPr lang="en-US" altLang="ja-JP" sz="2000" b="1" dirty="0" smtClean="0"/>
              <a:t>={</a:t>
            </a:r>
            <a:r>
              <a:rPr lang="ja-JP" altLang="en-US" sz="2000" b="1" dirty="0">
                <a:solidFill>
                  <a:srgbClr val="FF0000"/>
                </a:solidFill>
              </a:rPr>
              <a:t>フットサル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ゴール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　コート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        柔道</a:t>
            </a:r>
            <a:r>
              <a:rPr lang="en-US" altLang="ja-JP" sz="2000" b="1" dirty="0" smtClean="0"/>
              <a:t>,</a:t>
            </a:r>
            <a:r>
              <a:rPr lang="ja-JP" altLang="en-US" sz="2000" b="1" dirty="0" smtClean="0"/>
              <a:t>　       </a:t>
            </a:r>
            <a:r>
              <a:rPr lang="ja-JP" altLang="en-US" sz="2000" b="1" dirty="0" smtClean="0">
                <a:solidFill>
                  <a:srgbClr val="FFC000"/>
                </a:solidFill>
              </a:rPr>
              <a:t>選手</a:t>
            </a:r>
            <a:r>
              <a:rPr lang="en-US" altLang="ja-JP" sz="2000" b="1" dirty="0" smtClean="0"/>
              <a:t>}</a:t>
            </a:r>
            <a:endParaRPr lang="en-US" altLang="ja-JP" sz="2000" b="1" dirty="0"/>
          </a:p>
          <a:p>
            <a:endParaRPr lang="en-US" altLang="ja-JP" sz="2400" b="1" dirty="0"/>
          </a:p>
        </p:txBody>
      </p:sp>
      <p:sp>
        <p:nvSpPr>
          <p:cNvPr id="5" name="角丸四角形 4"/>
          <p:cNvSpPr/>
          <p:nvPr/>
        </p:nvSpPr>
        <p:spPr>
          <a:xfrm>
            <a:off x="683568" y="4821648"/>
            <a:ext cx="7776864" cy="17742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6234" y="4862371"/>
            <a:ext cx="40478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共起</a:t>
            </a:r>
            <a:r>
              <a:rPr lang="ja-JP" altLang="en-US" sz="1600" dirty="0" smtClean="0"/>
              <a:t>回数は？</a:t>
            </a:r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r>
              <a:rPr lang="ja-JP" altLang="en-US" sz="2400" b="1" dirty="0" smtClean="0">
                <a:solidFill>
                  <a:srgbClr val="FF0000"/>
                </a:solidFill>
              </a:rPr>
              <a:t>フットサル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sz="2400" dirty="0" smtClean="0"/>
              <a:t>と </a:t>
            </a:r>
            <a:r>
              <a:rPr kumimoji="1" lang="ja-JP" altLang="en-US" sz="2400" b="1" dirty="0" smtClean="0">
                <a:solidFill>
                  <a:srgbClr val="00B050"/>
                </a:solidFill>
              </a:rPr>
              <a:t>サッカー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	</a:t>
            </a:r>
            <a:r>
              <a:rPr kumimoji="1" lang="en-US" altLang="ja-JP" sz="2400" dirty="0" smtClean="0"/>
              <a:t>	</a:t>
            </a:r>
            <a:r>
              <a:rPr lang="en-US" altLang="ja-JP" sz="2400" b="1" dirty="0" smtClean="0"/>
              <a:t>4</a:t>
            </a:r>
            <a:endParaRPr kumimoji="1" lang="en-US" altLang="ja-JP" sz="2400" b="1" dirty="0" smtClean="0"/>
          </a:p>
          <a:p>
            <a:r>
              <a:rPr lang="ja-JP" altLang="en-US" sz="2400" b="1" dirty="0" smtClean="0">
                <a:solidFill>
                  <a:srgbClr val="FF0000"/>
                </a:solidFill>
              </a:rPr>
              <a:t>フットサル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と 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ゴール</a:t>
            </a:r>
            <a:r>
              <a:rPr lang="en-US" altLang="ja-JP" sz="2400" dirty="0" smtClean="0"/>
              <a:t>		</a:t>
            </a:r>
            <a:r>
              <a:rPr lang="en-US" altLang="ja-JP" sz="2400" b="1" dirty="0" smtClean="0"/>
              <a:t>3</a:t>
            </a:r>
          </a:p>
          <a:p>
            <a:r>
              <a:rPr lang="ja-JP" altLang="en-US" sz="2400" b="1" dirty="0" smtClean="0">
                <a:solidFill>
                  <a:srgbClr val="FF0000"/>
                </a:solidFill>
              </a:rPr>
              <a:t>フットサル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と </a:t>
            </a:r>
            <a:r>
              <a:rPr lang="ja-JP" altLang="en-US" sz="2400" b="1" dirty="0" smtClean="0">
                <a:solidFill>
                  <a:srgbClr val="FFC000"/>
                </a:solidFill>
              </a:rPr>
              <a:t>選手</a:t>
            </a:r>
            <a:r>
              <a:rPr lang="en-US" altLang="ja-JP" sz="2400" dirty="0" smtClean="0"/>
              <a:t>		</a:t>
            </a:r>
            <a:r>
              <a:rPr lang="en-US" altLang="ja-JP" sz="2400" b="1" dirty="0" smtClean="0"/>
              <a:t>2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5873" y="4862371"/>
            <a:ext cx="25202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フットサル</a:t>
            </a:r>
            <a:r>
              <a:rPr lang="ja-JP" altLang="en-US" sz="1600" dirty="0" smtClean="0"/>
              <a:t>の上位概念候補</a:t>
            </a:r>
            <a:endParaRPr lang="en-US" altLang="ja-JP" sz="1600" dirty="0" smtClean="0"/>
          </a:p>
          <a:p>
            <a:endParaRPr kumimoji="1" lang="en-US" altLang="ja-JP" sz="1600" dirty="0" smtClean="0"/>
          </a:p>
          <a:p>
            <a:r>
              <a:rPr lang="en-US" altLang="ja-JP" sz="2400" dirty="0" smtClean="0"/>
              <a:t>(1)</a:t>
            </a:r>
            <a:r>
              <a:rPr lang="ja-JP" altLang="en-US" sz="2400" dirty="0" smtClean="0">
                <a:solidFill>
                  <a:srgbClr val="00B050"/>
                </a:solidFill>
              </a:rPr>
              <a:t>サッカー</a:t>
            </a:r>
            <a:endParaRPr kumimoji="1" lang="en-US" altLang="ja-JP" sz="2400" dirty="0" smtClean="0">
              <a:solidFill>
                <a:srgbClr val="00B050"/>
              </a:solidFill>
            </a:endParaRPr>
          </a:p>
          <a:p>
            <a:r>
              <a:rPr lang="en-US" altLang="ja-JP" sz="2400" dirty="0" smtClean="0"/>
              <a:t>(2)</a:t>
            </a:r>
            <a:r>
              <a:rPr lang="ja-JP" altLang="en-US" sz="2400" dirty="0" smtClean="0">
                <a:solidFill>
                  <a:srgbClr val="0070C0"/>
                </a:solidFill>
              </a:rPr>
              <a:t>ゴール</a:t>
            </a:r>
            <a:endParaRPr lang="en-US" altLang="ja-JP" sz="2400" dirty="0" smtClean="0">
              <a:solidFill>
                <a:srgbClr val="0070C0"/>
              </a:solidFill>
            </a:endParaRPr>
          </a:p>
          <a:p>
            <a:r>
              <a:rPr lang="en-US" altLang="ja-JP" sz="2400" dirty="0" smtClean="0"/>
              <a:t>(3)</a:t>
            </a:r>
            <a:r>
              <a:rPr lang="ja-JP" altLang="en-US" sz="2400" dirty="0" smtClean="0">
                <a:solidFill>
                  <a:srgbClr val="FFC000"/>
                </a:solidFill>
              </a:rPr>
              <a:t>選手</a:t>
            </a:r>
            <a:endParaRPr lang="en-US" altLang="ja-JP" sz="2400" dirty="0" smtClean="0">
              <a:solidFill>
                <a:srgbClr val="FFC000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843172" y="1629882"/>
            <a:ext cx="1353437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845100" y="2238060"/>
            <a:ext cx="1353437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845100" y="2867350"/>
            <a:ext cx="1353437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1845100" y="3469642"/>
            <a:ext cx="1353437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1837812" y="4079322"/>
            <a:ext cx="1353437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5436097" y="1629882"/>
            <a:ext cx="1080119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3191249" y="2247725"/>
            <a:ext cx="1092719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4283969" y="2867350"/>
            <a:ext cx="1152128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3196609" y="3469642"/>
            <a:ext cx="1087359" cy="531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810" y="215295"/>
            <a:ext cx="2367103" cy="1476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角丸四角形 27"/>
          <p:cNvSpPr/>
          <p:nvPr/>
        </p:nvSpPr>
        <p:spPr>
          <a:xfrm>
            <a:off x="6516216" y="1124744"/>
            <a:ext cx="1008112" cy="567417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58436" y="1623212"/>
            <a:ext cx="805252" cy="5215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959725" y="2247534"/>
            <a:ext cx="805252" cy="5215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959725" y="2835473"/>
            <a:ext cx="805252" cy="5215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959725" y="3483545"/>
            <a:ext cx="805252" cy="5215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959725" y="4071484"/>
            <a:ext cx="805252" cy="5215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3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714</Words>
  <Application>Microsoft Office PowerPoint</Application>
  <PresentationFormat>画面に合わせる (4:3)</PresentationFormat>
  <Paragraphs>251</Paragraphs>
  <Slides>13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共起情報とオントロジーを併用した動画タグの階層化手法の提案</vt:lpstr>
      <vt:lpstr>オントロジーとは</vt:lpstr>
      <vt:lpstr>研究の目的</vt:lpstr>
      <vt:lpstr>オントロジーを作るとは…</vt:lpstr>
      <vt:lpstr>提案手法</vt:lpstr>
      <vt:lpstr>上位語を抽出する理由</vt:lpstr>
      <vt:lpstr>後方文字列照合</vt:lpstr>
      <vt:lpstr>形態素解析</vt:lpstr>
      <vt:lpstr>共起頻度計算</vt:lpstr>
      <vt:lpstr>PowerPoint プレゼンテーション</vt:lpstr>
      <vt:lpstr>実験</vt:lpstr>
      <vt:lpstr>評価実験結果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共起情報とオントロジを併用した動画タグの階層化手法の提案</dc:title>
  <dc:creator>matsunaga</dc:creator>
  <cp:lastModifiedBy>tozaki</cp:lastModifiedBy>
  <cp:revision>118</cp:revision>
  <dcterms:created xsi:type="dcterms:W3CDTF">2015-02-05T03:34:41Z</dcterms:created>
  <dcterms:modified xsi:type="dcterms:W3CDTF">2015-02-10T11:26:29Z</dcterms:modified>
</cp:coreProperties>
</file>