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58" r:id="rId3"/>
    <p:sldId id="322" r:id="rId4"/>
    <p:sldId id="316" r:id="rId5"/>
    <p:sldId id="317" r:id="rId6"/>
    <p:sldId id="259" r:id="rId7"/>
    <p:sldId id="314" r:id="rId8"/>
    <p:sldId id="289" r:id="rId9"/>
    <p:sldId id="298" r:id="rId10"/>
    <p:sldId id="299" r:id="rId11"/>
    <p:sldId id="291" r:id="rId12"/>
    <p:sldId id="323" r:id="rId13"/>
    <p:sldId id="293" r:id="rId14"/>
    <p:sldId id="294" r:id="rId15"/>
    <p:sldId id="324" r:id="rId16"/>
    <p:sldId id="297" r:id="rId17"/>
    <p:sldId id="300" r:id="rId18"/>
    <p:sldId id="301" r:id="rId19"/>
    <p:sldId id="296" r:id="rId20"/>
    <p:sldId id="309" r:id="rId21"/>
    <p:sldId id="310" r:id="rId22"/>
    <p:sldId id="318" r:id="rId23"/>
    <p:sldId id="311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3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04" autoAdjust="0"/>
  </p:normalViewPr>
  <p:slideViewPr>
    <p:cSldViewPr>
      <p:cViewPr varScale="1">
        <p:scale>
          <a:sx n="87" d="100"/>
          <a:sy n="87" d="100"/>
        </p:scale>
        <p:origin x="-14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8853337258076384"/>
          <c:y val="0"/>
          <c:w val="0.44006593568327323"/>
          <c:h val="0.94933578867157731"/>
        </c:manualLayout>
      </c:layout>
      <c:pieChart>
        <c:varyColors val="1"/>
        <c:ser>
          <c:idx val="0"/>
          <c:order val="0"/>
          <c:dPt>
            <c:idx val="2"/>
            <c:bubble3D val="0"/>
            <c:spPr>
              <a:solidFill>
                <a:srgbClr val="F07F09"/>
              </a:solidFill>
            </c:spPr>
          </c:dPt>
          <c:val>
            <c:numRef>
              <c:f>Sheet1!$E$17:$G$17</c:f>
              <c:numCache>
                <c:formatCode>0.0%</c:formatCode>
                <c:ptCount val="3"/>
                <c:pt idx="0">
                  <c:v>0.63855213023900248</c:v>
                </c:pt>
                <c:pt idx="1">
                  <c:v>0.34962764114998268</c:v>
                </c:pt>
                <c:pt idx="2">
                  <c:v>1.1820228611014894E-2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656875805097225E-2"/>
          <c:y val="5.3264283766450191E-2"/>
          <c:w val="0.89806583222323344"/>
          <c:h val="0.79041058998060021"/>
        </c:manualLayout>
      </c:layout>
      <c:lineChart>
        <c:grouping val="standard"/>
        <c:varyColors val="0"/>
        <c:ser>
          <c:idx val="0"/>
          <c:order val="0"/>
          <c:tx>
            <c:strRef>
              <c:f>rakel_ruiseki!$D$29</c:f>
              <c:strCache>
                <c:ptCount val="1"/>
                <c:pt idx="0">
                  <c:v>Rakel</c:v>
                </c:pt>
              </c:strCache>
            </c:strRef>
          </c:tx>
          <c:cat>
            <c:numRef>
              <c:f>rakel_ruiseki!$C$30:$C$52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rakel_ruiseki!$D$30:$D$52</c:f>
              <c:numCache>
                <c:formatCode>0.00_ </c:formatCode>
                <c:ptCount val="23"/>
                <c:pt idx="0">
                  <c:v>0.61519999999999997</c:v>
                </c:pt>
                <c:pt idx="1">
                  <c:v>0.65169999999999995</c:v>
                </c:pt>
                <c:pt idx="2">
                  <c:v>0.55020000000000002</c:v>
                </c:pt>
                <c:pt idx="3">
                  <c:v>0.68769999999999998</c:v>
                </c:pt>
                <c:pt idx="4">
                  <c:v>0.6391</c:v>
                </c:pt>
                <c:pt idx="5">
                  <c:v>0.55359999999999998</c:v>
                </c:pt>
                <c:pt idx="6">
                  <c:v>0.35639999999999999</c:v>
                </c:pt>
                <c:pt idx="7">
                  <c:v>0.51659999999999995</c:v>
                </c:pt>
                <c:pt idx="8">
                  <c:v>0.54059999999999997</c:v>
                </c:pt>
                <c:pt idx="9">
                  <c:v>0.47739999999999999</c:v>
                </c:pt>
                <c:pt idx="10">
                  <c:v>0.47420000000000001</c:v>
                </c:pt>
                <c:pt idx="11">
                  <c:v>0.53820000000000001</c:v>
                </c:pt>
                <c:pt idx="12">
                  <c:v>0.44829999999999998</c:v>
                </c:pt>
                <c:pt idx="13">
                  <c:v>0.52100000000000002</c:v>
                </c:pt>
                <c:pt idx="14">
                  <c:v>0.40949999999999998</c:v>
                </c:pt>
                <c:pt idx="15">
                  <c:v>0.52329999999999999</c:v>
                </c:pt>
                <c:pt idx="16">
                  <c:v>0.54849999999999999</c:v>
                </c:pt>
                <c:pt idx="17">
                  <c:v>0.53969999999999996</c:v>
                </c:pt>
                <c:pt idx="18">
                  <c:v>0.68459999999999999</c:v>
                </c:pt>
                <c:pt idx="19">
                  <c:v>0.5353</c:v>
                </c:pt>
                <c:pt idx="20">
                  <c:v>0.47920000000000001</c:v>
                </c:pt>
                <c:pt idx="21">
                  <c:v>0.45960000000000001</c:v>
                </c:pt>
                <c:pt idx="22">
                  <c:v>0.50370000000000004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rakel_ruiseki!$E$29</c:f>
              <c:strCache>
                <c:ptCount val="1"/>
                <c:pt idx="0">
                  <c:v>ML-knn</c:v>
                </c:pt>
              </c:strCache>
            </c:strRef>
          </c:tx>
          <c:cat>
            <c:numRef>
              <c:f>rakel_ruiseki!$C$30:$C$52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rakel_ruiseki!$E$30:$E$52</c:f>
              <c:numCache>
                <c:formatCode>0.00_ </c:formatCode>
                <c:ptCount val="23"/>
                <c:pt idx="0">
                  <c:v>0.55130000000000001</c:v>
                </c:pt>
                <c:pt idx="1">
                  <c:v>0.59909999999999997</c:v>
                </c:pt>
                <c:pt idx="2">
                  <c:v>0.52049999999999996</c:v>
                </c:pt>
                <c:pt idx="3">
                  <c:v>0.67679999999999996</c:v>
                </c:pt>
                <c:pt idx="4">
                  <c:v>0.63170000000000004</c:v>
                </c:pt>
                <c:pt idx="5">
                  <c:v>0.55969999999999998</c:v>
                </c:pt>
                <c:pt idx="6">
                  <c:v>0.40100000000000002</c:v>
                </c:pt>
                <c:pt idx="7">
                  <c:v>0.50900000000000001</c:v>
                </c:pt>
                <c:pt idx="8">
                  <c:v>0.51829999999999998</c:v>
                </c:pt>
                <c:pt idx="9">
                  <c:v>0.498</c:v>
                </c:pt>
                <c:pt idx="10">
                  <c:v>0.49230000000000002</c:v>
                </c:pt>
                <c:pt idx="11">
                  <c:v>0.495</c:v>
                </c:pt>
                <c:pt idx="12">
                  <c:v>0.45290000000000002</c:v>
                </c:pt>
                <c:pt idx="13">
                  <c:v>0.55310000000000004</c:v>
                </c:pt>
                <c:pt idx="14">
                  <c:v>0.44259999999999999</c:v>
                </c:pt>
                <c:pt idx="15">
                  <c:v>0.53749999999999998</c:v>
                </c:pt>
                <c:pt idx="16">
                  <c:v>0.5423</c:v>
                </c:pt>
                <c:pt idx="17">
                  <c:v>0.56169999999999998</c:v>
                </c:pt>
                <c:pt idx="18">
                  <c:v>0.65920000000000001</c:v>
                </c:pt>
                <c:pt idx="19">
                  <c:v>0.52170000000000005</c:v>
                </c:pt>
                <c:pt idx="20">
                  <c:v>0.51290000000000002</c:v>
                </c:pt>
                <c:pt idx="21">
                  <c:v>0.44979999999999998</c:v>
                </c:pt>
                <c:pt idx="22">
                  <c:v>0.4975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132160"/>
        <c:axId val="143133696"/>
      </c:lineChart>
      <c:catAx>
        <c:axId val="1431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3133696"/>
        <c:crosses val="autoZero"/>
        <c:auto val="1"/>
        <c:lblAlgn val="ctr"/>
        <c:lblOffset val="100"/>
        <c:noMultiLvlLbl val="0"/>
      </c:catAx>
      <c:valAx>
        <c:axId val="143133696"/>
        <c:scaling>
          <c:orientation val="minMax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1431321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474514908971473E-2"/>
          <c:y val="5.3264283766450191E-2"/>
          <c:w val="0.89554245417815237"/>
          <c:h val="0.79041058998060021"/>
        </c:manualLayout>
      </c:layout>
      <c:lineChart>
        <c:grouping val="standard"/>
        <c:varyColors val="0"/>
        <c:ser>
          <c:idx val="0"/>
          <c:order val="0"/>
          <c:tx>
            <c:strRef>
              <c:f>rakel_ruiseki!$D$29</c:f>
              <c:strCache>
                <c:ptCount val="1"/>
                <c:pt idx="0">
                  <c:v>Rakel</c:v>
                </c:pt>
              </c:strCache>
            </c:strRef>
          </c:tx>
          <c:cat>
            <c:numRef>
              <c:f>rakel_ruiseki!$C$30:$C$52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rakel_ruiseki!$D$30:$D$52</c:f>
              <c:numCache>
                <c:formatCode>0.00_ </c:formatCode>
                <c:ptCount val="23"/>
                <c:pt idx="0">
                  <c:v>0.61519999999999997</c:v>
                </c:pt>
                <c:pt idx="1">
                  <c:v>0.65169999999999995</c:v>
                </c:pt>
                <c:pt idx="2">
                  <c:v>0.55020000000000002</c:v>
                </c:pt>
                <c:pt idx="3">
                  <c:v>0.68769999999999998</c:v>
                </c:pt>
                <c:pt idx="4">
                  <c:v>0.6391</c:v>
                </c:pt>
                <c:pt idx="5">
                  <c:v>0.55359999999999998</c:v>
                </c:pt>
                <c:pt idx="6">
                  <c:v>0.35639999999999999</c:v>
                </c:pt>
                <c:pt idx="7">
                  <c:v>0.51659999999999995</c:v>
                </c:pt>
                <c:pt idx="8">
                  <c:v>0.54059999999999997</c:v>
                </c:pt>
                <c:pt idx="9">
                  <c:v>0.47739999999999999</c:v>
                </c:pt>
                <c:pt idx="10">
                  <c:v>0.47420000000000001</c:v>
                </c:pt>
                <c:pt idx="11">
                  <c:v>0.53820000000000001</c:v>
                </c:pt>
                <c:pt idx="12">
                  <c:v>0.44829999999999998</c:v>
                </c:pt>
                <c:pt idx="13">
                  <c:v>0.52100000000000002</c:v>
                </c:pt>
                <c:pt idx="14">
                  <c:v>0.40949999999999998</c:v>
                </c:pt>
                <c:pt idx="15">
                  <c:v>0.52329999999999999</c:v>
                </c:pt>
                <c:pt idx="16">
                  <c:v>0.54849999999999999</c:v>
                </c:pt>
                <c:pt idx="17">
                  <c:v>0.53969999999999996</c:v>
                </c:pt>
                <c:pt idx="18">
                  <c:v>0.68459999999999999</c:v>
                </c:pt>
                <c:pt idx="19">
                  <c:v>0.5353</c:v>
                </c:pt>
                <c:pt idx="20">
                  <c:v>0.47920000000000001</c:v>
                </c:pt>
                <c:pt idx="21">
                  <c:v>0.45960000000000001</c:v>
                </c:pt>
                <c:pt idx="22">
                  <c:v>0.50370000000000004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rakel_ruiseki!$E$29</c:f>
              <c:strCache>
                <c:ptCount val="1"/>
                <c:pt idx="0">
                  <c:v>ML-knn</c:v>
                </c:pt>
              </c:strCache>
            </c:strRef>
          </c:tx>
          <c:cat>
            <c:numRef>
              <c:f>rakel_ruiseki!$C$30:$C$52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rakel_ruiseki!$E$30:$E$52</c:f>
              <c:numCache>
                <c:formatCode>0.00_ </c:formatCode>
                <c:ptCount val="23"/>
                <c:pt idx="0">
                  <c:v>0.55130000000000001</c:v>
                </c:pt>
                <c:pt idx="1">
                  <c:v>0.59909999999999997</c:v>
                </c:pt>
                <c:pt idx="2">
                  <c:v>0.52049999999999996</c:v>
                </c:pt>
                <c:pt idx="3">
                  <c:v>0.67679999999999996</c:v>
                </c:pt>
                <c:pt idx="4">
                  <c:v>0.63170000000000004</c:v>
                </c:pt>
                <c:pt idx="5">
                  <c:v>0.55969999999999998</c:v>
                </c:pt>
                <c:pt idx="6">
                  <c:v>0.40100000000000002</c:v>
                </c:pt>
                <c:pt idx="7">
                  <c:v>0.50900000000000001</c:v>
                </c:pt>
                <c:pt idx="8">
                  <c:v>0.51829999999999998</c:v>
                </c:pt>
                <c:pt idx="9">
                  <c:v>0.498</c:v>
                </c:pt>
                <c:pt idx="10">
                  <c:v>0.49230000000000002</c:v>
                </c:pt>
                <c:pt idx="11">
                  <c:v>0.495</c:v>
                </c:pt>
                <c:pt idx="12">
                  <c:v>0.45290000000000002</c:v>
                </c:pt>
                <c:pt idx="13">
                  <c:v>0.55310000000000004</c:v>
                </c:pt>
                <c:pt idx="14">
                  <c:v>0.44259999999999999</c:v>
                </c:pt>
                <c:pt idx="15">
                  <c:v>0.53749999999999998</c:v>
                </c:pt>
                <c:pt idx="16">
                  <c:v>0.5423</c:v>
                </c:pt>
                <c:pt idx="17">
                  <c:v>0.56169999999999998</c:v>
                </c:pt>
                <c:pt idx="18">
                  <c:v>0.65920000000000001</c:v>
                </c:pt>
                <c:pt idx="19">
                  <c:v>0.52170000000000005</c:v>
                </c:pt>
                <c:pt idx="20">
                  <c:v>0.51290000000000002</c:v>
                </c:pt>
                <c:pt idx="21">
                  <c:v>0.44979999999999998</c:v>
                </c:pt>
                <c:pt idx="22">
                  <c:v>0.4975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227392"/>
        <c:axId val="151229184"/>
      </c:lineChart>
      <c:catAx>
        <c:axId val="15122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1229184"/>
        <c:crosses val="autoZero"/>
        <c:auto val="1"/>
        <c:lblAlgn val="ctr"/>
        <c:lblOffset val="100"/>
        <c:noMultiLvlLbl val="0"/>
      </c:catAx>
      <c:valAx>
        <c:axId val="151229184"/>
        <c:scaling>
          <c:orientation val="minMax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1512273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rakel_ruiseki!$D$80</c:f>
              <c:strCache>
                <c:ptCount val="1"/>
                <c:pt idx="0">
                  <c:v>Rakel</c:v>
                </c:pt>
              </c:strCache>
            </c:strRef>
          </c:tx>
          <c:cat>
            <c:numRef>
              <c:f>rakel_ruiseki!$C$81:$C$103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rakel_ruiseki!$D$81:$D$103</c:f>
              <c:numCache>
                <c:formatCode>0.00_ </c:formatCode>
                <c:ptCount val="23"/>
                <c:pt idx="0">
                  <c:v>0.25800000000000001</c:v>
                </c:pt>
                <c:pt idx="1">
                  <c:v>0.31419999999999998</c:v>
                </c:pt>
                <c:pt idx="2">
                  <c:v>0.28199999999999997</c:v>
                </c:pt>
                <c:pt idx="3">
                  <c:v>0.30730000000000002</c:v>
                </c:pt>
                <c:pt idx="4">
                  <c:v>0.3876</c:v>
                </c:pt>
                <c:pt idx="5">
                  <c:v>0.2913</c:v>
                </c:pt>
                <c:pt idx="6">
                  <c:v>0.1588</c:v>
                </c:pt>
                <c:pt idx="7">
                  <c:v>0.25480000000000003</c:v>
                </c:pt>
                <c:pt idx="8">
                  <c:v>0.2336</c:v>
                </c:pt>
                <c:pt idx="9">
                  <c:v>0.18360000000000001</c:v>
                </c:pt>
                <c:pt idx="10">
                  <c:v>0.2051</c:v>
                </c:pt>
                <c:pt idx="11">
                  <c:v>0.23569999999999999</c:v>
                </c:pt>
                <c:pt idx="12">
                  <c:v>0.2422</c:v>
                </c:pt>
                <c:pt idx="13">
                  <c:v>0.19109999999999999</c:v>
                </c:pt>
                <c:pt idx="14">
                  <c:v>0.20150000000000001</c:v>
                </c:pt>
                <c:pt idx="15">
                  <c:v>0.2001</c:v>
                </c:pt>
                <c:pt idx="16">
                  <c:v>0.20039999999999999</c:v>
                </c:pt>
                <c:pt idx="17">
                  <c:v>0.16930000000000001</c:v>
                </c:pt>
                <c:pt idx="18">
                  <c:v>0.222</c:v>
                </c:pt>
                <c:pt idx="19">
                  <c:v>0.27660000000000001</c:v>
                </c:pt>
                <c:pt idx="20">
                  <c:v>0.19470000000000001</c:v>
                </c:pt>
                <c:pt idx="21">
                  <c:v>0.1865</c:v>
                </c:pt>
                <c:pt idx="22">
                  <c:v>0.1754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rakel_ruiseki!$E$80</c:f>
              <c:strCache>
                <c:ptCount val="1"/>
                <c:pt idx="0">
                  <c:v>ML-knn</c:v>
                </c:pt>
              </c:strCache>
            </c:strRef>
          </c:tx>
          <c:cat>
            <c:numRef>
              <c:f>rakel_ruiseki!$C$81:$C$103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rakel_ruiseki!$E$81:$E$103</c:f>
              <c:numCache>
                <c:formatCode>0.00_ </c:formatCode>
                <c:ptCount val="23"/>
                <c:pt idx="0">
                  <c:v>0.19919999999999999</c:v>
                </c:pt>
                <c:pt idx="1">
                  <c:v>0.22509999999999999</c:v>
                </c:pt>
                <c:pt idx="2">
                  <c:v>0.24490000000000001</c:v>
                </c:pt>
                <c:pt idx="3">
                  <c:v>0.30769999999999997</c:v>
                </c:pt>
                <c:pt idx="4">
                  <c:v>0.35049999999999998</c:v>
                </c:pt>
                <c:pt idx="5">
                  <c:v>0.29160000000000003</c:v>
                </c:pt>
                <c:pt idx="6">
                  <c:v>0.1492</c:v>
                </c:pt>
                <c:pt idx="7">
                  <c:v>0.21709999999999999</c:v>
                </c:pt>
                <c:pt idx="8">
                  <c:v>0.2097</c:v>
                </c:pt>
                <c:pt idx="9">
                  <c:v>0.17430000000000001</c:v>
                </c:pt>
                <c:pt idx="10">
                  <c:v>0.16450000000000001</c:v>
                </c:pt>
                <c:pt idx="11">
                  <c:v>0.18090000000000001</c:v>
                </c:pt>
                <c:pt idx="12">
                  <c:v>0.1704</c:v>
                </c:pt>
                <c:pt idx="13">
                  <c:v>0.1699</c:v>
                </c:pt>
                <c:pt idx="14">
                  <c:v>0.17519999999999999</c:v>
                </c:pt>
                <c:pt idx="15">
                  <c:v>0.18179999999999999</c:v>
                </c:pt>
                <c:pt idx="16">
                  <c:v>0.1585</c:v>
                </c:pt>
                <c:pt idx="17">
                  <c:v>0.16950000000000001</c:v>
                </c:pt>
                <c:pt idx="18">
                  <c:v>0.17130000000000001</c:v>
                </c:pt>
                <c:pt idx="19">
                  <c:v>0.2213</c:v>
                </c:pt>
                <c:pt idx="20">
                  <c:v>0.1406</c:v>
                </c:pt>
                <c:pt idx="21">
                  <c:v>0.12640000000000001</c:v>
                </c:pt>
                <c:pt idx="22">
                  <c:v>0.12989999999999999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876928"/>
        <c:axId val="150878464"/>
      </c:lineChart>
      <c:catAx>
        <c:axId val="15087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0878464"/>
        <c:crosses val="autoZero"/>
        <c:auto val="1"/>
        <c:lblAlgn val="ctr"/>
        <c:lblOffset val="100"/>
        <c:noMultiLvlLbl val="0"/>
      </c:catAx>
      <c:valAx>
        <c:axId val="150878464"/>
        <c:scaling>
          <c:orientation val="minMax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1508769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50BDD2D-B6E7-4E9B-B997-B32B0828363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9375373-B9CB-425E-AE5D-7DEEE8B4B73A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w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821552"/>
            <a:ext cx="7543800" cy="2593975"/>
          </a:xfrm>
        </p:spPr>
        <p:txBody>
          <a:bodyPr>
            <a:noAutofit/>
          </a:bodyPr>
          <a:lstStyle/>
          <a:p>
            <a:pPr algn="ctr"/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プロ野球の実況ツイートを対象</a:t>
            </a:r>
            <a:r>
              <a:rPr lang="ja-JP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とした</a:t>
            </a:r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マルチラベル</a:t>
            </a:r>
            <a:r>
              <a:rPr lang="ja-JP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分類</a:t>
            </a:r>
            <a:endParaRPr kumimoji="1"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日本大学文理学部</a:t>
            </a:r>
            <a:endParaRPr kumimoji="1" lang="en-US" altLang="ja-JP" sz="2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情報システム解析学科尾崎研究室</a:t>
            </a:r>
            <a:endParaRPr kumimoji="1" lang="en-US" altLang="ja-JP" sz="2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山田慎也</a:t>
            </a:r>
            <a:endParaRPr kumimoji="1" lang="ja-JP" alt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17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88640"/>
            <a:ext cx="8280920" cy="6552728"/>
          </a:xfrm>
        </p:spPr>
        <p:txBody>
          <a:bodyPr/>
          <a:lstStyle/>
          <a:p>
            <a:pPr marL="114300" indent="0">
              <a:buNone/>
            </a:pPr>
            <a:r>
              <a:rPr lang="ja-JP" altLang="en-US" sz="4400" dirty="0">
                <a:solidFill>
                  <a:schemeClr val="tx2"/>
                </a:solidFill>
              </a:rPr>
              <a:t>例</a:t>
            </a:r>
            <a:endParaRPr kumimoji="1" lang="en-US" altLang="ja-JP" sz="4400" dirty="0" smtClean="0">
              <a:solidFill>
                <a:schemeClr val="tx2"/>
              </a:solidFill>
            </a:endParaRPr>
          </a:p>
          <a:p>
            <a:pPr marL="114300" indent="0" algn="ctr">
              <a:buNone/>
            </a:pPr>
            <a:r>
              <a:rPr lang="ja-JP" altLang="en-US" dirty="0">
                <a:solidFill>
                  <a:schemeClr val="tx2"/>
                </a:solidFill>
              </a:rPr>
              <a:t>・</a:t>
            </a:r>
            <a:r>
              <a:rPr lang="ja-JP" altLang="en-US" sz="4000" b="1" u="sng" dirty="0" smtClean="0">
                <a:solidFill>
                  <a:srgbClr val="FF0000"/>
                </a:solidFill>
              </a:rPr>
              <a:t>ロペス</a:t>
            </a:r>
            <a:r>
              <a:rPr lang="ja-JP" altLang="en-US" sz="4000" b="1" u="sng" dirty="0" smtClean="0">
                <a:solidFill>
                  <a:srgbClr val="FFC000"/>
                </a:solidFill>
              </a:rPr>
              <a:t>ナイス</a:t>
            </a:r>
            <a:r>
              <a:rPr lang="ja-JP" altLang="en-US" sz="40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ヒット</a:t>
            </a:r>
            <a:r>
              <a:rPr lang="ja-JP" altLang="en-US" sz="4000" b="1" dirty="0" smtClean="0">
                <a:solidFill>
                  <a:schemeClr val="tx2"/>
                </a:solidFill>
              </a:rPr>
              <a:t>！</a:t>
            </a:r>
            <a:r>
              <a:rPr lang="ja-JP" altLang="en-US" sz="4000" b="1" dirty="0">
                <a:solidFill>
                  <a:schemeClr val="tx2"/>
                </a:solidFill>
              </a:rPr>
              <a:t>！</a:t>
            </a:r>
            <a:r>
              <a:rPr lang="ja-JP" altLang="en-US" sz="4000" b="1" dirty="0" smtClean="0">
                <a:solidFill>
                  <a:schemeClr val="tx2"/>
                </a:solidFill>
              </a:rPr>
              <a:t>！</a:t>
            </a:r>
            <a:endParaRPr lang="en-US" altLang="ja-JP" sz="4000" b="1" dirty="0" smtClean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lang="en-US" altLang="ja-JP" sz="4000" dirty="0" smtClean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kumimoji="1" lang="en-US" altLang="ja-JP" dirty="0"/>
          </a:p>
          <a:p>
            <a:pPr marL="114300" indent="0">
              <a:buNone/>
            </a:pPr>
            <a:endParaRPr lang="en-US" altLang="ja-JP" dirty="0" smtClean="0"/>
          </a:p>
          <a:p>
            <a:pPr marL="114300" indent="0" algn="ctr">
              <a:buNone/>
            </a:pPr>
            <a:r>
              <a:rPr lang="ja-JP" altLang="en-US" sz="3600" dirty="0" smtClean="0">
                <a:solidFill>
                  <a:schemeClr val="tx2"/>
                </a:solidFill>
              </a:rPr>
              <a:t>・</a:t>
            </a:r>
            <a:r>
              <a:rPr lang="ja-JP" altLang="en-US" sz="3600" b="1" u="sng" dirty="0" smtClean="0">
                <a:solidFill>
                  <a:srgbClr val="0070C0"/>
                </a:solidFill>
              </a:rPr>
              <a:t>クソ</a:t>
            </a:r>
            <a:r>
              <a:rPr lang="en-US" altLang="ja-JP" sz="3600" b="1" dirty="0" smtClean="0">
                <a:solidFill>
                  <a:schemeClr val="tx2"/>
                </a:solidFill>
              </a:rPr>
              <a:t>!!</a:t>
            </a:r>
            <a:r>
              <a:rPr lang="ja-JP" altLang="en-US" sz="3600" b="1" dirty="0" smtClean="0">
                <a:solidFill>
                  <a:schemeClr val="tx2"/>
                </a:solidFill>
              </a:rPr>
              <a:t>誉めるところ全く</a:t>
            </a:r>
            <a:r>
              <a:rPr lang="ja-JP" altLang="en-US" sz="3600" b="1" dirty="0">
                <a:solidFill>
                  <a:schemeClr val="tx2"/>
                </a:solidFill>
              </a:rPr>
              <a:t>ない</a:t>
            </a:r>
            <a:r>
              <a:rPr lang="ja-JP" altLang="en-US" sz="3600" b="1" dirty="0" smtClean="0">
                <a:solidFill>
                  <a:schemeClr val="tx2"/>
                </a:solidFill>
              </a:rPr>
              <a:t>。</a:t>
            </a:r>
            <a:endParaRPr lang="en-US" altLang="ja-JP" sz="3600" b="1" dirty="0" smtClean="0">
              <a:solidFill>
                <a:schemeClr val="tx2"/>
              </a:solidFill>
            </a:endParaRPr>
          </a:p>
          <a:p>
            <a:pPr marL="114300" indent="0" algn="ctr">
              <a:buNone/>
            </a:pPr>
            <a:r>
              <a:rPr lang="ja-JP" altLang="en-US" sz="3600" b="1" dirty="0">
                <a:solidFill>
                  <a:schemeClr val="tx2"/>
                </a:solidFill>
              </a:rPr>
              <a:t>　</a:t>
            </a:r>
            <a:r>
              <a:rPr lang="ja-JP" altLang="en-US" sz="3600" b="1" u="sng" dirty="0" smtClean="0">
                <a:solidFill>
                  <a:srgbClr val="00B0F0"/>
                </a:solidFill>
              </a:rPr>
              <a:t>ムカつく</a:t>
            </a:r>
            <a:r>
              <a:rPr lang="ja-JP" altLang="en-US" sz="3600" b="1" dirty="0" smtClean="0">
                <a:solidFill>
                  <a:schemeClr val="tx2"/>
                </a:solidFill>
              </a:rPr>
              <a:t>わ</a:t>
            </a:r>
            <a:endParaRPr kumimoji="1" lang="ja-JP" altLang="en-US" sz="3600" b="1" dirty="0">
              <a:solidFill>
                <a:schemeClr val="tx2"/>
              </a:solidFill>
            </a:endParaRPr>
          </a:p>
        </p:txBody>
      </p:sp>
      <p:sp>
        <p:nvSpPr>
          <p:cNvPr id="5" name="四角形吹き出し 4"/>
          <p:cNvSpPr/>
          <p:nvPr/>
        </p:nvSpPr>
        <p:spPr>
          <a:xfrm rot="10800000">
            <a:off x="1056602" y="2132856"/>
            <a:ext cx="5688632" cy="648072"/>
          </a:xfrm>
          <a:prstGeom prst="wedgeRectCallout">
            <a:avLst>
              <a:gd name="adj1" fmla="val 4575"/>
              <a:gd name="adj2" fmla="val 128496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2226059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選手名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kumimoji="1" lang="ja-JP" altLang="en-US" sz="2400" b="1" dirty="0" smtClean="0">
                <a:solidFill>
                  <a:srgbClr val="FFC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応援用語</a:t>
            </a:r>
            <a:r>
              <a:rPr kumimoji="1" lang="ja-JP" altLang="en-US" sz="24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kumimoji="1" lang="ja-JP" altLang="en-US" sz="2400" b="1" dirty="0" smtClean="0">
                <a:solidFill>
                  <a:srgbClr val="00B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野球用語</a:t>
            </a:r>
            <a:r>
              <a:rPr lang="ja-JP" altLang="en-US" sz="24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が判定される</a:t>
            </a:r>
            <a:endParaRPr kumimoji="1" lang="ja-JP" altLang="en-US" sz="24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8" name="四角形吹き出し 7"/>
          <p:cNvSpPr/>
          <p:nvPr/>
        </p:nvSpPr>
        <p:spPr>
          <a:xfrm rot="10800000">
            <a:off x="1224485" y="5170356"/>
            <a:ext cx="5688632" cy="648072"/>
          </a:xfrm>
          <a:prstGeom prst="wedgeRectCallout">
            <a:avLst>
              <a:gd name="adj1" fmla="val -2166"/>
              <a:gd name="adj2" fmla="val 16035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03647" y="5263559"/>
            <a:ext cx="5904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70C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野次用語</a:t>
            </a:r>
            <a:r>
              <a:rPr lang="ja-JP" altLang="en-US" sz="24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lang="ja-JP" altLang="en-US" sz="2400" b="1" dirty="0" smtClean="0">
                <a:solidFill>
                  <a:srgbClr val="00B0F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感情語</a:t>
            </a:r>
            <a:r>
              <a:rPr lang="ja-JP" altLang="en-US" sz="24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の属性が判定される</a:t>
            </a:r>
            <a:endParaRPr kumimoji="1" lang="ja-JP" altLang="en-US" sz="24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16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3123" y="718296"/>
            <a:ext cx="8208912" cy="6139703"/>
          </a:xfrm>
        </p:spPr>
        <p:txBody>
          <a:bodyPr/>
          <a:lstStyle/>
          <a:p>
            <a:pPr marL="114300" indent="0" algn="just">
              <a:buNone/>
            </a:pPr>
            <a:endParaRPr lang="en-US" altLang="ja-JP" dirty="0" smtClean="0"/>
          </a:p>
          <a:p>
            <a:pPr marL="114300" indent="0">
              <a:buNone/>
            </a:pPr>
            <a:endParaRPr lang="en-US" altLang="ja-JP" dirty="0" smtClean="0"/>
          </a:p>
          <a:p>
            <a:pPr marL="114300" indent="0">
              <a:buNone/>
            </a:pPr>
            <a:endParaRPr lang="en-US" altLang="ja-JP" dirty="0"/>
          </a:p>
          <a:p>
            <a:pPr marL="114300" indent="0">
              <a:buNone/>
            </a:pPr>
            <a:endParaRPr lang="en-US" altLang="ja-JP" dirty="0" smtClean="0"/>
          </a:p>
          <a:p>
            <a:pPr marL="114300" indent="0">
              <a:buNone/>
            </a:pPr>
            <a:endParaRPr kumimoji="1" lang="en-US" altLang="ja-JP" dirty="0"/>
          </a:p>
          <a:p>
            <a:pPr marL="114300" indent="0">
              <a:buNone/>
            </a:pPr>
            <a:endParaRPr kumimoji="1" lang="ja-JP" altLang="en-US" dirty="0"/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457200" y="13393"/>
            <a:ext cx="8229600" cy="878810"/>
          </a:xfrm>
        </p:spPr>
        <p:txBody>
          <a:bodyPr>
            <a:normAutofit/>
          </a:bodyPr>
          <a:lstStyle/>
          <a:p>
            <a:r>
              <a:rPr lang="ja-JP" altLang="en-US" dirty="0"/>
              <a:t>分類について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>
            <a:stCxn id="10" idx="2"/>
            <a:endCxn id="14" idx="0"/>
          </p:cNvCxnSpPr>
          <p:nvPr/>
        </p:nvCxnSpPr>
        <p:spPr>
          <a:xfrm flipH="1">
            <a:off x="2663788" y="1841922"/>
            <a:ext cx="1908212" cy="7229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>
            <a:stCxn id="10" idx="2"/>
            <a:endCxn id="15" idx="0"/>
          </p:cNvCxnSpPr>
          <p:nvPr/>
        </p:nvCxnSpPr>
        <p:spPr>
          <a:xfrm>
            <a:off x="4572000" y="1841922"/>
            <a:ext cx="1976713" cy="7229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/>
          <p:cNvSpPr/>
          <p:nvPr/>
        </p:nvSpPr>
        <p:spPr>
          <a:xfrm>
            <a:off x="1115616" y="2564904"/>
            <a:ext cx="3096343" cy="179430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4925025" y="2564904"/>
            <a:ext cx="3247375" cy="181557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95636" y="2598482"/>
            <a:ext cx="27363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単一ラベル分類</a:t>
            </a:r>
            <a:endParaRPr lang="en-US" altLang="ja-JP" sz="2800" dirty="0" smtClean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各事例を一つの</a:t>
            </a:r>
            <a:endParaRPr lang="en-US" altLang="ja-JP" sz="24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ラベル</a:t>
            </a:r>
            <a:r>
              <a:rPr lang="ja-JP" altLang="en-US" sz="24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に分類</a:t>
            </a:r>
            <a:endParaRPr kumimoji="1" lang="ja-JP" altLang="en-US" sz="24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64536" y="2613392"/>
            <a:ext cx="31683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マルチラベル分類</a:t>
            </a:r>
            <a:endParaRPr kumimoji="1" lang="en-US" altLang="ja-JP" sz="2800" dirty="0" smtClean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各事例</a:t>
            </a:r>
            <a:r>
              <a:rPr lang="ja-JP" altLang="en-US" sz="24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を複数</a:t>
            </a:r>
            <a:r>
              <a:rPr lang="ja-JP" altLang="en-US" sz="24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</a:t>
            </a:r>
            <a:endParaRPr lang="en-US" altLang="ja-JP" sz="24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24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ラベル</a:t>
            </a:r>
            <a:r>
              <a:rPr lang="ja-JP" altLang="en-US" sz="24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</a:t>
            </a:r>
            <a:endParaRPr lang="en-US" altLang="ja-JP" sz="24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同時</a:t>
            </a:r>
            <a:r>
              <a:rPr lang="ja-JP" altLang="en-US" sz="24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に分類</a:t>
            </a:r>
            <a:endParaRPr kumimoji="1" lang="ja-JP" altLang="en-US" sz="24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7624" y="764704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 algn="just">
              <a:buNone/>
            </a:pPr>
            <a:r>
              <a:rPr lang="ja-JP" altLang="en-US" sz="32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分類</a:t>
            </a:r>
            <a:r>
              <a:rPr lang="en-US" altLang="ja-JP" sz="32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‐ </a:t>
            </a:r>
            <a:r>
              <a:rPr lang="ja-JP" altLang="en-US" sz="32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ある事例に対し，その事例が</a:t>
            </a:r>
            <a:endParaRPr lang="en-US" altLang="ja-JP" sz="32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 algn="ctr">
              <a:buNone/>
            </a:pPr>
            <a:r>
              <a:rPr lang="ja-JP" altLang="en-US" sz="32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属するラベルを決定する問題</a:t>
            </a:r>
            <a:endParaRPr lang="en-US" altLang="ja-JP" sz="32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83568" y="4365104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まだ</a:t>
            </a:r>
            <a:r>
              <a:rPr lang="ja-JP" altLang="en-US" sz="2800" dirty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いける</a:t>
            </a:r>
            <a:r>
              <a:rPr lang="ja-JP" altLang="en-US" sz="2800" dirty="0" smtClean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！</a:t>
            </a:r>
            <a:r>
              <a:rPr lang="ja-JP" altLang="en-US" sz="2800" dirty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がんばれ</a:t>
            </a:r>
            <a:r>
              <a:rPr lang="ja-JP" altLang="en-US" sz="2800" dirty="0" smtClean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！</a:t>
            </a:r>
            <a:endParaRPr kumimoji="1" lang="ja-JP" altLang="en-US" sz="2800" dirty="0">
              <a:solidFill>
                <a:schemeClr val="bg1">
                  <a:lumMod val="1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37818" y="6300609"/>
            <a:ext cx="1854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応援</a:t>
            </a:r>
            <a:r>
              <a:rPr kumimoji="1" lang="ja-JP" altLang="en-US" sz="32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のみ</a:t>
            </a:r>
            <a:endParaRPr kumimoji="1" lang="ja-JP" altLang="en-US" sz="32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31" name="直線矢印コネクタ 30"/>
          <p:cNvCxnSpPr>
            <a:stCxn id="27" idx="2"/>
            <a:endCxn id="29" idx="0"/>
          </p:cNvCxnSpPr>
          <p:nvPr/>
        </p:nvCxnSpPr>
        <p:spPr>
          <a:xfrm>
            <a:off x="2555776" y="4888324"/>
            <a:ext cx="9073" cy="1412285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728913" y="4327936"/>
            <a:ext cx="36395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澤村投手続投か</a:t>
            </a:r>
            <a:r>
              <a:rPr lang="en-US" altLang="ja-JP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…</a:t>
            </a:r>
          </a:p>
          <a:p>
            <a:pPr algn="just"/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ボール</a:t>
            </a:r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のキレも落ちてきているが</a:t>
            </a:r>
            <a:endParaRPr lang="en-US" altLang="ja-JP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リリーフ陣が疲れてる</a:t>
            </a:r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から</a:t>
            </a:r>
            <a:endParaRPr lang="en-US" altLang="ja-JP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仕方ない</a:t>
            </a:r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か。</a:t>
            </a:r>
            <a:endParaRPr lang="en-US" altLang="ja-JP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傷を広げないでほしい。頑張れ！</a:t>
            </a:r>
            <a:endParaRPr lang="en-US" altLang="ja-JP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864728" y="6303657"/>
            <a:ext cx="3367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</a:t>
            </a:r>
            <a:r>
              <a:rPr kumimoji="1" lang="ja-JP" altLang="en-US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解説</a:t>
            </a:r>
            <a:r>
              <a:rPr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</a:t>
            </a:r>
            <a:r>
              <a:rPr kumimoji="1" lang="ja-JP" altLang="en-US" sz="3200" dirty="0" smtClean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応援</a:t>
            </a:r>
            <a:endParaRPr kumimoji="1" lang="ja-JP" altLang="en-US" sz="3200" dirty="0">
              <a:solidFill>
                <a:srgbClr val="00B0F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2" name="直線矢印コネクタ 41"/>
          <p:cNvCxnSpPr>
            <a:stCxn id="34" idx="2"/>
            <a:endCxn id="40" idx="0"/>
          </p:cNvCxnSpPr>
          <p:nvPr/>
        </p:nvCxnSpPr>
        <p:spPr>
          <a:xfrm>
            <a:off x="6548712" y="5805264"/>
            <a:ext cx="1" cy="498393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39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0" grpId="0"/>
      <p:bldP spid="27" grpId="0"/>
      <p:bldP spid="29" grpId="0"/>
      <p:bldP spid="34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0"/>
            <a:ext cx="8280920" cy="6858000"/>
          </a:xfrm>
        </p:spPr>
        <p:txBody>
          <a:bodyPr/>
          <a:lstStyle/>
          <a:p>
            <a:pPr marL="11430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77012" y="25949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>
                <a:solidFill>
                  <a:schemeClr val="bg1">
                    <a:lumMod val="10000"/>
                  </a:schemeClr>
                </a:solidFill>
              </a:rPr>
              <a:t>Gjorgji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altLang="ja-JP" dirty="0" err="1">
                <a:solidFill>
                  <a:schemeClr val="bg1">
                    <a:lumMod val="10000"/>
                  </a:schemeClr>
                </a:solidFill>
              </a:rPr>
              <a:t>Madjarov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bg1">
                    <a:lumMod val="10000"/>
                  </a:schemeClr>
                </a:solidFill>
              </a:rPr>
              <a:t>ら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(2012)</a:t>
            </a:r>
            <a:endParaRPr lang="en-US" altLang="ja-JP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An 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extensive experimental comparison </a:t>
            </a:r>
            <a:r>
              <a:rPr lang="ja-JP" alt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of 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methods for multi-label 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learning</a:t>
            </a:r>
          </a:p>
          <a:p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Pattern Recognition 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45</a:t>
            </a:r>
            <a:r>
              <a:rPr lang="ja-JP" altLang="en-US" dirty="0" smtClean="0">
                <a:solidFill>
                  <a:schemeClr val="bg1">
                    <a:lumMod val="10000"/>
                  </a:schemeClr>
                </a:solidFill>
              </a:rPr>
              <a:t>　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3084-3104</a:t>
            </a:r>
            <a:endParaRPr kumimoji="1" lang="ja-JP" alt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303748" y="1206806"/>
            <a:ext cx="3672408" cy="5760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マルチラベル分類</a:t>
            </a:r>
            <a:endParaRPr kumimoji="1" lang="ja-JP" altLang="en-US" sz="32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496" y="1988840"/>
            <a:ext cx="3888432" cy="2232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rgbClr val="002060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572000" y="1988840"/>
            <a:ext cx="3672408" cy="2232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rgbClr val="002060"/>
              </a:solidFill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1909862"/>
            <a:ext cx="381642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Problem </a:t>
            </a:r>
            <a:r>
              <a:rPr lang="en-US" altLang="ja-JP" sz="28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Transformation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2736502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問題</a:t>
            </a:r>
            <a:r>
              <a:rPr lang="ja-JP" altLang="en-US" sz="28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を複数の単一ラベル問題へと変換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する</a:t>
            </a:r>
            <a:endParaRPr lang="en-US" altLang="ja-JP" sz="28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問題</a:t>
            </a:r>
            <a:r>
              <a:rPr lang="ja-JP" altLang="en-US" sz="28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変換に基づく手法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8975" y="1898829"/>
            <a:ext cx="3679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Algorithm</a:t>
            </a:r>
            <a:r>
              <a:rPr lang="ja-JP" altLang="en-US" sz="28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8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Adaptation</a:t>
            </a:r>
            <a:endParaRPr lang="ja-JP" altLang="en-US" sz="28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04944" y="2736502"/>
            <a:ext cx="36533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既存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アルゴリズムの</a:t>
            </a:r>
            <a:endParaRPr lang="en-US" altLang="ja-JP" sz="28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拡張</a:t>
            </a:r>
            <a:r>
              <a:rPr lang="ja-JP" altLang="en-US" sz="28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を伴うアルゴリズム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適応に基づく手法</a:t>
            </a:r>
            <a:endParaRPr kumimoji="1" lang="ja-JP" altLang="en-US" sz="28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539552" y="5229200"/>
            <a:ext cx="2880320" cy="10321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0618" y="5799663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PPT</a:t>
            </a:r>
            <a:r>
              <a:rPr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BR</a:t>
            </a:r>
            <a:r>
              <a:rPr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RPC</a:t>
            </a:r>
            <a:r>
              <a:rPr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CLR</a:t>
            </a:r>
            <a:endParaRPr lang="en-US" altLang="ja-JP" sz="24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52417" y="5252219"/>
            <a:ext cx="1254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err="1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Rakel</a:t>
            </a:r>
            <a:endParaRPr kumimoji="1" lang="ja-JP" altLang="en-US" sz="32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968044" y="5229200"/>
            <a:ext cx="2880320" cy="10321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99612" y="5252219"/>
            <a:ext cx="1864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ML-KNN</a:t>
            </a:r>
            <a:endParaRPr kumimoji="1" lang="ja-JP" altLang="en-US" sz="32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68044" y="5745264"/>
            <a:ext cx="2988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BP-MLL</a:t>
            </a:r>
            <a:r>
              <a:rPr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MMP</a:t>
            </a:r>
            <a:r>
              <a:rPr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400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PCT</a:t>
            </a:r>
          </a:p>
          <a:p>
            <a:r>
              <a:rPr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24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19" name="直線矢印コネクタ 18"/>
          <p:cNvCxnSpPr>
            <a:stCxn id="6" idx="2"/>
            <a:endCxn id="12" idx="0"/>
          </p:cNvCxnSpPr>
          <p:nvPr/>
        </p:nvCxnSpPr>
        <p:spPr>
          <a:xfrm>
            <a:off x="1979712" y="4221088"/>
            <a:ext cx="0" cy="1008112"/>
          </a:xfrm>
          <a:prstGeom prst="straightConnector1">
            <a:avLst/>
          </a:prstGeom>
          <a:ln w="3810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7" idx="2"/>
            <a:endCxn id="15" idx="0"/>
          </p:cNvCxnSpPr>
          <p:nvPr/>
        </p:nvCxnSpPr>
        <p:spPr>
          <a:xfrm>
            <a:off x="6408204" y="4221088"/>
            <a:ext cx="0" cy="1008112"/>
          </a:xfrm>
          <a:prstGeom prst="straightConnector1">
            <a:avLst/>
          </a:prstGeom>
          <a:ln w="3810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90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8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8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  <p:bldP spid="13" grpId="0"/>
      <p:bldP spid="14" grpId="0"/>
      <p:bldP spid="14" grpId="1"/>
      <p:bldP spid="15" grpId="0" animBg="1"/>
      <p:bldP spid="16" grpId="0"/>
      <p:bldP spid="16" grpId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1043608" y="4437112"/>
            <a:ext cx="6885882" cy="14401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043608" y="2632570"/>
            <a:ext cx="6885882" cy="110362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4390" y="689548"/>
            <a:ext cx="7992888" cy="609329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altLang="ja-JP" sz="2800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・マルチラベル</a:t>
            </a:r>
            <a:r>
              <a:rPr lang="ja-JP" altLang="en-US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分類での、分類精度の評価に</a:t>
            </a: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関して　　　　　　</a:t>
            </a:r>
            <a:endParaRPr lang="en-US" altLang="ja-JP" sz="2800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大きく</a:t>
            </a:r>
            <a:r>
              <a:rPr lang="en-US" altLang="ja-JP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</a:t>
            </a:r>
            <a:r>
              <a:rPr lang="ja-JP" altLang="en-US" sz="2800" dirty="0" err="1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つの</a:t>
            </a: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カテゴリが提案されている　</a:t>
            </a:r>
            <a:endParaRPr lang="ja-JP" altLang="en-US" sz="2800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755576" y="70928"/>
            <a:ext cx="2458616" cy="87881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評価基準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8775" y="267464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①事例に基づく評価基準</a:t>
            </a:r>
            <a:endParaRPr kumimoji="1" lang="ja-JP" altLang="en-US" sz="3600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3888" y="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>
                <a:solidFill>
                  <a:schemeClr val="bg1">
                    <a:lumMod val="10000"/>
                  </a:schemeClr>
                </a:solidFill>
              </a:rPr>
              <a:t>Gjorgji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altLang="ja-JP" dirty="0" err="1">
                <a:solidFill>
                  <a:schemeClr val="bg1">
                    <a:lumMod val="10000"/>
                  </a:schemeClr>
                </a:solidFill>
              </a:rPr>
              <a:t>Madjarov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bg1">
                    <a:lumMod val="10000"/>
                  </a:schemeClr>
                </a:solidFill>
              </a:rPr>
              <a:t>ら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(2012)</a:t>
            </a:r>
            <a:endParaRPr lang="en-US" altLang="ja-JP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An 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extensive experimental comparison </a:t>
            </a:r>
            <a:r>
              <a:rPr lang="ja-JP" alt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of </a:t>
            </a:r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methods for multi-label 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learning</a:t>
            </a:r>
          </a:p>
          <a:p>
            <a:r>
              <a:rPr lang="en-US" altLang="ja-JP" dirty="0">
                <a:solidFill>
                  <a:schemeClr val="bg1">
                    <a:lumMod val="10000"/>
                  </a:schemeClr>
                </a:solidFill>
              </a:rPr>
              <a:t>Pattern Recognition 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45</a:t>
            </a:r>
            <a:r>
              <a:rPr lang="ja-JP" altLang="en-US" dirty="0" smtClean="0">
                <a:solidFill>
                  <a:schemeClr val="bg1">
                    <a:lumMod val="10000"/>
                  </a:schemeClr>
                </a:solidFill>
              </a:rPr>
              <a:t>　</a:t>
            </a:r>
            <a:r>
              <a:rPr lang="en-US" altLang="ja-JP" dirty="0" smtClean="0">
                <a:solidFill>
                  <a:schemeClr val="bg1">
                    <a:lumMod val="10000"/>
                  </a:schemeClr>
                </a:solidFill>
              </a:rPr>
              <a:t>3084-3104</a:t>
            </a:r>
            <a:endParaRPr kumimoji="1" lang="ja-JP" alt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84464" y="3211707"/>
            <a:ext cx="7011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事例ごとに</a:t>
            </a:r>
            <a:r>
              <a:rPr lang="ja-JP" altLang="en-US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評価値を算出し、その平均を求める</a:t>
            </a:r>
            <a:endParaRPr kumimoji="1" lang="ja-JP" altLang="en-US" sz="2800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9632" y="436510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</a:t>
            </a:r>
            <a:r>
              <a:rPr lang="ja-JP" altLang="en-US" sz="3600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ラベル</a:t>
            </a:r>
            <a:r>
              <a:rPr kumimoji="1" lang="ja-JP" altLang="en-US" sz="3600" b="1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に基づく評価基準</a:t>
            </a:r>
            <a:endParaRPr kumimoji="1" lang="ja-JP" altLang="en-US" sz="3600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71600" y="4923165"/>
            <a:ext cx="9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ラベル毎に評価値</a:t>
            </a: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を算出</a:t>
            </a:r>
            <a:r>
              <a:rPr lang="ja-JP" altLang="en-US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して</a:t>
            </a: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から平均</a:t>
            </a:r>
            <a:r>
              <a:rPr lang="ja-JP" altLang="en-US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</a:t>
            </a: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求める</a:t>
            </a:r>
            <a:endParaRPr lang="en-US" altLang="ja-JP" sz="2800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ラベル</a:t>
            </a:r>
            <a:r>
              <a:rPr lang="ja-JP" altLang="en-US" sz="28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毎の集計後に評価値を算出</a:t>
            </a:r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する</a:t>
            </a:r>
            <a:endParaRPr kumimoji="1" lang="ja-JP" altLang="en-US" sz="2800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92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6" grpId="0"/>
      <p:bldP spid="5" grpId="0"/>
      <p:bldP spid="2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テキスト ボックス 63"/>
          <p:cNvSpPr txBox="1"/>
          <p:nvPr/>
        </p:nvSpPr>
        <p:spPr>
          <a:xfrm>
            <a:off x="-108520" y="2852936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事例（今回は</a:t>
            </a:r>
            <a:r>
              <a:rPr lang="en-US" altLang="ja-JP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tweet</a:t>
            </a:r>
            <a:r>
              <a:rPr lang="ja-JP" altLang="en-US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）に</a:t>
            </a:r>
            <a:r>
              <a:rPr lang="ja-JP" altLang="en-US" sz="24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ラベル</a:t>
            </a:r>
            <a:r>
              <a:rPr lang="ja-JP" altLang="en-US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</a:t>
            </a:r>
            <a:endParaRPr lang="en-US" altLang="ja-JP" sz="2400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存在しているかいないか実際に予測</a:t>
            </a:r>
            <a:endParaRPr kumimoji="1" lang="ja-JP" altLang="en-US" sz="2400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604" y="-31598"/>
            <a:ext cx="8387636" cy="6889598"/>
          </a:xfrm>
        </p:spPr>
        <p:txBody>
          <a:bodyPr/>
          <a:lstStyle/>
          <a:p>
            <a:pPr marL="114300" indent="0">
              <a:buNone/>
            </a:pPr>
            <a:r>
              <a:rPr kumimoji="1"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①事例に基づく評価基準</a:t>
            </a:r>
            <a:endParaRPr kumimoji="1" lang="en-US" altLang="ja-JP" sz="28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dirty="0"/>
          </a:p>
          <a:p>
            <a:pPr marL="114300" indent="0">
              <a:buNone/>
            </a:pP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-36512" y="980728"/>
            <a:ext cx="6696744" cy="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259632" y="548680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339752" y="548680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07504" y="476672"/>
            <a:ext cx="108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2060"/>
                </a:solidFill>
              </a:rPr>
              <a:t>tweet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30664" y="5295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</a:rPr>
              <a:t>解説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11760" y="52951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状況</a:t>
            </a:r>
            <a:endParaRPr kumimoji="1" lang="ja-JP" altLang="en-US" sz="3200" b="1" dirty="0">
              <a:solidFill>
                <a:srgbClr val="002060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419872" y="548680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499992" y="548680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80112" y="548680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6660232" y="548680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498716" y="548680"/>
            <a:ext cx="929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感想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27984" y="548680"/>
            <a:ext cx="1314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</a:rPr>
              <a:t>・・・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08104" y="54868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その他</a:t>
            </a:r>
            <a:endParaRPr kumimoji="1" lang="ja-JP" altLang="en-US" sz="2400" b="1" dirty="0">
              <a:solidFill>
                <a:srgbClr val="00206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62621" y="88955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１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-36512" y="1340768"/>
            <a:ext cx="6696744" cy="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59532" y="1321604"/>
            <a:ext cx="39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２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>
            <a:off x="-36512" y="1772816"/>
            <a:ext cx="6696744" cy="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356443" y="1772816"/>
            <a:ext cx="543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３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-36512" y="2276872"/>
            <a:ext cx="6696744" cy="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81796" y="2251625"/>
            <a:ext cx="492443" cy="9613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002060"/>
                </a:solidFill>
              </a:rPr>
              <a:t>・・・</a:t>
            </a:r>
            <a:endParaRPr kumimoji="1" lang="ja-JP" altLang="en-US" sz="2000" b="1" dirty="0">
              <a:solidFill>
                <a:srgbClr val="00206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384182" y="949950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482828" y="949950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12812" y="951111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705638" y="949950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572000" y="9807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・・・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384182" y="1834371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384182" y="1383159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82828" y="1390344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501282" y="1834371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512812" y="1844824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705638" y="1834371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512812" y="1383159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705638" y="1390344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81158" y="13985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・・・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72000" y="18602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・・・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489848" y="15007"/>
            <a:ext cx="31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左：</a:t>
            </a:r>
            <a:r>
              <a:rPr lang="ja-JP" altLang="en-US" sz="2400" b="1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実際</a:t>
            </a:r>
            <a:r>
              <a:rPr kumimoji="1" lang="ja-JP" altLang="en-US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</a:t>
            </a:r>
            <a:r>
              <a:rPr kumimoji="1" lang="ja-JP" altLang="en-US" sz="24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右：予測</a:t>
            </a:r>
            <a:endParaRPr kumimoji="1" lang="ja-JP" altLang="en-US" sz="2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5" name="右中かっこ 64"/>
          <p:cNvSpPr/>
          <p:nvPr/>
        </p:nvSpPr>
        <p:spPr>
          <a:xfrm>
            <a:off x="7165205" y="898198"/>
            <a:ext cx="360040" cy="1863566"/>
          </a:xfrm>
          <a:prstGeom prst="rightBrace">
            <a:avLst/>
          </a:prstGeom>
          <a:ln w="381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79016" y="13407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それぞれ</a:t>
            </a:r>
            <a:endParaRPr kumimoji="1" lang="ja-JP" altLang="en-US" dirty="0">
              <a:solidFill>
                <a:schemeClr val="bg1">
                  <a:lumMod val="1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487028" y="16915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平均を</a:t>
            </a:r>
            <a:endParaRPr kumimoji="1" lang="ja-JP" altLang="en-US" dirty="0">
              <a:solidFill>
                <a:schemeClr val="bg1">
                  <a:lumMod val="1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308304" y="20608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出している</a:t>
            </a:r>
            <a:endParaRPr kumimoji="1" lang="ja-JP" altLang="en-US" dirty="0">
              <a:solidFill>
                <a:schemeClr val="bg1">
                  <a:lumMod val="1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938686" y="3861049"/>
            <a:ext cx="2130414" cy="20838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</a:t>
            </a:r>
            <a:r>
              <a:rPr lang="ja-JP" altLang="en-US" sz="2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</a:t>
            </a:r>
            <a:endParaRPr lang="en-US" altLang="ja-JP" sz="20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ja-JP" altLang="en-US" sz="2000" b="1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再現率</a:t>
            </a:r>
            <a:endParaRPr lang="en-US" altLang="ja-JP" sz="2000" b="1" dirty="0" smtClean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ja-JP" altLang="en-US" sz="2000" b="1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適合率</a:t>
            </a:r>
            <a:endParaRPr lang="en-US" altLang="ja-JP" sz="2000" b="1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・ハミングロス</a:t>
            </a:r>
            <a:endParaRPr kumimoji="1" lang="en-US" altLang="ja-JP" sz="2000" b="1" dirty="0" smtClean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・精度</a:t>
            </a:r>
            <a:endParaRPr lang="en-US" altLang="ja-JP" sz="2000" b="1" dirty="0" smtClean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1259632" y="1321604"/>
            <a:ext cx="5544616" cy="0"/>
          </a:xfrm>
          <a:prstGeom prst="straightConnector1">
            <a:avLst/>
          </a:prstGeom>
          <a:ln w="412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>
            <a:off x="1259632" y="1791074"/>
            <a:ext cx="5544616" cy="0"/>
          </a:xfrm>
          <a:prstGeom prst="straightConnector1">
            <a:avLst/>
          </a:prstGeom>
          <a:ln w="412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ドーナツ 9"/>
          <p:cNvSpPr/>
          <p:nvPr/>
        </p:nvSpPr>
        <p:spPr>
          <a:xfrm>
            <a:off x="6876256" y="1124744"/>
            <a:ext cx="360040" cy="360040"/>
          </a:xfrm>
          <a:prstGeom prst="donut">
            <a:avLst>
              <a:gd name="adj" fmla="val 1818"/>
            </a:avLst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" name="ドーナツ 73"/>
          <p:cNvSpPr/>
          <p:nvPr/>
        </p:nvSpPr>
        <p:spPr>
          <a:xfrm>
            <a:off x="6876256" y="1628800"/>
            <a:ext cx="360040" cy="360040"/>
          </a:xfrm>
          <a:prstGeom prst="donut">
            <a:avLst>
              <a:gd name="adj" fmla="val 1818"/>
            </a:avLst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5" name="ドーナツ 74"/>
          <p:cNvSpPr/>
          <p:nvPr/>
        </p:nvSpPr>
        <p:spPr>
          <a:xfrm>
            <a:off x="6876256" y="2116016"/>
            <a:ext cx="360040" cy="360040"/>
          </a:xfrm>
          <a:prstGeom prst="donut">
            <a:avLst>
              <a:gd name="adj" fmla="val 1818"/>
            </a:avLst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7038020" y="623300"/>
            <a:ext cx="9128" cy="2179404"/>
          </a:xfrm>
          <a:prstGeom prst="straightConnector1">
            <a:avLst/>
          </a:prstGeom>
          <a:ln w="317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ドーナツ 1"/>
          <p:cNvSpPr/>
          <p:nvPr/>
        </p:nvSpPr>
        <p:spPr>
          <a:xfrm>
            <a:off x="6616119" y="2852936"/>
            <a:ext cx="880314" cy="797760"/>
          </a:xfrm>
          <a:prstGeom prst="donut">
            <a:avLst>
              <a:gd name="adj" fmla="val 387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027" name="Picture 3" descr="C:\Users\yamashin\AppData\Local\Microsoft\Windows\Temporary Internet Files\Content.IE5\80R0G5FG\MC9002983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707" y="2476056"/>
            <a:ext cx="637337" cy="87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フレーム 4"/>
          <p:cNvSpPr/>
          <p:nvPr/>
        </p:nvSpPr>
        <p:spPr>
          <a:xfrm>
            <a:off x="4434626" y="4005064"/>
            <a:ext cx="1872208" cy="1869158"/>
          </a:xfrm>
          <a:prstGeom prst="frame">
            <a:avLst>
              <a:gd name="adj1" fmla="val 3190"/>
            </a:avLst>
          </a:prstGeom>
          <a:solidFill>
            <a:schemeClr val="bg1">
              <a:lumMod val="10000"/>
            </a:schemeClr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9" name="直線コネクタ 8"/>
          <p:cNvCxnSpPr>
            <a:stCxn id="5" idx="0"/>
            <a:endCxn id="5" idx="2"/>
          </p:cNvCxnSpPr>
          <p:nvPr/>
        </p:nvCxnSpPr>
        <p:spPr>
          <a:xfrm>
            <a:off x="5370730" y="4005064"/>
            <a:ext cx="0" cy="1869158"/>
          </a:xfrm>
          <a:prstGeom prst="line">
            <a:avLst/>
          </a:pr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5" idx="1"/>
            <a:endCxn id="5" idx="3"/>
          </p:cNvCxnSpPr>
          <p:nvPr/>
        </p:nvCxnSpPr>
        <p:spPr>
          <a:xfrm>
            <a:off x="4434626" y="4939643"/>
            <a:ext cx="1872208" cy="0"/>
          </a:xfrm>
          <a:prstGeom prst="line">
            <a:avLst/>
          </a:pr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1259632" y="2276699"/>
            <a:ext cx="5544616" cy="0"/>
          </a:xfrm>
          <a:prstGeom prst="straightConnector1">
            <a:avLst/>
          </a:prstGeom>
          <a:ln w="412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4348726" y="3543399"/>
            <a:ext cx="110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予測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:1</a:t>
            </a:r>
            <a:endParaRPr kumimoji="1" lang="ja-JP" altLang="en-US" sz="2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269031" y="3543399"/>
            <a:ext cx="110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予測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:0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274391" y="5157192"/>
            <a:ext cx="110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実際</a:t>
            </a:r>
            <a:r>
              <a:rPr kumimoji="1"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:0</a:t>
            </a:r>
            <a:endParaRPr kumimoji="1" lang="ja-JP" altLang="en-US" sz="24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322030" y="4414995"/>
            <a:ext cx="1103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実際</a:t>
            </a:r>
            <a:r>
              <a:rPr kumimoji="1" lang="en-US" altLang="ja-JP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:1</a:t>
            </a:r>
            <a:endParaRPr kumimoji="1" lang="ja-JP" altLang="en-US" sz="24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76" name="直線コネクタ 75"/>
          <p:cNvCxnSpPr>
            <a:stCxn id="5" idx="0"/>
          </p:cNvCxnSpPr>
          <p:nvPr/>
        </p:nvCxnSpPr>
        <p:spPr>
          <a:xfrm flipV="1">
            <a:off x="5370730" y="3284986"/>
            <a:ext cx="0" cy="720078"/>
          </a:xfrm>
          <a:prstGeom prst="line">
            <a:avLst/>
          </a:pr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>
            <a:stCxn id="5" idx="1"/>
          </p:cNvCxnSpPr>
          <p:nvPr/>
        </p:nvCxnSpPr>
        <p:spPr>
          <a:xfrm flipH="1">
            <a:off x="3282498" y="4939643"/>
            <a:ext cx="1152128" cy="0"/>
          </a:xfrm>
          <a:prstGeom prst="line">
            <a:avLst/>
          </a:pr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4716016" y="4222829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580112" y="5013176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580112" y="4222829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727785" y="5014917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5" name="ドーナツ 84"/>
          <p:cNvSpPr/>
          <p:nvPr/>
        </p:nvSpPr>
        <p:spPr>
          <a:xfrm>
            <a:off x="4499992" y="4149080"/>
            <a:ext cx="1806842" cy="719863"/>
          </a:xfrm>
          <a:prstGeom prst="donut">
            <a:avLst>
              <a:gd name="adj" fmla="val 61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490493" y="4293096"/>
            <a:ext cx="1349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再現率：</a:t>
            </a:r>
            <a:endParaRPr lang="en-US" altLang="ja-JP" sz="2400" b="1" dirty="0" smtClean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90" name="オブジェクト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986527"/>
              </p:ext>
            </p:extLst>
          </p:nvPr>
        </p:nvGraphicFramePr>
        <p:xfrm>
          <a:off x="4514850" y="3302000"/>
          <a:ext cx="1143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数式" r:id="rId4" imgW="114120" imgH="253800" progId="Equation.3">
                  <p:embed/>
                </p:oleObj>
              </mc:Choice>
              <mc:Fallback>
                <p:oleObj name="数式" r:id="rId4" imgW="11412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02000"/>
                        <a:ext cx="1143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オブジェクト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92212"/>
              </p:ext>
            </p:extLst>
          </p:nvPr>
        </p:nvGraphicFramePr>
        <p:xfrm>
          <a:off x="7745911" y="3974920"/>
          <a:ext cx="529133" cy="1087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数式" r:id="rId6" imgW="152280" imgH="393480" progId="Equation.3">
                  <p:embed/>
                </p:oleObj>
              </mc:Choice>
              <mc:Fallback>
                <p:oleObj name="数式" r:id="rId6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45911" y="3974920"/>
                        <a:ext cx="529133" cy="1087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ドーナツ 93"/>
          <p:cNvSpPr/>
          <p:nvPr/>
        </p:nvSpPr>
        <p:spPr>
          <a:xfrm>
            <a:off x="4581158" y="4163996"/>
            <a:ext cx="799503" cy="1569260"/>
          </a:xfrm>
          <a:prstGeom prst="donut">
            <a:avLst>
              <a:gd name="adj" fmla="val 6129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332837" y="609329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適合率：</a:t>
            </a:r>
            <a:endParaRPr kumimoji="1" lang="ja-JP" altLang="en-US" sz="2400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95" name="オブジェクト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3710"/>
              </p:ext>
            </p:extLst>
          </p:nvPr>
        </p:nvGraphicFramePr>
        <p:xfrm>
          <a:off x="5508104" y="5829659"/>
          <a:ext cx="666328" cy="9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数式" r:id="rId8" imgW="152280" imgH="393480" progId="Equation.3">
                  <p:embed/>
                </p:oleObj>
              </mc:Choice>
              <mc:Fallback>
                <p:oleObj name="数式" r:id="rId8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08104" y="5829659"/>
                        <a:ext cx="666328" cy="9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5" name="直線矢印コネクタ 1024"/>
          <p:cNvCxnSpPr>
            <a:stCxn id="86" idx="2"/>
          </p:cNvCxnSpPr>
          <p:nvPr/>
        </p:nvCxnSpPr>
        <p:spPr>
          <a:xfrm flipH="1">
            <a:off x="7165204" y="4754761"/>
            <a:ext cx="1" cy="129672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直線矢印コネクタ 1028"/>
          <p:cNvCxnSpPr/>
          <p:nvPr/>
        </p:nvCxnSpPr>
        <p:spPr>
          <a:xfrm>
            <a:off x="6156176" y="6324128"/>
            <a:ext cx="64807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6877173" y="605148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</a:t>
            </a:r>
            <a:endParaRPr kumimoji="1" lang="ja-JP" altLang="en-US" sz="36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32" name="テキスト ボックス 1031"/>
          <p:cNvSpPr txBox="1"/>
          <p:nvPr/>
        </p:nvSpPr>
        <p:spPr>
          <a:xfrm>
            <a:off x="6527249" y="4876660"/>
            <a:ext cx="553998" cy="13638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調和平均</a:t>
            </a:r>
            <a:endParaRPr kumimoji="1" lang="ja-JP" altLang="en-US" sz="2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04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10" grpId="0" animBg="1"/>
      <p:bldP spid="74" grpId="0" animBg="1"/>
      <p:bldP spid="75" grpId="0" animBg="1"/>
      <p:bldP spid="2" grpId="0" animBg="1"/>
      <p:bldP spid="85" grpId="0" animBg="1"/>
      <p:bldP spid="86" grpId="0"/>
      <p:bldP spid="94" grpId="0" animBg="1"/>
      <p:bldP spid="92" grpId="0"/>
      <p:bldP spid="103" grpId="0"/>
      <p:bldP spid="10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36512" y="50669"/>
            <a:ext cx="8504687" cy="6624736"/>
          </a:xfrm>
        </p:spPr>
        <p:txBody>
          <a:bodyPr/>
          <a:lstStyle/>
          <a:p>
            <a:pPr marL="114300" indent="0">
              <a:buNone/>
            </a:pPr>
            <a:r>
              <a:rPr lang="ja-JP" altLang="en-US" sz="28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②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ラベル</a:t>
            </a:r>
            <a:r>
              <a:rPr kumimoji="1"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に基づく評価基準</a:t>
            </a:r>
            <a:endParaRPr kumimoji="1" lang="en-US" altLang="ja-JP" sz="28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dirty="0"/>
          </a:p>
          <a:p>
            <a:pPr marL="114300" indent="0">
              <a:buNone/>
            </a:pP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971600" y="1268760"/>
            <a:ext cx="6480720" cy="31786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051720" y="868498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131840" y="868498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99592" y="817548"/>
            <a:ext cx="108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2060"/>
                </a:solidFill>
              </a:rPr>
              <a:t>tweet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22752" y="77732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</a:rPr>
              <a:t>解説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03848" y="77732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状況</a:t>
            </a:r>
            <a:endParaRPr kumimoji="1" lang="ja-JP" altLang="en-US" sz="3200" b="1" dirty="0">
              <a:solidFill>
                <a:srgbClr val="002060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4211960" y="868498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292080" y="868498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372200" y="868498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7452320" y="868498"/>
            <a:ext cx="0" cy="2520280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290804" y="777326"/>
            <a:ext cx="929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感想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20072" y="777326"/>
            <a:ext cx="1314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</a:rPr>
              <a:t>・・・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00192" y="808103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その他</a:t>
            </a:r>
            <a:endParaRPr kumimoji="1" lang="ja-JP" altLang="en-US" sz="2400" b="1" dirty="0">
              <a:solidFill>
                <a:srgbClr val="00206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54709" y="120937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１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971600" y="1700808"/>
            <a:ext cx="6480720" cy="9354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151620" y="1641422"/>
            <a:ext cx="39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２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 flipV="1">
            <a:off x="971600" y="2168860"/>
            <a:ext cx="6480720" cy="11171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148531" y="2092634"/>
            <a:ext cx="543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３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 flipV="1">
            <a:off x="971600" y="2636912"/>
            <a:ext cx="6480720" cy="6539"/>
          </a:xfrm>
          <a:prstGeom prst="line">
            <a:avLst/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173884" y="2643451"/>
            <a:ext cx="492443" cy="9613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002060"/>
                </a:solidFill>
              </a:rPr>
              <a:t>・・・</a:t>
            </a:r>
            <a:endParaRPr kumimoji="1" lang="ja-JP" altLang="en-US" sz="2000" b="1" dirty="0">
              <a:solidFill>
                <a:srgbClr val="00206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76270" y="1269768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274916" y="1269768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304900" y="1270929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497726" y="1269768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364088" y="130054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・・・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176270" y="2154189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176270" y="1702977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74916" y="1710162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93370" y="2154189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304900" y="2164642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97726" y="2154189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lang="ja-JP" altLang="en-US" sz="2000" b="1" dirty="0">
                <a:solidFill>
                  <a:srgbClr val="FF0000"/>
                </a:solidFill>
              </a:rPr>
              <a:t>１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304900" y="1702977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>
                    <a:lumMod val="10000"/>
                  </a:schemeClr>
                </a:solidFill>
              </a:rPr>
              <a:t>１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497726" y="1710162"/>
            <a:ext cx="901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bg1">
                    <a:lumMod val="10000"/>
                  </a:schemeClr>
                </a:solidFill>
              </a:rPr>
              <a:t>０</a:t>
            </a:r>
            <a:r>
              <a:rPr kumimoji="1" lang="en-US" altLang="ja-JP" sz="2000" b="1" dirty="0" smtClean="0">
                <a:solidFill>
                  <a:srgbClr val="002060"/>
                </a:solidFill>
              </a:rPr>
              <a:t>/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０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373246" y="171836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・・・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64088" y="218003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・・・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489848" y="15007"/>
            <a:ext cx="31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左：</a:t>
            </a:r>
            <a:r>
              <a:rPr lang="ja-JP" altLang="en-US" sz="2400" b="1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実際</a:t>
            </a:r>
            <a:r>
              <a:rPr kumimoji="1" lang="ja-JP" altLang="en-US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</a:t>
            </a:r>
            <a:r>
              <a:rPr kumimoji="1" lang="ja-JP" altLang="en-US" sz="24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右：予測</a:t>
            </a:r>
            <a:endParaRPr kumimoji="1" lang="ja-JP" altLang="en-US" sz="2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ドーナツ 19"/>
          <p:cNvSpPr/>
          <p:nvPr/>
        </p:nvSpPr>
        <p:spPr>
          <a:xfrm>
            <a:off x="2123728" y="1281382"/>
            <a:ext cx="1008112" cy="1355530"/>
          </a:xfrm>
          <a:prstGeom prst="donut">
            <a:avLst>
              <a:gd name="adj" fmla="val 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2" name="ドーナツ 71"/>
          <p:cNvSpPr/>
          <p:nvPr/>
        </p:nvSpPr>
        <p:spPr>
          <a:xfrm>
            <a:off x="3203848" y="1287921"/>
            <a:ext cx="1008112" cy="1355530"/>
          </a:xfrm>
          <a:prstGeom prst="donut">
            <a:avLst>
              <a:gd name="adj" fmla="val 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3" name="ドーナツ 72"/>
          <p:cNvSpPr/>
          <p:nvPr/>
        </p:nvSpPr>
        <p:spPr>
          <a:xfrm>
            <a:off x="4251382" y="1291688"/>
            <a:ext cx="1008112" cy="1355530"/>
          </a:xfrm>
          <a:prstGeom prst="donut">
            <a:avLst>
              <a:gd name="adj" fmla="val 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>
            <a:stCxn id="20" idx="4"/>
            <a:endCxn id="76" idx="0"/>
          </p:cNvCxnSpPr>
          <p:nvPr/>
        </p:nvCxnSpPr>
        <p:spPr>
          <a:xfrm>
            <a:off x="2627784" y="2636912"/>
            <a:ext cx="3190" cy="648072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72" idx="4"/>
            <a:endCxn id="77" idx="0"/>
          </p:cNvCxnSpPr>
          <p:nvPr/>
        </p:nvCxnSpPr>
        <p:spPr>
          <a:xfrm flipH="1">
            <a:off x="3699214" y="2643451"/>
            <a:ext cx="8690" cy="641533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stCxn id="73" idx="4"/>
            <a:endCxn id="78" idx="0"/>
          </p:cNvCxnSpPr>
          <p:nvPr/>
        </p:nvCxnSpPr>
        <p:spPr>
          <a:xfrm>
            <a:off x="4755438" y="2647218"/>
            <a:ext cx="0" cy="637766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ドーナツ 75"/>
          <p:cNvSpPr/>
          <p:nvPr/>
        </p:nvSpPr>
        <p:spPr>
          <a:xfrm>
            <a:off x="2450954" y="3284984"/>
            <a:ext cx="360040" cy="360040"/>
          </a:xfrm>
          <a:prstGeom prst="donut">
            <a:avLst>
              <a:gd name="adj" fmla="val 1818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ドーナツ 76"/>
          <p:cNvSpPr/>
          <p:nvPr/>
        </p:nvSpPr>
        <p:spPr>
          <a:xfrm>
            <a:off x="3519194" y="3284984"/>
            <a:ext cx="360040" cy="360040"/>
          </a:xfrm>
          <a:prstGeom prst="donut">
            <a:avLst>
              <a:gd name="adj" fmla="val 1818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8" name="ドーナツ 77"/>
          <p:cNvSpPr/>
          <p:nvPr/>
        </p:nvSpPr>
        <p:spPr>
          <a:xfrm>
            <a:off x="4575418" y="3284984"/>
            <a:ext cx="360040" cy="360040"/>
          </a:xfrm>
          <a:prstGeom prst="donut">
            <a:avLst>
              <a:gd name="adj" fmla="val 1818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8" name="右中かっこ 87"/>
          <p:cNvSpPr/>
          <p:nvPr/>
        </p:nvSpPr>
        <p:spPr>
          <a:xfrm rot="16200000" flipH="1">
            <a:off x="4541041" y="1362894"/>
            <a:ext cx="656476" cy="5059050"/>
          </a:xfrm>
          <a:prstGeom prst="rightBrace">
            <a:avLst>
              <a:gd name="adj1" fmla="val 32502"/>
              <a:gd name="adj2" fmla="val 50891"/>
            </a:avLst>
          </a:prstGeom>
          <a:ln w="381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2231254" y="3465004"/>
            <a:ext cx="5276050" cy="36004"/>
          </a:xfrm>
          <a:prstGeom prst="straightConnector1">
            <a:avLst/>
          </a:prstGeom>
          <a:ln w="3810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ドーナツ 92"/>
          <p:cNvSpPr/>
          <p:nvPr/>
        </p:nvSpPr>
        <p:spPr>
          <a:xfrm>
            <a:off x="7452320" y="3030120"/>
            <a:ext cx="880314" cy="797760"/>
          </a:xfrm>
          <a:prstGeom prst="donut">
            <a:avLst>
              <a:gd name="adj" fmla="val 3870"/>
            </a:avLst>
          </a:prstGeom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050" name="Picture 2" descr="C:\Users\yamashin\AppData\Local\Microsoft\Windows\Temporary Internet Files\Content.IE5\80R0G5FG\MC9002983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524" y="3346007"/>
            <a:ext cx="637337" cy="87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テキスト ボックス 93"/>
          <p:cNvSpPr txBox="1"/>
          <p:nvPr/>
        </p:nvSpPr>
        <p:spPr>
          <a:xfrm>
            <a:off x="2051720" y="4119463"/>
            <a:ext cx="3463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それぞれ平均を出している</a:t>
            </a:r>
            <a:endParaRPr kumimoji="1" lang="ja-JP" altLang="en-US" sz="2400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99" name="ドーナツ 98"/>
          <p:cNvSpPr/>
          <p:nvPr/>
        </p:nvSpPr>
        <p:spPr>
          <a:xfrm>
            <a:off x="6408204" y="1281382"/>
            <a:ext cx="1008112" cy="1355530"/>
          </a:xfrm>
          <a:prstGeom prst="donut">
            <a:avLst>
              <a:gd name="adj" fmla="val 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3" name="ドーナツ 102"/>
          <p:cNvSpPr/>
          <p:nvPr/>
        </p:nvSpPr>
        <p:spPr>
          <a:xfrm>
            <a:off x="6732240" y="3284984"/>
            <a:ext cx="360040" cy="360040"/>
          </a:xfrm>
          <a:prstGeom prst="donut">
            <a:avLst>
              <a:gd name="adj" fmla="val 1818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054" name="直線矢印コネクタ 2053"/>
          <p:cNvCxnSpPr>
            <a:stCxn id="99" idx="4"/>
            <a:endCxn id="103" idx="0"/>
          </p:cNvCxnSpPr>
          <p:nvPr/>
        </p:nvCxnSpPr>
        <p:spPr>
          <a:xfrm>
            <a:off x="6912260" y="2636912"/>
            <a:ext cx="0" cy="64807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フレーム 2058"/>
          <p:cNvSpPr/>
          <p:nvPr/>
        </p:nvSpPr>
        <p:spPr>
          <a:xfrm>
            <a:off x="2122752" y="1343456"/>
            <a:ext cx="5144198" cy="1761360"/>
          </a:xfrm>
          <a:prstGeom prst="frame">
            <a:avLst>
              <a:gd name="adj1" fmla="val 1121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2" name="フレーム 111"/>
          <p:cNvSpPr/>
          <p:nvPr/>
        </p:nvSpPr>
        <p:spPr>
          <a:xfrm>
            <a:off x="5682459" y="4524559"/>
            <a:ext cx="1200142" cy="1398060"/>
          </a:xfrm>
          <a:prstGeom prst="frame">
            <a:avLst>
              <a:gd name="adj1" fmla="val 3190"/>
            </a:avLst>
          </a:prstGeom>
          <a:solidFill>
            <a:schemeClr val="bg1">
              <a:lumMod val="10000"/>
            </a:schemeClr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13" name="直線コネクタ 112"/>
          <p:cNvCxnSpPr>
            <a:stCxn id="112" idx="0"/>
            <a:endCxn id="112" idx="2"/>
          </p:cNvCxnSpPr>
          <p:nvPr/>
        </p:nvCxnSpPr>
        <p:spPr>
          <a:xfrm>
            <a:off x="6282530" y="4524559"/>
            <a:ext cx="0" cy="1398060"/>
          </a:xfrm>
          <a:prstGeom prst="line">
            <a:avLst/>
          </a:pr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>
            <a:stCxn id="112" idx="1"/>
            <a:endCxn id="112" idx="3"/>
          </p:cNvCxnSpPr>
          <p:nvPr/>
        </p:nvCxnSpPr>
        <p:spPr>
          <a:xfrm>
            <a:off x="5682459" y="5223589"/>
            <a:ext cx="1200142" cy="0"/>
          </a:xfrm>
          <a:prstGeom prst="line">
            <a:avLst/>
          </a:pr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4654391" y="5313817"/>
            <a:ext cx="1103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実際</a:t>
            </a:r>
            <a:r>
              <a:rPr kumimoji="1" lang="en-US" altLang="ja-JP" sz="20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:0</a:t>
            </a:r>
            <a:endParaRPr kumimoji="1" lang="ja-JP" altLang="en-US" sz="20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681408" y="4682874"/>
            <a:ext cx="1154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実際</a:t>
            </a:r>
            <a:r>
              <a:rPr kumimoji="1" lang="en-US" altLang="ja-JP" sz="20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:1</a:t>
            </a:r>
            <a:endParaRPr kumimoji="1" lang="ja-JP" altLang="en-US" sz="20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117" name="直線コネクタ 116"/>
          <p:cNvCxnSpPr>
            <a:stCxn id="112" idx="1"/>
          </p:cNvCxnSpPr>
          <p:nvPr/>
        </p:nvCxnSpPr>
        <p:spPr>
          <a:xfrm flipH="1">
            <a:off x="4763733" y="5223589"/>
            <a:ext cx="918726" cy="0"/>
          </a:xfrm>
          <a:prstGeom prst="line">
            <a:avLst/>
          </a:prstGeom>
          <a:ln w="25400">
            <a:solidFill>
              <a:schemeClr val="bg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5724128" y="4582869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300192" y="515719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6300192" y="4582869"/>
            <a:ext cx="333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5724128" y="515719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kumimoji="1" lang="ja-JP" altLang="en-US" sz="36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2" name="ドーナツ 121"/>
          <p:cNvSpPr/>
          <p:nvPr/>
        </p:nvSpPr>
        <p:spPr>
          <a:xfrm>
            <a:off x="5587548" y="4623918"/>
            <a:ext cx="1389963" cy="588973"/>
          </a:xfrm>
          <a:prstGeom prst="donut">
            <a:avLst>
              <a:gd name="adj" fmla="val 61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6948264" y="4625162"/>
            <a:ext cx="121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再現率：</a:t>
            </a:r>
            <a:endParaRPr lang="en-US" altLang="ja-JP" sz="2000" b="1" dirty="0" smtClean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124" name="オブジェクト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445108"/>
              </p:ext>
            </p:extLst>
          </p:nvPr>
        </p:nvGraphicFramePr>
        <p:xfrm>
          <a:off x="7966768" y="4442861"/>
          <a:ext cx="397499" cy="81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数式" r:id="rId4" imgW="152280" imgH="393480" progId="Equation.3">
                  <p:embed/>
                </p:oleObj>
              </mc:Choice>
              <mc:Fallback>
                <p:oleObj name="数式" r:id="rId4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66768" y="4442861"/>
                        <a:ext cx="397499" cy="810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ドーナツ 124"/>
          <p:cNvSpPr/>
          <p:nvPr/>
        </p:nvSpPr>
        <p:spPr>
          <a:xfrm>
            <a:off x="5683697" y="4623917"/>
            <a:ext cx="688503" cy="1298701"/>
          </a:xfrm>
          <a:prstGeom prst="donut">
            <a:avLst>
              <a:gd name="adj" fmla="val 6129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6" name="直線矢印コネクタ 125"/>
          <p:cNvCxnSpPr/>
          <p:nvPr/>
        </p:nvCxnSpPr>
        <p:spPr>
          <a:xfrm>
            <a:off x="7807456" y="5050174"/>
            <a:ext cx="0" cy="119136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/>
          <p:nvPr/>
        </p:nvCxnSpPr>
        <p:spPr>
          <a:xfrm>
            <a:off x="6804248" y="6423674"/>
            <a:ext cx="64807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テキスト ボックス 127"/>
          <p:cNvSpPr txBox="1"/>
          <p:nvPr/>
        </p:nvSpPr>
        <p:spPr>
          <a:xfrm>
            <a:off x="7111234" y="4938348"/>
            <a:ext cx="553998" cy="13638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調和平均</a:t>
            </a:r>
            <a:endParaRPr kumimoji="1" lang="ja-JP" altLang="en-US" sz="2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489848" y="4107969"/>
            <a:ext cx="1103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予測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:1</a:t>
            </a:r>
            <a:endParaRPr kumimoji="1" lang="ja-JP" altLang="en-US" sz="20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74" name="正方形/長方形 2073"/>
          <p:cNvSpPr/>
          <p:nvPr/>
        </p:nvSpPr>
        <p:spPr>
          <a:xfrm>
            <a:off x="6285998" y="4123358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予測</a:t>
            </a:r>
            <a:r>
              <a:rPr lang="en-US" altLang="ja-JP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:0</a:t>
            </a:r>
          </a:p>
        </p:txBody>
      </p:sp>
      <p:sp>
        <p:nvSpPr>
          <p:cNvPr id="2076" name="正方形/長方形 2075"/>
          <p:cNvSpPr/>
          <p:nvPr/>
        </p:nvSpPr>
        <p:spPr>
          <a:xfrm>
            <a:off x="5364088" y="6056875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適合率：</a:t>
            </a:r>
          </a:p>
        </p:txBody>
      </p:sp>
      <p:graphicFrame>
        <p:nvGraphicFramePr>
          <p:cNvPr id="2077" name="オブジェクト 20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785682"/>
              </p:ext>
            </p:extLst>
          </p:nvPr>
        </p:nvGraphicFramePr>
        <p:xfrm>
          <a:off x="6310006" y="5900528"/>
          <a:ext cx="586240" cy="871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数式" r:id="rId6" imgW="152280" imgH="393480" progId="Equation.3">
                  <p:embed/>
                </p:oleObj>
              </mc:Choice>
              <mc:Fallback>
                <p:oleObj name="数式" r:id="rId6" imgW="152280" imgH="393480" progId="Equation.3">
                  <p:embed/>
                  <p:pic>
                    <p:nvPicPr>
                      <p:cNvPr id="0" name="オブジェクト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006" y="5900528"/>
                        <a:ext cx="586240" cy="871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" name="正方形/長方形 2078"/>
          <p:cNvSpPr/>
          <p:nvPr/>
        </p:nvSpPr>
        <p:spPr>
          <a:xfrm>
            <a:off x="7416316" y="6133819"/>
            <a:ext cx="1229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</a:t>
            </a:r>
            <a:r>
              <a:rPr lang="ja-JP" altLang="en-US" sz="32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</a:t>
            </a:r>
          </a:p>
        </p:txBody>
      </p:sp>
      <p:sp>
        <p:nvSpPr>
          <p:cNvPr id="151" name="角丸四角形 150"/>
          <p:cNvSpPr/>
          <p:nvPr/>
        </p:nvSpPr>
        <p:spPr>
          <a:xfrm>
            <a:off x="755576" y="4533799"/>
            <a:ext cx="2454927" cy="227957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b="1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400" b="1" dirty="0" err="1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Macro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</a:t>
            </a:r>
            <a:r>
              <a:rPr lang="ja-JP" altLang="en-US" sz="24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</a:t>
            </a:r>
            <a:endParaRPr lang="en-US" altLang="ja-JP" sz="2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Macro</a:t>
            </a:r>
            <a:r>
              <a:rPr lang="ja-JP" altLang="en-US" sz="2400" b="1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再現率</a:t>
            </a:r>
            <a:endParaRPr lang="en-US" altLang="ja-JP" sz="2400" b="1" dirty="0" smtClean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Macro</a:t>
            </a:r>
            <a:r>
              <a:rPr lang="ja-JP" altLang="en-US" sz="2400" b="1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適合率</a:t>
            </a:r>
            <a:endParaRPr lang="en-US" altLang="ja-JP" sz="2400" b="1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b="1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400" b="1" dirty="0" err="1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Micro</a:t>
            </a:r>
            <a:r>
              <a:rPr lang="en-US" altLang="ja-JP" sz="2400" b="1" dirty="0" err="1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</a:t>
            </a:r>
            <a:r>
              <a:rPr lang="ja-JP" altLang="en-US" sz="24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</a:t>
            </a:r>
            <a:endParaRPr lang="en-US" altLang="ja-JP" sz="2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b="1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Micro</a:t>
            </a:r>
            <a:r>
              <a:rPr lang="ja-JP" altLang="en-US" sz="2400" b="1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再現率</a:t>
            </a:r>
            <a:endParaRPr lang="en-US" altLang="ja-JP" sz="2400" b="1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b="1" dirty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lang="en-US" altLang="ja-JP" sz="2400" b="1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Micro</a:t>
            </a:r>
            <a:r>
              <a:rPr lang="ja-JP" altLang="en-US" sz="2400" b="1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適合率</a:t>
            </a:r>
            <a:endParaRPr lang="en-US" altLang="ja-JP" sz="2400" b="1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kumimoji="1" lang="en-US" altLang="ja-JP" sz="2000" b="1" dirty="0" smtClean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98" name="直線矢印コネクタ 97"/>
          <p:cNvCxnSpPr>
            <a:stCxn id="2059" idx="3"/>
          </p:cNvCxnSpPr>
          <p:nvPr/>
        </p:nvCxnSpPr>
        <p:spPr>
          <a:xfrm>
            <a:off x="7266950" y="2224136"/>
            <a:ext cx="398282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ドーナツ 153"/>
          <p:cNvSpPr/>
          <p:nvPr/>
        </p:nvSpPr>
        <p:spPr>
          <a:xfrm>
            <a:off x="7596336" y="1855655"/>
            <a:ext cx="880314" cy="797760"/>
          </a:xfrm>
          <a:prstGeom prst="donut">
            <a:avLst>
              <a:gd name="adj" fmla="val 387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452320" y="3198167"/>
            <a:ext cx="1209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Macro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596336" y="2084968"/>
            <a:ext cx="1060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Micro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5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2" grpId="0" animBg="1"/>
      <p:bldP spid="73" grpId="0" animBg="1"/>
      <p:bldP spid="76" grpId="0" animBg="1"/>
      <p:bldP spid="77" grpId="0" animBg="1"/>
      <p:bldP spid="78" grpId="0" animBg="1"/>
      <p:bldP spid="93" grpId="0" animBg="1"/>
      <p:bldP spid="99" grpId="0" animBg="1"/>
      <p:bldP spid="103" grpId="0" animBg="1"/>
      <p:bldP spid="2059" grpId="0" animBg="1"/>
      <p:bldP spid="154" grpId="0" animBg="1"/>
      <p:bldP spid="104" grpId="0"/>
      <p:bldP spid="10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764704"/>
            <a:ext cx="8136904" cy="5976664"/>
          </a:xfrm>
        </p:spPr>
        <p:txBody>
          <a:bodyPr/>
          <a:lstStyle/>
          <a:p>
            <a:pPr marL="114300" indent="0">
              <a:buNone/>
            </a:pPr>
            <a:r>
              <a:rPr kumimoji="1" lang="ja-JP" altLang="en-US" sz="3200" b="1" dirty="0" smtClean="0">
                <a:solidFill>
                  <a:schemeClr val="bg1">
                    <a:lumMod val="10000"/>
                  </a:scheme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実験の目的</a:t>
            </a:r>
            <a:endParaRPr kumimoji="1" lang="en-US" altLang="ja-JP" sz="3200" b="1" dirty="0" smtClean="0">
              <a:solidFill>
                <a:schemeClr val="bg1">
                  <a:lumMod val="10000"/>
                </a:scheme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kumimoji="1" lang="en-US" altLang="ja-JP" sz="32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kumimoji="1"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①手法間（アルゴリズム間）の比較</a:t>
            </a:r>
            <a:endParaRPr kumimoji="1" lang="en-US" altLang="ja-JP" sz="2800" b="1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lang="ja-JP" altLang="en-US" sz="28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－ライブラリ</a:t>
            </a:r>
            <a:r>
              <a:rPr lang="en-US" altLang="ja-JP" sz="2800" b="1" dirty="0" err="1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Mulan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を使用</a:t>
            </a:r>
            <a:endParaRPr lang="en-US" altLang="ja-JP" sz="2800" b="1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endParaRPr kumimoji="1" lang="en-US" altLang="ja-JP" sz="2800" b="1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endParaRPr kumimoji="1" lang="en-US" altLang="ja-JP" sz="2800" b="1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②どのくらいの学習データが必要・適切なのか</a:t>
            </a:r>
            <a:endParaRPr lang="en-US" altLang="ja-JP" sz="2800" b="1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kumimoji="1" lang="ja-JP" altLang="en-US" sz="28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28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－直前</a:t>
            </a:r>
            <a:r>
              <a:rPr lang="en-US" altLang="ja-JP" sz="28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</a:t>
            </a:r>
            <a:r>
              <a:rPr lang="ja-JP" altLang="en-US" sz="28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試合による比較と累積による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比較をする</a:t>
            </a:r>
            <a:endParaRPr kumimoji="1" lang="ja-JP" altLang="en-US" sz="2800" b="1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457200" y="13393"/>
            <a:ext cx="8229600" cy="87881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実験について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72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0837" y="0"/>
            <a:ext cx="8507288" cy="662473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　①直前</a:t>
            </a:r>
            <a:r>
              <a:rPr lang="en-US" altLang="ja-JP" sz="32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</a:t>
            </a:r>
            <a:r>
              <a:rPr lang="ja-JP" altLang="en-US" sz="32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試合による比較　</a:t>
            </a:r>
            <a:r>
              <a:rPr lang="en-US" altLang="ja-JP" sz="3200" b="1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N</a:t>
            </a:r>
            <a:r>
              <a:rPr lang="ja-JP" altLang="en-US" sz="3200" b="1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＝</a:t>
            </a:r>
            <a:r>
              <a:rPr lang="en-US" altLang="ja-JP" sz="3200" b="1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3200" b="1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32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　</a:t>
            </a:r>
            <a:endParaRPr lang="en-US" altLang="ja-JP" sz="3200" b="1" dirty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/>
              <a:t>　</a:t>
            </a:r>
            <a:endParaRPr kumimoji="1"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251520" y="130098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１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60032" y="130098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５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707904" y="1300986"/>
            <a:ext cx="115212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４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55776" y="130098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３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03648" y="130098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２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1520" y="2852758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2"/>
                </a:solidFill>
              </a:rPr>
              <a:t>１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012160" y="2852758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2"/>
                </a:solidFill>
              </a:rPr>
              <a:t>・・・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707904" y="2852758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2"/>
                </a:solidFill>
              </a:rPr>
              <a:t>４</a:t>
            </a:r>
            <a:endParaRPr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555776" y="2852758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3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403648" y="2852758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2"/>
                </a:solidFill>
              </a:rPr>
              <a:t>２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860032" y="2852758"/>
            <a:ext cx="115212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５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012160" y="130098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2"/>
                </a:solidFill>
              </a:rPr>
              <a:t>・・・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164288" y="130098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tx2"/>
                </a:solidFill>
              </a:rPr>
              <a:t>24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64288" y="2852758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24</a:t>
            </a:r>
            <a:endParaRPr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3864870" y="1988840"/>
            <a:ext cx="648072" cy="44333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51520" y="465313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2"/>
                </a:solidFill>
              </a:rPr>
              <a:t>１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012160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23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860032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22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07904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21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555776" y="465931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2"/>
                </a:solidFill>
              </a:rPr>
              <a:t>・・・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403648" y="465931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164288" y="4659316"/>
            <a:ext cx="115212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24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7" name="下矢印 36"/>
          <p:cNvSpPr/>
          <p:nvPr/>
        </p:nvSpPr>
        <p:spPr>
          <a:xfrm>
            <a:off x="3864870" y="3705741"/>
            <a:ext cx="648072" cy="44333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3528" y="89942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直前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試合（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sz="2400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2400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試合目）を使い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試合目を予測</a:t>
            </a:r>
            <a:endParaRPr kumimoji="1" lang="ja-JP" altLang="en-US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3528" y="2391271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直前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試合（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試合目）を使い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試合目を予測</a:t>
            </a:r>
            <a:endParaRPr kumimoji="1" lang="ja-JP" altLang="en-US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1520" y="422108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直前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試合（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２１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２２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２３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試合目）を使い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２４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試合目を予測</a:t>
            </a:r>
            <a:endParaRPr kumimoji="1" lang="ja-JP" altLang="en-US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88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0837" y="0"/>
            <a:ext cx="8507288" cy="662473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例　②累積（１～</a:t>
            </a:r>
            <a:r>
              <a:rPr lang="en-US" altLang="ja-JP" sz="32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</a:t>
            </a:r>
            <a:r>
              <a:rPr lang="ja-JP" altLang="en-US" sz="3200" b="1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試合）による比較　</a:t>
            </a:r>
            <a:endParaRPr lang="en-US" altLang="ja-JP" sz="3200" b="1" dirty="0">
              <a:solidFill>
                <a:schemeClr val="tx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/>
              <a:t>　</a:t>
            </a:r>
            <a:endParaRPr kumimoji="1"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251520" y="130098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１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60032" y="130098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５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707904" y="1300986"/>
            <a:ext cx="115212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４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55776" y="130098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３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03648" y="130098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２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1520" y="2852758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2"/>
                </a:solidFill>
              </a:rPr>
              <a:t>１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012160" y="2852758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2"/>
                </a:solidFill>
              </a:rPr>
              <a:t>・・・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707904" y="2852758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2"/>
                </a:solidFill>
              </a:rPr>
              <a:t>４</a:t>
            </a:r>
            <a:endParaRPr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555776" y="2852758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3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403648" y="2852758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2"/>
                </a:solidFill>
              </a:rPr>
              <a:t>２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860032" y="2852758"/>
            <a:ext cx="115212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2"/>
                </a:solidFill>
              </a:rPr>
              <a:t>５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012160" y="130098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2"/>
                </a:solidFill>
              </a:rPr>
              <a:t>・・・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164288" y="1300986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tx2"/>
                </a:solidFill>
              </a:rPr>
              <a:t>24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64288" y="2852758"/>
            <a:ext cx="115212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24</a:t>
            </a:r>
            <a:endParaRPr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3864870" y="1988840"/>
            <a:ext cx="648072" cy="44333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51520" y="465313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2"/>
                </a:solidFill>
              </a:rPr>
              <a:t>１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012160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23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860032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22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707904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21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555776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2"/>
                </a:solidFill>
              </a:rPr>
              <a:t>・・・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403648" y="4659316"/>
            <a:ext cx="1152128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164288" y="4659316"/>
            <a:ext cx="115212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chemeClr val="tx2"/>
                </a:solidFill>
              </a:rPr>
              <a:t>24</a:t>
            </a:r>
            <a:endParaRPr kumimoji="1" lang="ja-JP" altLang="en-US" sz="2800" b="1" dirty="0">
              <a:solidFill>
                <a:schemeClr val="tx2"/>
              </a:solidFill>
            </a:endParaRPr>
          </a:p>
        </p:txBody>
      </p:sp>
      <p:sp>
        <p:nvSpPr>
          <p:cNvPr id="37" name="下矢印 36"/>
          <p:cNvSpPr/>
          <p:nvPr/>
        </p:nvSpPr>
        <p:spPr>
          <a:xfrm>
            <a:off x="3864870" y="3705741"/>
            <a:ext cx="648072" cy="44333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3528" y="89942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累積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試合（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sz="2400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2400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試合目）を使い</a:t>
            </a:r>
            <a:r>
              <a:rPr kumimoji="1" lang="en-US" altLang="ja-JP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試合目を予測</a:t>
            </a:r>
            <a:endParaRPr kumimoji="1" lang="ja-JP" altLang="en-US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3528" y="2391271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累積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試合（１、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４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試合目）を使い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５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試合目を予測</a:t>
            </a:r>
            <a:endParaRPr kumimoji="1" lang="ja-JP" altLang="en-US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9512" y="4221088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累積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２３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試合（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，・・・，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２３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試合目）を使い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２４</a:t>
            </a:r>
            <a:r>
              <a:rPr kumimoji="1"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試合目を予測</a:t>
            </a:r>
            <a:endParaRPr kumimoji="1" lang="ja-JP" altLang="en-US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68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6632"/>
            <a:ext cx="8388424" cy="648072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980728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これら２つの手法（アルゴリズム）と</a:t>
            </a:r>
            <a:endParaRPr kumimoji="1" lang="en-US" altLang="ja-JP" sz="3200" b="1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en-US" altLang="ja-JP" sz="32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個の評価値を使って分類を行う</a:t>
            </a:r>
            <a:endParaRPr kumimoji="1" lang="ja-JP" altLang="en-US" sz="32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3392129"/>
            <a:ext cx="85689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800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27684" y="3759235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では結果を見てみましょう</a:t>
            </a:r>
            <a:endParaRPr kumimoji="1" lang="ja-JP" altLang="en-US" sz="3600" b="1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57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タイトル 2"/>
          <p:cNvSpPr>
            <a:spLocks noGrp="1"/>
          </p:cNvSpPr>
          <p:nvPr>
            <p:ph type="title"/>
          </p:nvPr>
        </p:nvSpPr>
        <p:spPr>
          <a:xfrm>
            <a:off x="457200" y="13393"/>
            <a:ext cx="8229600" cy="878810"/>
          </a:xfrm>
        </p:spPr>
        <p:txBody>
          <a:bodyPr>
            <a:normAutofit/>
          </a:bodyPr>
          <a:lstStyle/>
          <a:p>
            <a:r>
              <a:rPr lang="ja-JP" altLang="en-US" dirty="0"/>
              <a:t>研究</a:t>
            </a:r>
            <a:r>
              <a:rPr lang="ja-JP" altLang="en-US" dirty="0" smtClean="0"/>
              <a:t>の背景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611560" y="836712"/>
            <a:ext cx="7452828" cy="7920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Twitter</a:t>
            </a:r>
            <a:r>
              <a:rPr lang="ja-JP" alt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では「実況書き込み」が行われている</a:t>
            </a:r>
            <a:endParaRPr lang="en-US" altLang="ja-JP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11560" y="1916832"/>
            <a:ext cx="7452828" cy="1008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実況書き込みは</a:t>
            </a:r>
            <a:endParaRPr lang="en-US" altLang="ja-JP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野球中継などでも行われている</a:t>
            </a:r>
            <a:endParaRPr lang="en-US" altLang="ja-JP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372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457200" y="13393"/>
            <a:ext cx="8229600" cy="679303"/>
          </a:xfrm>
        </p:spPr>
        <p:txBody>
          <a:bodyPr>
            <a:normAutofit fontScale="90000"/>
          </a:bodyPr>
          <a:lstStyle/>
          <a:p>
            <a:pPr marL="114300" indent="0"/>
            <a:r>
              <a:rPr lang="ja-JP" altLang="en-US" sz="4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累積</a:t>
            </a:r>
            <a:r>
              <a:rPr lang="ja-JP" altLang="en-US" sz="48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による比較</a:t>
            </a:r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784668"/>
              </p:ext>
            </p:extLst>
          </p:nvPr>
        </p:nvGraphicFramePr>
        <p:xfrm>
          <a:off x="971600" y="620688"/>
          <a:ext cx="6840760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191543"/>
              </p:ext>
            </p:extLst>
          </p:nvPr>
        </p:nvGraphicFramePr>
        <p:xfrm>
          <a:off x="971600" y="2276872"/>
          <a:ext cx="6912768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コンテンツ プレースホルダー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536935"/>
              </p:ext>
            </p:extLst>
          </p:nvPr>
        </p:nvGraphicFramePr>
        <p:xfrm>
          <a:off x="1043608" y="3861048"/>
          <a:ext cx="684076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5220072" y="510892"/>
            <a:ext cx="86409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220072" y="200299"/>
            <a:ext cx="86409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089410" y="-3053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>
                <a:solidFill>
                  <a:srgbClr val="002060"/>
                </a:solidFill>
              </a:rPr>
              <a:t>R</a:t>
            </a:r>
            <a:r>
              <a:rPr kumimoji="1" lang="en-US" altLang="ja-JP" sz="2400" dirty="0" err="1" smtClean="0">
                <a:solidFill>
                  <a:srgbClr val="002060"/>
                </a:solidFill>
              </a:rPr>
              <a:t>akel</a:t>
            </a:r>
            <a:endParaRPr kumimoji="1" lang="ja-JP" altLang="en-US" sz="2400" dirty="0">
              <a:solidFill>
                <a:srgbClr val="00206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84168" y="28005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ML-KNN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580" y="100333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F</a:t>
            </a:r>
            <a:r>
              <a:rPr kumimoji="1"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値</a:t>
            </a:r>
            <a:endParaRPr kumimoji="1" lang="ja-JP" altLang="en-US" sz="28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580" y="2474893"/>
            <a:ext cx="1097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Micro</a:t>
            </a:r>
          </a:p>
          <a:p>
            <a:r>
              <a:rPr kumimoji="1" lang="en-US" altLang="ja-JP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F</a:t>
            </a:r>
            <a:r>
              <a:rPr kumimoji="1"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値</a:t>
            </a:r>
            <a:endParaRPr kumimoji="1" lang="ja-JP" altLang="en-US" sz="28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580" y="3861048"/>
            <a:ext cx="1097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Macro</a:t>
            </a:r>
          </a:p>
          <a:p>
            <a:r>
              <a:rPr kumimoji="1" lang="en-US" altLang="ja-JP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F</a:t>
            </a:r>
            <a:r>
              <a:rPr kumimoji="1"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値</a:t>
            </a:r>
            <a:endParaRPr kumimoji="1" lang="ja-JP" altLang="en-US" sz="28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7320" y="5589240"/>
            <a:ext cx="549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</a:t>
            </a:r>
            <a:r>
              <a:rPr kumimoji="1" lang="ja-JP" altLang="en-US" sz="2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値、</a:t>
            </a:r>
            <a:r>
              <a:rPr kumimoji="1" lang="en-US" altLang="ja-JP" sz="2800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MicroF</a:t>
            </a:r>
            <a:r>
              <a:rPr kumimoji="1" lang="ja-JP" altLang="en-US" sz="2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値は</a:t>
            </a:r>
            <a:r>
              <a:rPr lang="ja-JP" altLang="en-US" sz="2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あまり差がないが</a:t>
            </a:r>
            <a:r>
              <a:rPr lang="en-US" altLang="ja-JP" sz="2800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MacroF</a:t>
            </a:r>
            <a:r>
              <a:rPr lang="ja-JP" altLang="en-US" sz="2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値は</a:t>
            </a:r>
            <a:r>
              <a:rPr lang="en-US" altLang="ja-JP" sz="2800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Rakel</a:t>
            </a:r>
            <a:r>
              <a:rPr lang="ja-JP" altLang="en-US" sz="2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の方が大きい</a:t>
            </a:r>
            <a:endParaRPr kumimoji="1" lang="en-US" altLang="ja-JP" sz="28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ドーナツ 1"/>
          <p:cNvSpPr/>
          <p:nvPr/>
        </p:nvSpPr>
        <p:spPr>
          <a:xfrm>
            <a:off x="2830266" y="940923"/>
            <a:ext cx="792088" cy="723896"/>
          </a:xfrm>
          <a:prstGeom prst="donut">
            <a:avLst>
              <a:gd name="adj" fmla="val 45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ドーナツ 19"/>
          <p:cNvSpPr/>
          <p:nvPr/>
        </p:nvSpPr>
        <p:spPr>
          <a:xfrm>
            <a:off x="6089410" y="731375"/>
            <a:ext cx="792088" cy="723896"/>
          </a:xfrm>
          <a:prstGeom prst="donut">
            <a:avLst>
              <a:gd name="adj" fmla="val 45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ドーナツ 20"/>
          <p:cNvSpPr/>
          <p:nvPr/>
        </p:nvSpPr>
        <p:spPr>
          <a:xfrm>
            <a:off x="2830266" y="4338101"/>
            <a:ext cx="792088" cy="723896"/>
          </a:xfrm>
          <a:prstGeom prst="donut">
            <a:avLst>
              <a:gd name="adj" fmla="val 45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ドーナツ 21"/>
          <p:cNvSpPr/>
          <p:nvPr/>
        </p:nvSpPr>
        <p:spPr>
          <a:xfrm>
            <a:off x="2795020" y="2527222"/>
            <a:ext cx="792088" cy="723896"/>
          </a:xfrm>
          <a:prstGeom prst="donut">
            <a:avLst>
              <a:gd name="adj" fmla="val 45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ドーナツ 22"/>
          <p:cNvSpPr/>
          <p:nvPr/>
        </p:nvSpPr>
        <p:spPr>
          <a:xfrm>
            <a:off x="6305434" y="4338101"/>
            <a:ext cx="792088" cy="723896"/>
          </a:xfrm>
          <a:prstGeom prst="donut">
            <a:avLst>
              <a:gd name="adj" fmla="val 45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ドーナツ 23"/>
          <p:cNvSpPr/>
          <p:nvPr/>
        </p:nvSpPr>
        <p:spPr>
          <a:xfrm>
            <a:off x="6089410" y="2245966"/>
            <a:ext cx="792088" cy="723896"/>
          </a:xfrm>
          <a:prstGeom prst="donut">
            <a:avLst>
              <a:gd name="adj" fmla="val 452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7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713404"/>
              </p:ext>
            </p:extLst>
          </p:nvPr>
        </p:nvGraphicFramePr>
        <p:xfrm>
          <a:off x="1043608" y="836712"/>
          <a:ext cx="6624734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3583"/>
                <a:gridCol w="1613717"/>
                <a:gridCol w="1613717"/>
                <a:gridCol w="1613717"/>
              </a:tblGrid>
              <a:tr h="373132"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F</a:t>
                      </a:r>
                      <a:r>
                        <a:rPr lang="ja-JP" altLang="en-US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ja-JP" altLang="en-US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microF</a:t>
                      </a:r>
                      <a:r>
                        <a:rPr lang="ja-JP" altLang="en-US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ja-JP" altLang="en-US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macroF</a:t>
                      </a:r>
                      <a:r>
                        <a:rPr lang="ja-JP" altLang="en-US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ja-JP" alt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52.8%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52.4%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19.9%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52.4%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51.4%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19.3%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52.2%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51.0%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19.0%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4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52.6%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51.3%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18.6%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52.3%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51.1%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18.5%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51.5%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50.1%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17.4%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7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51.3%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50.0%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16.7%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8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51.6%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50.5%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17.3%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9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51.4%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50.4%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17.1%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3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直前</a:t>
                      </a:r>
                      <a:r>
                        <a:rPr lang="en-US" altLang="ja-JP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10</a:t>
                      </a:r>
                      <a:r>
                        <a:rPr lang="ja-JP" altLang="en-US" sz="2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試合</a:t>
                      </a:r>
                      <a:endParaRPr lang="en-US" altLang="ja-JP" sz="2400" b="1" i="0" u="none" strike="noStrike" dirty="0" smtClean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51.6%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50.4%</a:t>
                      </a:r>
                      <a:endParaRPr lang="en-US" altLang="ja-JP" sz="24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17.2%</a:t>
                      </a:r>
                      <a:endParaRPr lang="en-US" altLang="ja-JP" sz="24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タイトル 2"/>
          <p:cNvSpPr txBox="1">
            <a:spLocks/>
          </p:cNvSpPr>
          <p:nvPr/>
        </p:nvSpPr>
        <p:spPr>
          <a:xfrm>
            <a:off x="457200" y="13393"/>
            <a:ext cx="8229600" cy="679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14300"/>
            <a:r>
              <a:rPr lang="ja-JP" altLang="en-US" sz="4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直前</a:t>
            </a:r>
            <a:r>
              <a:rPr lang="en-US" altLang="ja-JP" sz="4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</a:t>
            </a:r>
            <a:r>
              <a:rPr lang="ja-JP" altLang="en-US" sz="4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試合による比較</a:t>
            </a:r>
            <a:endParaRPr lang="ja-JP" altLang="en-US" sz="48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5363271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全体的にあまり数値が高くない。</a:t>
            </a:r>
            <a:endParaRPr kumimoji="1" lang="en-US" altLang="ja-JP" sz="2800" b="1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特に</a:t>
            </a:r>
            <a:r>
              <a:rPr kumimoji="1" lang="en-US" altLang="ja-JP" sz="2800" b="1" dirty="0" err="1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macroF</a:t>
            </a:r>
            <a:r>
              <a:rPr kumimoji="1"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値が低いという</a:t>
            </a:r>
            <a:r>
              <a:rPr lang="ja-JP" altLang="en-US" sz="2800" b="1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結果になった</a:t>
            </a:r>
            <a:endParaRPr kumimoji="1" lang="ja-JP" altLang="en-US" sz="2800" b="1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3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620000" cy="634082"/>
          </a:xfrm>
        </p:spPr>
        <p:txBody>
          <a:bodyPr/>
          <a:lstStyle/>
          <a:p>
            <a:r>
              <a:rPr kumimoji="1" lang="ja-JP" altLang="en-US" sz="4000" b="1" dirty="0" smtClean="0"/>
              <a:t>ラベル別の結果</a:t>
            </a:r>
            <a:endParaRPr kumimoji="1" lang="ja-JP" altLang="en-US" sz="40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692696"/>
            <a:ext cx="8064896" cy="6048672"/>
          </a:xfrm>
        </p:spPr>
        <p:txBody>
          <a:bodyPr/>
          <a:lstStyle/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pPr marL="114300" indent="0">
              <a:buNone/>
            </a:pP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33574"/>
              </p:ext>
            </p:extLst>
          </p:nvPr>
        </p:nvGraphicFramePr>
        <p:xfrm>
          <a:off x="395536" y="548680"/>
          <a:ext cx="7848872" cy="46698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1109"/>
                <a:gridCol w="981109"/>
                <a:gridCol w="981109"/>
                <a:gridCol w="981109"/>
                <a:gridCol w="981109"/>
                <a:gridCol w="981109"/>
                <a:gridCol w="981109"/>
                <a:gridCol w="981109"/>
              </a:tblGrid>
              <a:tr h="1867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N</a:t>
                      </a:r>
                      <a:endParaRPr lang="ja-JP" alt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評価値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解説</a:t>
                      </a:r>
                      <a:endParaRPr lang="ja-JP" alt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solidFill>
                            <a:srgbClr val="00B05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実況</a:t>
                      </a:r>
                      <a:endParaRPr lang="ja-JP" altLang="en-US" sz="1800" b="1" i="0" u="none" strike="noStrike" dirty="0">
                        <a:solidFill>
                          <a:srgbClr val="00B05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solidFill>
                            <a:srgbClr val="FFC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感想</a:t>
                      </a:r>
                      <a:endParaRPr lang="ja-JP" altLang="en-US" sz="1800" b="1" i="0" u="none" strike="noStrike" dirty="0">
                        <a:solidFill>
                          <a:srgbClr val="FFC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solidFill>
                            <a:srgbClr val="00B0F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応援</a:t>
                      </a:r>
                      <a:endParaRPr lang="ja-JP" altLang="en-US" sz="1800" b="1" i="0" u="none" strike="noStrike" dirty="0">
                        <a:solidFill>
                          <a:srgbClr val="00B0F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solidFill>
                            <a:srgbClr val="7030A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野次</a:t>
                      </a:r>
                      <a:endParaRPr lang="ja-JP" altLang="en-US" sz="1800" b="1" i="0" u="none" strike="noStrike" dirty="0">
                        <a:solidFill>
                          <a:srgbClr val="7030A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その他</a:t>
                      </a:r>
                      <a:endParaRPr lang="ja-JP" alt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</a:t>
                      </a:r>
                      <a:endParaRPr lang="en-US" altLang="ja-JP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再現率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91.0%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30.3%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5.1%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0.9%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6.7%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15.2%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適合率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68.7%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30.7%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16.8%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17.8%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22.5%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F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77.6%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22.8%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5.4%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1.3%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6.4%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11.9%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再現率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91.3%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26.5%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3.4%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0.4%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6.1%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14.9%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適合率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67.8%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35.6%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19.6%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15.6%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21.2%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23.1%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F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77.4%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20.4%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4.7%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0.8%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5.5%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14.3%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再現率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91.4%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24.8%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3.3%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0.2%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4.2%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15.9%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9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適合率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68.1%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38.0%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16.1%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5.6%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21.9%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20.3%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7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F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77.5%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20.1%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4.7%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0.3%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5.2%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14.8%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4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再現率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93.2%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22.3%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2.4%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0.7%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5.4%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12.9%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4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適合率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67.8%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31.9%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16.3%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10.3%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23.7%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21.0%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4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F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78.0%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19.5%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3.6%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0.9%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6.2%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11.9%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</a:t>
                      </a:r>
                      <a:endParaRPr lang="en-US" altLang="ja-JP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再現率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93.2%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22.1%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0.1%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5.0%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11.3%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適合率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66.8%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27.4%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16.7%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2.1%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25.3%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21.9%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5</a:t>
                      </a:r>
                      <a:endParaRPr lang="en-US" altLang="ja-JP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F</a:t>
                      </a:r>
                      <a:r>
                        <a:rPr lang="ja-JP" altLang="en-US" sz="1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値</a:t>
                      </a:r>
                      <a:endParaRPr lang="en-US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77.4%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18.9%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2.8%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0.2%</a:t>
                      </a:r>
                      <a:endParaRPr lang="en-US" altLang="ja-JP" sz="1800" b="1" i="0" u="none" strike="noStrike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6.2%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u="none" strike="noStrike" dirty="0">
                          <a:solidFill>
                            <a:srgbClr val="002060"/>
                          </a:solidFill>
                          <a:effectLst/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12.6%</a:t>
                      </a:r>
                      <a:endParaRPr lang="en-US" altLang="ja-JP" sz="1800" b="1" i="0" u="none" strike="noStrike" dirty="0">
                        <a:solidFill>
                          <a:srgbClr val="002060"/>
                        </a:solidFill>
                        <a:effectLst/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83568" y="5435932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解説はとてもよく当たるが、応援は全く当たらない</a:t>
            </a:r>
            <a:endParaRPr kumimoji="1" lang="ja-JP" altLang="en-US" sz="2800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3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21216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ja-JP" altLang="en-US" sz="3600" dirty="0" err="1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</a:t>
            </a:r>
            <a:r>
              <a:rPr lang="ja-JP" altLang="en-US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結論</a:t>
            </a:r>
            <a:endParaRPr lang="en-US" altLang="ja-JP" sz="36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生のデータを自分で振り分け、データセットを作った</a:t>
            </a:r>
            <a:endParaRPr lang="en-US" altLang="ja-JP" sz="28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自動分類を</a:t>
            </a:r>
            <a:r>
              <a:rPr lang="ja-JP" altLang="en-US" sz="28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試みた</a:t>
            </a:r>
            <a:endParaRPr lang="en-US" altLang="ja-JP" sz="28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sz="36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lang="en-US" altLang="ja-JP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―</a:t>
            </a:r>
            <a:r>
              <a:rPr lang="ja-JP" altLang="en-US" sz="36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考察</a:t>
            </a:r>
            <a:endParaRPr lang="en-US" altLang="ja-JP" sz="36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・辞書作成があまりうまくいかず、よい結果を得られなかった　　</a:t>
            </a:r>
            <a:endParaRPr lang="en-US" altLang="ja-JP" sz="24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4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のではないか</a:t>
            </a:r>
            <a:endParaRPr lang="en-US" altLang="ja-JP" sz="24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・手法間では差があまりない</a:t>
            </a:r>
            <a:endParaRPr lang="en-US" altLang="ja-JP" sz="24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・評価基準では</a:t>
            </a:r>
            <a:r>
              <a:rPr lang="en-US" altLang="ja-JP" sz="2400" b="1" dirty="0" err="1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MacroF</a:t>
            </a: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値が極端に低かった</a:t>
            </a:r>
            <a:endParaRPr lang="en-US" altLang="ja-JP" sz="24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sz="24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en-US" altLang="ja-JP" sz="32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―</a:t>
            </a:r>
            <a:r>
              <a:rPr lang="ja-JP" altLang="en-US" sz="32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今後の</a:t>
            </a:r>
            <a:r>
              <a:rPr lang="ja-JP" altLang="en-US" sz="32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課題</a:t>
            </a:r>
            <a:endParaRPr lang="en-US" altLang="ja-JP" sz="3200" dirty="0" smtClean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</a:t>
            </a:r>
            <a:r>
              <a:rPr lang="ja-JP" altLang="ja-JP" sz="2400" b="1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対戦チーム</a:t>
            </a:r>
            <a:r>
              <a:rPr lang="ja-JP" altLang="ja-JP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ごと</a:t>
            </a: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に</a:t>
            </a:r>
            <a:r>
              <a:rPr lang="ja-JP" altLang="ja-JP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比較</a:t>
            </a:r>
            <a:r>
              <a:rPr lang="ja-JP" altLang="en-US" sz="24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する</a:t>
            </a:r>
            <a:endParaRPr lang="ja-JP" altLang="ja-JP" sz="24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sz="24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・まとめサイトにする際視覚化を行う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14300" indent="0">
              <a:buNone/>
            </a:pPr>
            <a:endParaRPr lang="en-US" altLang="ja-JP" sz="24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sz="24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sz="2400" b="1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lang="en-US" altLang="ja-JP" dirty="0"/>
          </a:p>
          <a:p>
            <a:pPr marL="114300" indent="0">
              <a:buNone/>
            </a:pPr>
            <a:endParaRPr lang="en-US" altLang="ja-JP" dirty="0" smtClean="0"/>
          </a:p>
          <a:p>
            <a:pPr marL="11430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309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0"/>
            <a:ext cx="8460432" cy="6669360"/>
          </a:xfrm>
        </p:spPr>
        <p:txBody>
          <a:bodyPr/>
          <a:lstStyle/>
          <a:p>
            <a:pPr marL="114300" indent="0">
              <a:buNone/>
            </a:pPr>
            <a:r>
              <a:rPr lang="ja-JP" altLang="en-US" sz="32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これらをまとめるサイトが欲しい・・・</a:t>
            </a:r>
            <a:endParaRPr lang="en-US" altLang="ja-JP" sz="32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endParaRPr kumimoji="1" lang="en-US" altLang="ja-JP" sz="3200" dirty="0" smtClean="0"/>
          </a:p>
          <a:p>
            <a:pPr marL="114300" indent="0">
              <a:buNone/>
            </a:pPr>
            <a:r>
              <a:rPr lang="en-US" altLang="ja-JP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Twitter </a:t>
            </a:r>
            <a:r>
              <a:rPr lang="ja-JP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の実況書き込みを利用したスポーツ映像の</a:t>
            </a:r>
            <a:r>
              <a:rPr lang="ja-JP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要約</a:t>
            </a:r>
            <a:endParaRPr lang="en-US" altLang="ja-JP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</a:t>
            </a:r>
            <a:r>
              <a:rPr lang="zh-TW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小林</a:t>
            </a:r>
            <a:r>
              <a:rPr lang="zh-TW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尊志 </a:t>
            </a:r>
            <a:r>
              <a:rPr lang="en-US" altLang="zh-TW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,</a:t>
            </a:r>
            <a:r>
              <a:rPr lang="zh-TW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野田雅文</a:t>
            </a:r>
            <a:r>
              <a:rPr lang="en-US" altLang="zh-TW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,</a:t>
            </a:r>
            <a:r>
              <a:rPr lang="zh-TW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zh-TW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出口</a:t>
            </a:r>
            <a:r>
              <a:rPr lang="zh-TW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大輔</a:t>
            </a:r>
            <a:r>
              <a:rPr lang="en-US" altLang="zh-TW" dirty="0" err="1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,</a:t>
            </a:r>
            <a:r>
              <a:rPr lang="zh-TW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zh-TW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高橋友和 </a:t>
            </a:r>
            <a:r>
              <a:rPr lang="en-US" altLang="zh-TW" dirty="0" err="1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,</a:t>
            </a:r>
            <a:r>
              <a:rPr lang="zh-TW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井手</a:t>
            </a:r>
            <a:r>
              <a:rPr lang="zh-TW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一郎 </a:t>
            </a:r>
            <a:r>
              <a:rPr lang="en-US" altLang="zh-TW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,</a:t>
            </a:r>
            <a:endParaRPr lang="en-US" altLang="ja-JP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zh-TW" altLang="en-US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村瀬洋</a:t>
            </a:r>
            <a:r>
              <a:rPr lang="en-US" altLang="zh-TW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/2011</a:t>
            </a:r>
            <a:r>
              <a:rPr lang="ja-JP" altLang="en-US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  <a:endParaRPr kumimoji="1" lang="en-US" altLang="ja-JP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ツイートを用いた野球の</a:t>
            </a:r>
            <a:r>
              <a:rPr lang="en-US" altLang="ja-JP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Live</a:t>
            </a:r>
            <a:r>
              <a:rPr lang="ja-JP" altLang="en-US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システムの研究</a:t>
            </a:r>
            <a:endParaRPr lang="en-US" altLang="ja-JP" b="1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en-US" altLang="ja-JP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(</a:t>
            </a:r>
            <a:r>
              <a:rPr lang="en-US" altLang="ja-JP" b="1" dirty="0" err="1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Hogun</a:t>
            </a:r>
            <a:r>
              <a:rPr lang="en-US" altLang="ja-JP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Park, Sun-Bum </a:t>
            </a:r>
            <a:r>
              <a:rPr lang="en-US" altLang="ja-JP" b="1" dirty="0" err="1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Youn</a:t>
            </a:r>
            <a:r>
              <a:rPr lang="en-US" altLang="ja-JP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, </a:t>
            </a:r>
            <a:r>
              <a:rPr lang="en-US" altLang="ja-JP" b="1" dirty="0" err="1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Geun</a:t>
            </a:r>
            <a:r>
              <a:rPr lang="en-US" altLang="ja-JP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Young Lee, </a:t>
            </a:r>
            <a:r>
              <a:rPr lang="en-US" altLang="ja-JP" b="1" dirty="0" err="1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Heedong</a:t>
            </a:r>
            <a:r>
              <a:rPr lang="en-US" altLang="ja-JP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en-US" altLang="ja-JP" b="1" dirty="0" err="1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Ko</a:t>
            </a:r>
            <a:r>
              <a:rPr lang="en-US" altLang="ja-JP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/2011)</a:t>
            </a:r>
          </a:p>
          <a:p>
            <a:pPr marL="114300" indent="0">
              <a:buNone/>
            </a:pPr>
            <a:endParaRPr lang="en-US" altLang="ja-JP" b="1" dirty="0"/>
          </a:p>
          <a:p>
            <a:pPr marL="114300" indent="0">
              <a:buNone/>
            </a:pPr>
            <a:endParaRPr lang="en-US" altLang="ja-JP" b="1" dirty="0" smtClean="0"/>
          </a:p>
          <a:p>
            <a:pPr marL="114300" indent="0">
              <a:buNone/>
            </a:pPr>
            <a:endParaRPr kumimoji="1" lang="en-US" altLang="ja-JP" b="1" dirty="0"/>
          </a:p>
          <a:p>
            <a:pPr marL="114300" indent="0">
              <a:buNone/>
            </a:pPr>
            <a:endParaRPr kumimoji="1" lang="en-US" altLang="ja-JP" dirty="0" smtClean="0"/>
          </a:p>
          <a:p>
            <a:pPr marL="114300" indent="0">
              <a:buNone/>
            </a:pPr>
            <a:endParaRPr lang="en-US" altLang="ja-JP" dirty="0"/>
          </a:p>
          <a:p>
            <a:pPr marL="114300" indent="0">
              <a:buNone/>
            </a:pPr>
            <a:endParaRPr kumimoji="1" lang="en-US" altLang="ja-JP" dirty="0" smtClean="0"/>
          </a:p>
          <a:p>
            <a:pPr marL="114300" indent="0">
              <a:buNone/>
            </a:pPr>
            <a:endParaRPr lang="en-US" altLang="ja-JP" dirty="0"/>
          </a:p>
          <a:p>
            <a:pPr marL="114300" indent="0">
              <a:buNone/>
            </a:pPr>
            <a:endParaRPr kumimoji="1" lang="en-US" altLang="ja-JP" dirty="0" smtClean="0"/>
          </a:p>
          <a:p>
            <a:pPr marL="114300" indent="0">
              <a:buNone/>
            </a:pPr>
            <a:endParaRPr kumimoji="1"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2814117" y="4523928"/>
            <a:ext cx="259228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3917" y="5373216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ツイート</a:t>
            </a:r>
            <a:r>
              <a:rPr lang="ja-JP" altLang="en-US" sz="36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lang="ja-JP" altLang="en-US" sz="36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分類</a:t>
            </a:r>
            <a:r>
              <a:rPr lang="ja-JP" altLang="en-US" sz="36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が最低限必要</a:t>
            </a:r>
            <a:endParaRPr kumimoji="1" lang="ja-JP" altLang="en-US" sz="36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08104" y="4562553"/>
            <a:ext cx="295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第一歩として・・・</a:t>
            </a:r>
            <a:endParaRPr kumimoji="1" lang="ja-JP" altLang="en-US" sz="2400" b="1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35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444056" y="-27384"/>
            <a:ext cx="7620000" cy="820826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分類ラベル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95736" y="76470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E3DED1">
                    <a:lumMod val="10000"/>
                  </a:srgb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実際のツイートを見て</a:t>
            </a:r>
            <a:r>
              <a:rPr lang="ja-JP" altLang="en-US" sz="2800" b="1" dirty="0">
                <a:solidFill>
                  <a:srgbClr val="E3DED1">
                    <a:lumMod val="10000"/>
                  </a:srgb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みると</a:t>
            </a:r>
            <a:r>
              <a:rPr lang="ja-JP" altLang="en-US" sz="2800" b="1" dirty="0" err="1">
                <a:solidFill>
                  <a:srgbClr val="E3DED1">
                    <a:lumMod val="10000"/>
                  </a:srgbClr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。。</a:t>
            </a:r>
            <a:endParaRPr lang="ja-JP" altLang="en-US" sz="2800" b="1" dirty="0">
              <a:solidFill>
                <a:srgbClr val="E3DED1">
                  <a:lumMod val="10000"/>
                </a:srgbClr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93500" y="1430415"/>
            <a:ext cx="6990868" cy="13681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28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</a:t>
            </a:r>
            <a:endParaRPr lang="en-US" altLang="ja-JP" sz="2800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sz="28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例１</a:t>
            </a:r>
            <a:endParaRPr lang="en-US" altLang="ja-JP" sz="2800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sz="20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澤村</a:t>
            </a:r>
            <a:r>
              <a:rPr lang="ja-JP" altLang="en-US" sz="2000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投手続投か</a:t>
            </a:r>
            <a:r>
              <a:rPr lang="en-US" altLang="ja-JP" sz="2000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…</a:t>
            </a:r>
            <a:r>
              <a:rPr lang="ja-JP" altLang="en-US" sz="2000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ボールのキレも落ちてきている</a:t>
            </a:r>
            <a:r>
              <a:rPr lang="ja-JP" altLang="en-US" sz="20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が</a:t>
            </a:r>
            <a:endParaRPr lang="en-US" altLang="ja-JP" sz="2000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sz="20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リリーフ陣</a:t>
            </a:r>
            <a:r>
              <a:rPr lang="ja-JP" altLang="en-US" sz="2000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が疲れてるから仕方ないか</a:t>
            </a:r>
            <a:r>
              <a:rPr lang="ja-JP" altLang="en-US" sz="20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  <a:endParaRPr lang="en-US" altLang="ja-JP" sz="2000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sz="20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傷</a:t>
            </a:r>
            <a:r>
              <a:rPr lang="ja-JP" altLang="en-US" sz="2000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を広げないでほしい。頑張れ！</a:t>
            </a:r>
            <a:endParaRPr lang="en-US" altLang="ja-JP" sz="2000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endParaRPr lang="en-US" altLang="ja-JP" dirty="0" smtClean="0">
              <a:solidFill>
                <a:srgbClr val="323232"/>
              </a:solidFill>
            </a:endParaRPr>
          </a:p>
          <a:p>
            <a:pPr algn="just"/>
            <a:endParaRPr lang="en-US" altLang="ja-JP" dirty="0">
              <a:solidFill>
                <a:srgbClr val="323232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35496" y="3284984"/>
            <a:ext cx="2820496" cy="82459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323232"/>
                </a:solidFill>
              </a:rPr>
              <a:t>・</a:t>
            </a:r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澤村投手続投</a:t>
            </a:r>
            <a:endParaRPr lang="en-US" altLang="ja-JP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・リリーフ陣が</a:t>
            </a:r>
            <a:endParaRPr lang="en-US" altLang="ja-JP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疲れてる</a:t>
            </a:r>
            <a:endParaRPr lang="ja-JP" altLang="en-US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2843808" y="3284984"/>
            <a:ext cx="2820496" cy="82459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323232"/>
                </a:solidFill>
              </a:rPr>
              <a:t>・</a:t>
            </a:r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ボールの</a:t>
            </a:r>
            <a:endParaRPr lang="en-US" altLang="ja-JP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キレも落ちて</a:t>
            </a:r>
            <a:endParaRPr lang="en-US" altLang="ja-JP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きている</a:t>
            </a:r>
            <a:endParaRPr lang="en-US" altLang="ja-JP" dirty="0">
              <a:solidFill>
                <a:srgbClr val="323232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5652120" y="3252478"/>
            <a:ext cx="2820496" cy="82459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323232"/>
                </a:solidFill>
              </a:rPr>
              <a:t>・</a:t>
            </a:r>
            <a:r>
              <a:rPr lang="ja-JP" altLang="en-US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頑張れ！</a:t>
            </a:r>
            <a:endParaRPr lang="en-US" altLang="ja-JP" dirty="0">
              <a:solidFill>
                <a:srgbClr val="323232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41429" y="4809346"/>
            <a:ext cx="1208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  <a:endParaRPr lang="ja-JP" altLang="en-US" sz="4000" dirty="0">
              <a:solidFill>
                <a:srgbClr val="00B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49741" y="4809346"/>
            <a:ext cx="1208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解説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58053" y="4809346"/>
            <a:ext cx="1208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応援</a:t>
            </a:r>
          </a:p>
        </p:txBody>
      </p:sp>
      <p:cxnSp>
        <p:nvCxnSpPr>
          <p:cNvPr id="19" name="直線矢印コネクタ 18"/>
          <p:cNvCxnSpPr>
            <a:stCxn id="12" idx="4"/>
            <a:endCxn id="15" idx="0"/>
          </p:cNvCxnSpPr>
          <p:nvPr/>
        </p:nvCxnSpPr>
        <p:spPr>
          <a:xfrm>
            <a:off x="1445744" y="4109578"/>
            <a:ext cx="0" cy="699768"/>
          </a:xfrm>
          <a:prstGeom prst="straightConnector1">
            <a:avLst/>
          </a:prstGeom>
          <a:ln w="3810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3" idx="4"/>
            <a:endCxn id="16" idx="0"/>
          </p:cNvCxnSpPr>
          <p:nvPr/>
        </p:nvCxnSpPr>
        <p:spPr>
          <a:xfrm>
            <a:off x="4254056" y="4109578"/>
            <a:ext cx="0" cy="699768"/>
          </a:xfrm>
          <a:prstGeom prst="straightConnector1">
            <a:avLst/>
          </a:prstGeom>
          <a:ln w="3810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14" idx="4"/>
            <a:endCxn id="17" idx="0"/>
          </p:cNvCxnSpPr>
          <p:nvPr/>
        </p:nvCxnSpPr>
        <p:spPr>
          <a:xfrm>
            <a:off x="7062368" y="4077072"/>
            <a:ext cx="0" cy="732274"/>
          </a:xfrm>
          <a:prstGeom prst="straightConnector1">
            <a:avLst/>
          </a:prstGeom>
          <a:ln w="3810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67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971600" y="404664"/>
            <a:ext cx="6990868" cy="9361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ja-JP" altLang="en-US" sz="28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例</a:t>
            </a:r>
            <a:r>
              <a:rPr lang="ja-JP" altLang="en-US" sz="2800" dirty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endParaRPr lang="en-US" altLang="ja-JP" sz="2800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just"/>
            <a:r>
              <a:rPr lang="ja-JP" altLang="en-US" sz="2400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バカかてめえ。ゲッツーとか・・・腹立つわ。</a:t>
            </a:r>
            <a:endParaRPr lang="en-US" altLang="ja-JP" dirty="0" smtClean="0">
              <a:solidFill>
                <a:srgbClr val="323232"/>
              </a:solidFill>
            </a:endParaRPr>
          </a:p>
          <a:p>
            <a:pPr algn="just"/>
            <a:endParaRPr lang="en-US" altLang="ja-JP" dirty="0">
              <a:solidFill>
                <a:srgbClr val="323232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9507" y="1556792"/>
            <a:ext cx="2820496" cy="82459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バカかてめえ</a:t>
            </a:r>
            <a:endParaRPr lang="ja-JP" altLang="en-US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5652120" y="1556792"/>
            <a:ext cx="2820496" cy="82459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腹立つわ</a:t>
            </a:r>
            <a:endParaRPr lang="ja-JP" altLang="en-US" dirty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830003" y="1556792"/>
            <a:ext cx="2820496" cy="82459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32323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ゲッツーとか</a:t>
            </a:r>
            <a:endParaRPr lang="en-US" altLang="ja-JP" dirty="0" smtClean="0">
              <a:solidFill>
                <a:srgbClr val="32323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cxnSp>
        <p:nvCxnSpPr>
          <p:cNvPr id="9" name="直線矢印コネクタ 8"/>
          <p:cNvCxnSpPr>
            <a:stCxn id="6" idx="4"/>
            <a:endCxn id="18" idx="0"/>
          </p:cNvCxnSpPr>
          <p:nvPr/>
        </p:nvCxnSpPr>
        <p:spPr>
          <a:xfrm>
            <a:off x="1419755" y="2381386"/>
            <a:ext cx="0" cy="54355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458053" y="2924944"/>
            <a:ext cx="1208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感想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635936" y="2924944"/>
            <a:ext cx="1208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5440" y="2924944"/>
            <a:ext cx="1208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7030A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野次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043604" y="5049180"/>
            <a:ext cx="6846859" cy="12601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3200" dirty="0" smtClean="0">
              <a:solidFill>
                <a:srgbClr val="32323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lang="en-US" altLang="ja-JP" dirty="0" smtClean="0">
              <a:solidFill>
                <a:srgbClr val="323232"/>
              </a:solidFill>
            </a:endParaRPr>
          </a:p>
          <a:p>
            <a:pPr algn="ctr"/>
            <a:endParaRPr lang="en-US" altLang="ja-JP" dirty="0">
              <a:solidFill>
                <a:srgbClr val="323232"/>
              </a:solidFill>
            </a:endParaRPr>
          </a:p>
          <a:p>
            <a:pPr algn="ctr"/>
            <a:endParaRPr lang="en-US" altLang="ja-JP" dirty="0">
              <a:solidFill>
                <a:srgbClr val="323232"/>
              </a:solidFill>
            </a:endParaRPr>
          </a:p>
          <a:p>
            <a:pPr algn="ctr"/>
            <a:endParaRPr lang="en-US" altLang="ja-JP" dirty="0" smtClean="0">
              <a:solidFill>
                <a:srgbClr val="323232"/>
              </a:solidFill>
            </a:endParaRPr>
          </a:p>
          <a:p>
            <a:pPr algn="ctr"/>
            <a:endParaRPr lang="en-US" altLang="ja-JP" dirty="0">
              <a:solidFill>
                <a:srgbClr val="323232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15609" y="5580529"/>
            <a:ext cx="6768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  <a:r>
              <a:rPr lang="ja-JP" altLang="en-US" sz="3200" dirty="0" smtClean="0">
                <a:solidFill>
                  <a:srgbClr val="F07F0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解説</a:t>
            </a:r>
            <a:r>
              <a:rPr lang="ja-JP" altLang="en-US" sz="3200" dirty="0" smtClean="0">
                <a:solidFill>
                  <a:srgbClr val="F07F0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感想</a:t>
            </a:r>
            <a:r>
              <a:rPr lang="ja-JP" altLang="en-US" sz="3200" dirty="0" smtClean="0">
                <a:solidFill>
                  <a:srgbClr val="F07F0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応援</a:t>
            </a:r>
            <a:r>
              <a:rPr lang="ja-JP" altLang="en-US" sz="3200" dirty="0" smtClean="0">
                <a:solidFill>
                  <a:srgbClr val="F07F0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solidFill>
                  <a:srgbClr val="7030A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野次</a:t>
            </a:r>
            <a:r>
              <a:rPr lang="ja-JP" altLang="en-US" sz="3200" dirty="0" smtClean="0">
                <a:solidFill>
                  <a:srgbClr val="F07F0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dirty="0" smtClean="0">
                <a:solidFill>
                  <a:srgbClr val="E3DED1">
                    <a:lumMod val="10000"/>
                  </a:srgb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その他</a:t>
            </a:r>
            <a:r>
              <a:rPr lang="ja-JP" altLang="en-US" sz="1200" dirty="0" smtClean="0">
                <a:solidFill>
                  <a:srgbClr val="F07F09"/>
                </a:solidFill>
              </a:rPr>
              <a:t>　</a:t>
            </a:r>
            <a:endParaRPr lang="ja-JP" altLang="en-US" sz="1200" dirty="0">
              <a:solidFill>
                <a:srgbClr val="F07F09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15609" y="5049180"/>
            <a:ext cx="3516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今回使用するラベル</a:t>
            </a:r>
            <a:endParaRPr lang="ja-JP" altLang="en-US" sz="2800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cxnSp>
        <p:nvCxnSpPr>
          <p:cNvPr id="24" name="直線矢印コネクタ 23"/>
          <p:cNvCxnSpPr>
            <a:stCxn id="8" idx="4"/>
            <a:endCxn id="16" idx="0"/>
          </p:cNvCxnSpPr>
          <p:nvPr/>
        </p:nvCxnSpPr>
        <p:spPr>
          <a:xfrm>
            <a:off x="4240251" y="2381386"/>
            <a:ext cx="0" cy="543558"/>
          </a:xfrm>
          <a:prstGeom prst="straightConnector1">
            <a:avLst/>
          </a:prstGeom>
          <a:ln w="3810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7" idx="4"/>
            <a:endCxn id="15" idx="0"/>
          </p:cNvCxnSpPr>
          <p:nvPr/>
        </p:nvCxnSpPr>
        <p:spPr>
          <a:xfrm>
            <a:off x="7062368" y="2381386"/>
            <a:ext cx="0" cy="54355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827585" y="4038163"/>
            <a:ext cx="7488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一つのツイートには、複数の内容が含まれる。</a:t>
            </a:r>
            <a:endParaRPr lang="en-US" altLang="ja-JP" sz="2400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400" dirty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一つ</a:t>
            </a:r>
            <a:r>
              <a:rPr lang="ja-JP" altLang="en-US" sz="2400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のツイートに、複数のラベルを割り当てる（タグ付け）</a:t>
            </a:r>
            <a:endParaRPr lang="en-US" altLang="ja-JP" sz="2400" dirty="0" smtClean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15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5" grpId="0"/>
      <p:bldP spid="16" grpId="0"/>
      <p:bldP spid="18" grpId="0"/>
      <p:bldP spid="20" grpId="0" animBg="1"/>
      <p:bldP spid="21" grpId="0"/>
      <p:bldP spid="22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457200" y="13393"/>
            <a:ext cx="8229600" cy="878810"/>
          </a:xfrm>
        </p:spPr>
        <p:txBody>
          <a:bodyPr>
            <a:normAutofit/>
          </a:bodyPr>
          <a:lstStyle/>
          <a:p>
            <a:r>
              <a:rPr lang="ja-JP" altLang="en-US" dirty="0"/>
              <a:t>研究</a:t>
            </a:r>
            <a:r>
              <a:rPr lang="ja-JP" altLang="en-US" dirty="0" smtClean="0"/>
              <a:t>の</a:t>
            </a:r>
            <a:r>
              <a:rPr lang="ja-JP" altLang="en-US" dirty="0"/>
              <a:t>背景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1259632" y="1268760"/>
            <a:ext cx="6624736" cy="11521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試合の実況ツイートを</a:t>
            </a:r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集め</a:t>
            </a:r>
            <a:r>
              <a:rPr lang="ja-JP" altLang="en-US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分類</a:t>
            </a:r>
            <a:r>
              <a:rPr lang="ja-JP" altLang="ja-JP" sz="28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する</a:t>
            </a:r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と</a:t>
            </a:r>
            <a:endParaRPr lang="en-US" altLang="ja-JP" sz="2800" b="1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ユーザー</a:t>
            </a:r>
            <a:r>
              <a:rPr lang="ja-JP" altLang="ja-JP" sz="28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</a:t>
            </a:r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意見</a:t>
            </a:r>
            <a:r>
              <a:rPr lang="ja-JP" altLang="en-US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考え</a:t>
            </a:r>
            <a:r>
              <a:rPr lang="ja-JP" altLang="en-US" sz="28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、</a:t>
            </a:r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感想</a:t>
            </a:r>
            <a:r>
              <a:rPr lang="ja-JP" altLang="ja-JP" sz="28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</a:t>
            </a:r>
            <a:r>
              <a:rPr lang="ja-JP" altLang="ja-JP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分か</a:t>
            </a:r>
            <a:r>
              <a:rPr lang="ja-JP" altLang="en-US" sz="2800" b="1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る</a:t>
            </a:r>
            <a:endParaRPr kumimoji="1" lang="ja-JP" altLang="en-US" sz="28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64296" y="3013501"/>
            <a:ext cx="5724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</a:t>
            </a:r>
            <a:r>
              <a:rPr lang="ja-JP" altLang="en-US" sz="4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わけ</a:t>
            </a:r>
            <a:r>
              <a:rPr lang="ja-JP" altLang="en-US" sz="4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r>
              <a:rPr lang="ja-JP" altLang="en-US" sz="4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・・・</a:t>
            </a:r>
            <a:endParaRPr kumimoji="1" lang="ja-JP" altLang="en-US" sz="48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4575507"/>
            <a:ext cx="7584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実際に</a:t>
            </a:r>
            <a:r>
              <a:rPr kumimoji="1" lang="ja-JP" altLang="en-US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自分の手で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振り分けてみました</a:t>
            </a:r>
            <a:endParaRPr kumimoji="1" lang="ja-JP" altLang="en-US" sz="36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018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12571" y="2996952"/>
            <a:ext cx="8062076" cy="36724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5596" y="2924944"/>
            <a:ext cx="399897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</a:rPr>
              <a:t>●巨　人 ３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５ ロッテ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５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４ ロッテ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７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２ 西　武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２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１ 西　武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３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７ 日本ハム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１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２日本ハム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１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２ 楽　天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</a:t>
            </a:r>
            <a:r>
              <a:rPr lang="en-US" altLang="ja-JP" sz="2000" b="1" dirty="0">
                <a:solidFill>
                  <a:schemeClr val="tx2"/>
                </a:solidFill>
              </a:rPr>
              <a:t>10―</a:t>
            </a:r>
            <a:r>
              <a:rPr lang="ja-JP" altLang="en-US" sz="2000" b="1" dirty="0">
                <a:solidFill>
                  <a:schemeClr val="tx2"/>
                </a:solidFill>
              </a:rPr>
              <a:t>４</a:t>
            </a:r>
            <a:r>
              <a:rPr lang="en-US" altLang="ja-JP" sz="2000" b="1" dirty="0">
                <a:solidFill>
                  <a:schemeClr val="tx2"/>
                </a:solidFill>
              </a:rPr>
              <a:t> </a:t>
            </a:r>
            <a:r>
              <a:rPr lang="ja-JP" altLang="en-US" sz="2000" b="1" dirty="0">
                <a:solidFill>
                  <a:schemeClr val="tx2"/>
                </a:solidFill>
              </a:rPr>
              <a:t>楽天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３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２ オリックス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△巨　人 ５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５ オリックス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△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０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５ ソフトバンク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２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３ ソフトバンク○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b="1" dirty="0" smtClean="0">
                <a:solidFill>
                  <a:schemeClr val="tx2"/>
                </a:solidFill>
              </a:rPr>
              <a:t> </a:t>
            </a:r>
            <a:endParaRPr lang="ja-JP" altLang="en-US" b="1" dirty="0">
              <a:solidFill>
                <a:schemeClr val="tx2"/>
              </a:solidFill>
            </a:endParaRPr>
          </a:p>
          <a:p>
            <a:endParaRPr lang="en-US" altLang="ja-JP" b="1" dirty="0" smtClean="0">
              <a:solidFill>
                <a:schemeClr val="tx2"/>
              </a:solidFill>
            </a:endParaRPr>
          </a:p>
          <a:p>
            <a:endParaRPr lang="en-US" altLang="ja-JP" b="1" dirty="0" smtClean="0">
              <a:solidFill>
                <a:schemeClr val="tx2"/>
              </a:solidFill>
            </a:endParaRPr>
          </a:p>
          <a:p>
            <a:endParaRPr lang="en-US" altLang="ja-JP" b="1" dirty="0" smtClean="0">
              <a:solidFill>
                <a:schemeClr val="tx2"/>
              </a:solidFill>
            </a:endParaRPr>
          </a:p>
          <a:p>
            <a:endParaRPr lang="en-US" altLang="ja-JP" b="1" dirty="0" smtClean="0">
              <a:solidFill>
                <a:schemeClr val="tx2"/>
              </a:solidFill>
            </a:endParaRPr>
          </a:p>
          <a:p>
            <a:r>
              <a:rPr lang="ja-JP" altLang="en-US" b="1" dirty="0" smtClean="0">
                <a:solidFill>
                  <a:schemeClr val="tx2"/>
                </a:solidFill>
              </a:rPr>
              <a:t> </a:t>
            </a:r>
            <a:endParaRPr lang="en-US" altLang="ja-JP" b="1" dirty="0">
              <a:solidFill>
                <a:schemeClr val="tx2"/>
              </a:solidFill>
            </a:endParaRPr>
          </a:p>
          <a:p>
            <a:endParaRPr lang="en-US" altLang="ja-JP" b="1" dirty="0" smtClean="0">
              <a:solidFill>
                <a:schemeClr val="tx2"/>
              </a:solidFill>
            </a:endParaRPr>
          </a:p>
          <a:p>
            <a:endParaRPr lang="en-US" altLang="ja-JP" b="1" dirty="0" smtClean="0">
              <a:solidFill>
                <a:schemeClr val="tx2"/>
              </a:solidFill>
            </a:endParaRPr>
          </a:p>
          <a:p>
            <a:endParaRPr lang="en-US" altLang="ja-JP" b="1" dirty="0" smtClean="0">
              <a:solidFill>
                <a:schemeClr val="tx2"/>
              </a:solidFill>
            </a:endParaRPr>
          </a:p>
          <a:p>
            <a:r>
              <a:rPr lang="ja-JP" altLang="en-US" b="1" dirty="0" smtClean="0">
                <a:solidFill>
                  <a:schemeClr val="tx2"/>
                </a:solidFill>
              </a:rPr>
              <a:t>　</a:t>
            </a:r>
            <a:endParaRPr lang="en-US" altLang="ja-JP" b="1" dirty="0" smtClean="0">
              <a:solidFill>
                <a:schemeClr val="tx2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0" y="2924944"/>
            <a:ext cx="39604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tx2"/>
                </a:solidFill>
              </a:rPr>
              <a:t>●巨　人 ３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４ ロッテ 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２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３ ロッテ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１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５ 西　武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７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３ 西　武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４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１ 日本ハム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４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２ 日本ハム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５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３ 楽　天 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●巨　人 ３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５ 楽　天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○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〇巨　人 ７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１ オリックス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　人 ３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０ オリックス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〇巨　人 ６</a:t>
            </a:r>
            <a:r>
              <a:rPr lang="en-US" altLang="ja-JP" sz="2000" b="1" dirty="0">
                <a:solidFill>
                  <a:schemeClr val="tx2"/>
                </a:solidFill>
              </a:rPr>
              <a:t>―</a:t>
            </a:r>
            <a:r>
              <a:rPr lang="ja-JP" altLang="en-US" sz="2000" b="1" dirty="0">
                <a:solidFill>
                  <a:schemeClr val="tx2"/>
                </a:solidFill>
              </a:rPr>
              <a:t>１ ソフトバンク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●</a:t>
            </a:r>
            <a:endParaRPr lang="en-US" altLang="ja-JP" sz="2000" b="1" dirty="0" smtClean="0">
              <a:solidFill>
                <a:schemeClr val="tx2"/>
              </a:solidFill>
            </a:endParaRPr>
          </a:p>
          <a:p>
            <a:r>
              <a:rPr lang="ja-JP" altLang="en-US" sz="2000" b="1" dirty="0">
                <a:solidFill>
                  <a:schemeClr val="tx2"/>
                </a:solidFill>
              </a:rPr>
              <a:t>○巨   人 </a:t>
            </a:r>
            <a:r>
              <a:rPr lang="en-US" altLang="ja-JP" sz="2000" b="1" dirty="0">
                <a:solidFill>
                  <a:schemeClr val="tx2"/>
                </a:solidFill>
              </a:rPr>
              <a:t>11―</a:t>
            </a:r>
            <a:r>
              <a:rPr lang="ja-JP" altLang="en-US" sz="2000" b="1" dirty="0">
                <a:solidFill>
                  <a:schemeClr val="tx2"/>
                </a:solidFill>
              </a:rPr>
              <a:t>３</a:t>
            </a:r>
            <a:r>
              <a:rPr lang="en-US" altLang="ja-JP" sz="2000" b="1" dirty="0">
                <a:solidFill>
                  <a:schemeClr val="tx2"/>
                </a:solidFill>
              </a:rPr>
              <a:t> </a:t>
            </a:r>
            <a:r>
              <a:rPr lang="ja-JP" altLang="en-US" sz="2000" b="1" dirty="0">
                <a:solidFill>
                  <a:schemeClr val="tx2"/>
                </a:solidFill>
              </a:rPr>
              <a:t>ソフトバンク●</a:t>
            </a:r>
            <a:endParaRPr lang="en-US" altLang="ja-JP" sz="2000" b="1" dirty="0" smtClean="0">
              <a:solidFill>
                <a:schemeClr val="tx2"/>
              </a:solidFill>
            </a:endParaRPr>
          </a:p>
        </p:txBody>
      </p:sp>
      <p:cxnSp>
        <p:nvCxnSpPr>
          <p:cNvPr id="10" name="直線コネクタ 9"/>
          <p:cNvCxnSpPr>
            <a:stCxn id="5" idx="0"/>
            <a:endCxn id="5" idx="2"/>
          </p:cNvCxnSpPr>
          <p:nvPr/>
        </p:nvCxnSpPr>
        <p:spPr>
          <a:xfrm>
            <a:off x="4343609" y="2996952"/>
            <a:ext cx="0" cy="367240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2"/>
          <p:cNvSpPr>
            <a:spLocks noGrp="1"/>
          </p:cNvSpPr>
          <p:nvPr>
            <p:ph type="title"/>
          </p:nvPr>
        </p:nvSpPr>
        <p:spPr>
          <a:xfrm>
            <a:off x="457200" y="13393"/>
            <a:ext cx="8229600" cy="878810"/>
          </a:xfrm>
        </p:spPr>
        <p:txBody>
          <a:bodyPr>
            <a:normAutofit/>
          </a:bodyPr>
          <a:lstStyle/>
          <a:p>
            <a:r>
              <a:rPr lang="ja-JP" altLang="en-US" dirty="0"/>
              <a:t>データ</a:t>
            </a:r>
            <a:r>
              <a:rPr lang="ja-JP" altLang="en-US" dirty="0" smtClean="0"/>
              <a:t>について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9552" y="780961"/>
            <a:ext cx="7200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0"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・データセットは野球のデータを使用</a:t>
            </a:r>
            <a:endParaRPr lang="en-US" altLang="ja-JP" sz="24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・収集期間は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2013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14 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日から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6 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 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日の間に</a:t>
            </a:r>
            <a:endParaRPr lang="en-US" altLang="ja-JP" sz="24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行われた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2013 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年度日本生命セ・パ交流戦の</a:t>
            </a:r>
            <a:endParaRPr lang="en-US" altLang="ja-JP" sz="24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読売ジャイアンツ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</a:t>
            </a:r>
            <a:r>
              <a:rPr lang="ja-JP" altLang="en-US" sz="24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全</a:t>
            </a:r>
            <a:r>
              <a:rPr lang="en-US" altLang="ja-JP" sz="24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24</a:t>
            </a:r>
            <a:r>
              <a:rPr lang="ja-JP" altLang="en-US" sz="2400" b="1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試合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を対象</a:t>
            </a:r>
            <a:endParaRPr lang="en-US" altLang="ja-JP" sz="24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marL="114300" indent="0"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・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24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試合　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13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勝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敗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分け　．</a:t>
            </a:r>
            <a:r>
              <a:rPr lang="en-US" altLang="ja-JP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565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交流戦順位</a:t>
            </a:r>
            <a:r>
              <a:rPr lang="en-US" altLang="ja-JP" sz="24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</a:t>
            </a:r>
            <a:r>
              <a:rPr lang="ja-JP" altLang="en-US" sz="2400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位</a:t>
            </a:r>
            <a:r>
              <a:rPr lang="ja-JP" altLang="en-US" sz="2400" b="1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en-US" altLang="ja-JP" sz="2400" b="1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ja-JP" altLang="en-US" dirty="0"/>
          </a:p>
        </p:txBody>
      </p:sp>
      <p:sp>
        <p:nvSpPr>
          <p:cNvPr id="2" name="円形吹き出し 1"/>
          <p:cNvSpPr/>
          <p:nvPr/>
        </p:nvSpPr>
        <p:spPr>
          <a:xfrm>
            <a:off x="5580112" y="44624"/>
            <a:ext cx="2304256" cy="720080"/>
          </a:xfrm>
          <a:prstGeom prst="wedgeEllipseCallout">
            <a:avLst>
              <a:gd name="adj1" fmla="val -47716"/>
              <a:gd name="adj2" fmla="val 112680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89011" y="236255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>
                    <a:lumMod val="1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Twitter4J</a:t>
            </a:r>
            <a:r>
              <a:rPr kumimoji="1" lang="ja-JP" altLang="en-US" dirty="0" smtClean="0">
                <a:solidFill>
                  <a:schemeClr val="bg1">
                    <a:lumMod val="1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を利用</a:t>
            </a:r>
            <a:endParaRPr kumimoji="1" lang="ja-JP" altLang="en-US" dirty="0">
              <a:solidFill>
                <a:schemeClr val="bg1">
                  <a:lumMod val="1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77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457200" y="44624"/>
            <a:ext cx="7620000" cy="720080"/>
          </a:xfrm>
        </p:spPr>
        <p:txBody>
          <a:bodyPr>
            <a:normAutofit fontScale="90000"/>
          </a:bodyPr>
          <a:lstStyle/>
          <a:p>
            <a:r>
              <a:rPr lang="ja-JP" altLang="en-US" sz="4400" dirty="0"/>
              <a:t>ラベル数の内訳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93303" y="980728"/>
            <a:ext cx="48245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総ツイート数</a:t>
            </a:r>
            <a:endParaRPr lang="en-US" altLang="ja-JP" sz="2800" b="1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8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46,912</a:t>
            </a:r>
            <a:r>
              <a:rPr lang="ja-JP" altLang="en-US" sz="2800" b="1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ツイート</a:t>
            </a:r>
            <a:endParaRPr kumimoji="1" lang="ja-JP" altLang="en-US" sz="2800" b="1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26" name="Picture 2" descr="C:\Users\tozaki_lab\AppData\Local\Microsoft\Windows\Temporary Internet Files\Content.IE5\WY9AMWPM\MC9001497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24" y="2492896"/>
            <a:ext cx="2003913" cy="134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zaki_lab\AppData\Local\Microsoft\Windows\Temporary Internet Files\Content.IE5\M06CD243\MP90042548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26" y="2738220"/>
            <a:ext cx="1052736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385904"/>
              </p:ext>
            </p:extLst>
          </p:nvPr>
        </p:nvGraphicFramePr>
        <p:xfrm>
          <a:off x="3206375" y="570690"/>
          <a:ext cx="5095875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211960" y="293289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ラベル数が１：　６３．９％</a:t>
            </a:r>
            <a:endParaRPr kumimoji="1" lang="ja-JP" altLang="en-US" sz="2400" b="1" dirty="0">
              <a:solidFill>
                <a:srgbClr val="0070C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44086" y="3429000"/>
            <a:ext cx="392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ラベル数が２：　３５．０％</a:t>
            </a:r>
            <a:endParaRPr kumimoji="1" lang="ja-JP" altLang="en-US" sz="2400" b="1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44087" y="3933056"/>
            <a:ext cx="392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ラベル数が３ </a:t>
            </a:r>
            <a:r>
              <a:rPr kumimoji="1" lang="ja-JP" altLang="en-US" sz="2400" b="1" dirty="0" smtClean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　</a:t>
            </a:r>
            <a:r>
              <a:rPr kumimoji="1" lang="ja-JP" altLang="en-US" sz="24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１．１％</a:t>
            </a:r>
            <a:r>
              <a:rPr kumimoji="1" lang="ja-JP" altLang="en-US" sz="2400" b="1" dirty="0" smtClean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ja-JP" altLang="en-US" sz="2400" b="1" dirty="0">
              <a:solidFill>
                <a:srgbClr val="FFC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22007" y="4394721"/>
            <a:ext cx="4558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ラベル数が１：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解説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</a:t>
            </a:r>
            <a:endParaRPr kumimoji="1" lang="ja-JP" altLang="en-US" sz="24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12794" y="5598327"/>
            <a:ext cx="7591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ラベル数が３：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解説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kumimoji="1" lang="ja-JP" altLang="en-US" sz="2400" dirty="0" smtClean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感想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解説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kumimoji="1" lang="ja-JP" altLang="en-US" sz="2400" dirty="0" smtClean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感想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kumimoji="1" lang="ja-JP" altLang="en-US" sz="2400" dirty="0" smtClean="0">
                <a:solidFill>
                  <a:srgbClr val="7030A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野次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</a:t>
            </a:r>
            <a:endParaRPr kumimoji="1" lang="ja-JP" altLang="en-US" sz="24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12794" y="4979703"/>
            <a:ext cx="5863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ラベル数が</a:t>
            </a:r>
            <a:r>
              <a:rPr lang="ja-JP" altLang="en-US" sz="24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kumimoji="1" lang="ja-JP" altLang="en-US" sz="2400" dirty="0" smtClean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解説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状況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  <a:r>
              <a:rPr kumimoji="1" lang="ja-JP" altLang="en-US" sz="2400" dirty="0" smtClean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感想</a:t>
            </a:r>
            <a:r>
              <a:rPr kumimoji="1" lang="ja-JP" altLang="en-US" sz="2400" dirty="0" smtClean="0">
                <a:solidFill>
                  <a:schemeClr val="bg1">
                    <a:lumMod val="1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など</a:t>
            </a:r>
            <a:endParaRPr kumimoji="1" lang="ja-JP" altLang="en-US" sz="2400" dirty="0">
              <a:solidFill>
                <a:schemeClr val="bg1">
                  <a:lumMod val="1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5836" y="630932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解説</a:t>
            </a:r>
            <a:r>
              <a:rPr kumimoji="1" lang="ja-JP" altLang="en-US" sz="2800" b="1" dirty="0" smtClean="0">
                <a:solidFill>
                  <a:srgbClr val="00206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が一番多い</a:t>
            </a:r>
            <a:endParaRPr kumimoji="1" lang="ja-JP" altLang="en-US" sz="2800" b="1" dirty="0">
              <a:solidFill>
                <a:srgbClr val="00206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74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9" grpId="0">
        <p:bldAsOne/>
      </p:bldGraphic>
      <p:bldP spid="7" grpId="0"/>
      <p:bldP spid="12" grpId="0"/>
      <p:bldP spid="13" grpId="0"/>
      <p:bldP spid="2" grpId="0"/>
      <p:bldP spid="11" grpId="0"/>
      <p:bldP spid="14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795476"/>
            <a:ext cx="8388424" cy="616191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>
          <a:xfrm>
            <a:off x="457200" y="13393"/>
            <a:ext cx="8229600" cy="878810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機械</a:t>
            </a:r>
            <a:r>
              <a:rPr lang="ja-JP" altLang="en-US" sz="28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学習を使うには、データを属性ベクトルで表す</a:t>
            </a:r>
            <a:endParaRPr kumimoji="1" lang="ja-JP" altLang="en-US" sz="28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29710" y="1268760"/>
            <a:ext cx="3456384" cy="20882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今回使用する</a:t>
            </a:r>
            <a:r>
              <a:rPr lang="ja-JP" altLang="en-US" sz="32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属性</a:t>
            </a:r>
            <a:endParaRPr kumimoji="1" lang="en-US" altLang="ja-JP" sz="3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lang="en-US" altLang="ja-JP" dirty="0" smtClean="0">
              <a:solidFill>
                <a:schemeClr val="tx2"/>
              </a:solidFill>
            </a:endParaRPr>
          </a:p>
          <a:p>
            <a:pPr algn="ctr"/>
            <a:endParaRPr lang="en-US" altLang="ja-JP" dirty="0">
              <a:solidFill>
                <a:schemeClr val="tx2"/>
              </a:solidFill>
            </a:endParaRPr>
          </a:p>
          <a:p>
            <a:pPr algn="ctr"/>
            <a:endParaRPr lang="en-US" altLang="ja-JP" dirty="0">
              <a:solidFill>
                <a:schemeClr val="tx2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50296" y="1850048"/>
            <a:ext cx="36103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・文</a:t>
            </a:r>
            <a:r>
              <a:rPr lang="ja-JP" altLang="en-US" sz="24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字数　　</a:t>
            </a:r>
            <a:r>
              <a:rPr lang="ja-JP" altLang="en-US" sz="2400" dirty="0" smtClean="0">
                <a:solidFill>
                  <a:srgbClr val="7030A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・頻出用語</a:t>
            </a:r>
            <a:endParaRPr kumimoji="1" lang="en-US" altLang="ja-JP" sz="2400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・選手名</a:t>
            </a:r>
            <a:r>
              <a:rPr kumimoji="1"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kumimoji="1" lang="ja-JP" altLang="en-US" sz="2400" dirty="0" smtClean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・野球用語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 smtClean="0"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・感情語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ja-JP" altLang="en-US" sz="2400" dirty="0" smtClean="0">
                <a:solidFill>
                  <a:schemeClr val="accent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・応援用語　</a:t>
            </a:r>
            <a:endParaRPr lang="en-US" altLang="ja-JP" sz="2400" dirty="0" smtClean="0">
              <a:solidFill>
                <a:schemeClr val="accent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・野次用語</a:t>
            </a:r>
            <a:r>
              <a:rPr lang="ja-JP" altLang="en-US" sz="2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ja-JP" altLang="en-US" sz="2400" dirty="0">
              <a:solidFill>
                <a:srgbClr val="7030A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3783702" y="2290272"/>
            <a:ext cx="1223695" cy="19016"/>
          </a:xfrm>
          <a:prstGeom prst="straightConnector1">
            <a:avLst/>
          </a:prstGeom>
          <a:ln w="31750">
            <a:solidFill>
              <a:schemeClr val="bg1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二等辺三角形 17"/>
          <p:cNvSpPr/>
          <p:nvPr/>
        </p:nvSpPr>
        <p:spPr>
          <a:xfrm rot="5400000">
            <a:off x="4699355" y="2188203"/>
            <a:ext cx="432048" cy="177338"/>
          </a:xfrm>
          <a:prstGeom prst="triangle">
            <a:avLst/>
          </a:prstGeom>
          <a:solidFill>
            <a:schemeClr val="tx2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1217" y="4453085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  <a:latin typeface="+mj-ea"/>
                <a:ea typeface="+mj-ea"/>
              </a:rPr>
              <a:t>判定にはそれぞれ辞書を作成し、用いた</a:t>
            </a:r>
            <a:endParaRPr kumimoji="1" lang="ja-JP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335210" y="5013176"/>
            <a:ext cx="6120680" cy="170515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69553" y="5013176"/>
            <a:ext cx="58326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‐</a:t>
            </a:r>
            <a:r>
              <a:rPr lang="ja-JP" altLang="en-US" sz="3200" dirty="0" smtClean="0">
                <a:solidFill>
                  <a:schemeClr val="tx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使用した辞書</a:t>
            </a:r>
            <a:endParaRPr lang="en-US" altLang="ja-JP" sz="24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200" dirty="0" smtClean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</a:t>
            </a:r>
            <a:r>
              <a:rPr kumimoji="1" lang="ja-JP" altLang="en-US" sz="2200" dirty="0" smtClean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選手名辞書・野球用辞書・感情語辞書</a:t>
            </a:r>
            <a:endParaRPr kumimoji="1" lang="en-US" altLang="ja-JP" sz="2200" dirty="0" smtClean="0">
              <a:solidFill>
                <a:schemeClr val="accent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200" dirty="0" smtClean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・応援用語辞書</a:t>
            </a:r>
            <a:r>
              <a:rPr lang="ja-JP" altLang="en-US" sz="2200" dirty="0" smtClean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・野次用語辞書</a:t>
            </a:r>
            <a:endParaRPr lang="en-US" altLang="ja-JP" sz="2200" dirty="0" smtClean="0">
              <a:solidFill>
                <a:schemeClr val="accent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200" dirty="0" smtClean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・頻出用語辞書・</a:t>
            </a:r>
            <a:r>
              <a:rPr lang="ja-JP" altLang="en-US" sz="2200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標準の</a:t>
            </a:r>
            <a:r>
              <a:rPr lang="en-US" altLang="ja-JP" sz="2200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IPA </a:t>
            </a:r>
            <a:r>
              <a:rPr lang="ja-JP" altLang="en-US" sz="2200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辞書</a:t>
            </a:r>
            <a:endParaRPr kumimoji="1" lang="en-US" altLang="ja-JP" sz="2200" dirty="0" smtClean="0">
              <a:solidFill>
                <a:schemeClr val="accent2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51520" y="980727"/>
            <a:ext cx="3816424" cy="26642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787" y="908720"/>
            <a:ext cx="400001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文字数はそのツイートの文字数</a:t>
            </a:r>
            <a:endParaRPr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頻出用語は収集した</a:t>
            </a:r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ツイートから作成</a:t>
            </a:r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選手名の有無</a:t>
            </a:r>
            <a:endParaRPr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野球用語の有無</a:t>
            </a:r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22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感情語</a:t>
            </a:r>
            <a:r>
              <a:rPr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の有無</a:t>
            </a:r>
            <a:endParaRPr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22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応援用語</a:t>
            </a:r>
            <a:r>
              <a:rPr kumimoji="1"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の有無</a:t>
            </a:r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lang="ja-JP" altLang="en-US" sz="22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野次用語</a:t>
            </a:r>
            <a:r>
              <a:rPr lang="ja-JP" altLang="en-US" sz="2200" dirty="0" smtClean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の</a:t>
            </a:r>
            <a:r>
              <a:rPr lang="ja-JP" altLang="en-US" sz="22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有無</a:t>
            </a:r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en-US" altLang="ja-JP" sz="2200" dirty="0" smtClean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kumimoji="1" lang="ja-JP" altLang="en-US" sz="22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578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/>
      <p:bldP spid="18" grpId="0" animBg="1"/>
      <p:bldP spid="19" grpId="0"/>
      <p:bldP spid="20" grpId="0" animBg="1"/>
      <p:bldP spid="21" grpId="0"/>
      <p:bldP spid="2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ナチュラル">
  <a:themeElements>
    <a:clrScheme name="ユーザー定義 5">
      <a:dk1>
        <a:srgbClr val="F07F09"/>
      </a:dk1>
      <a:lt1>
        <a:srgbClr val="E3DED1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ナチュラル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4558</TotalTime>
  <Words>1498</Words>
  <Application>Microsoft Office PowerPoint</Application>
  <PresentationFormat>画面に合わせる (4:3)</PresentationFormat>
  <Paragraphs>579</Paragraphs>
  <Slides>23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5" baseType="lpstr">
      <vt:lpstr>ナチュラル</vt:lpstr>
      <vt:lpstr>数式</vt:lpstr>
      <vt:lpstr>プロ野球の実況ツイートを対象とした マルチラベル分類</vt:lpstr>
      <vt:lpstr>研究の背景</vt:lpstr>
      <vt:lpstr>PowerPoint プレゼンテーション</vt:lpstr>
      <vt:lpstr>分類ラベル</vt:lpstr>
      <vt:lpstr>PowerPoint プレゼンテーション</vt:lpstr>
      <vt:lpstr>研究の背景</vt:lpstr>
      <vt:lpstr>データについて</vt:lpstr>
      <vt:lpstr>ラベル数の内訳</vt:lpstr>
      <vt:lpstr>機械学習を使うには、データを属性ベクトルで表す</vt:lpstr>
      <vt:lpstr>PowerPoint プレゼンテーション</vt:lpstr>
      <vt:lpstr>分類について</vt:lpstr>
      <vt:lpstr>PowerPoint プレゼンテーション</vt:lpstr>
      <vt:lpstr>評価基準</vt:lpstr>
      <vt:lpstr>PowerPoint プレゼンテーション</vt:lpstr>
      <vt:lpstr>PowerPoint プレゼンテーション</vt:lpstr>
      <vt:lpstr>実験について</vt:lpstr>
      <vt:lpstr>PowerPoint プレゼンテーション</vt:lpstr>
      <vt:lpstr>PowerPoint プレゼンテーション</vt:lpstr>
      <vt:lpstr>PowerPoint プレゼンテーション</vt:lpstr>
      <vt:lpstr>累積による比較</vt:lpstr>
      <vt:lpstr>PowerPoint プレゼンテーション</vt:lpstr>
      <vt:lpstr>ラベル別の結果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プロ野球の実況ツイートを対象とした マルチラベル分類</dc:title>
  <dc:creator>yamashin</dc:creator>
  <cp:lastModifiedBy>tozaki</cp:lastModifiedBy>
  <cp:revision>284</cp:revision>
  <dcterms:created xsi:type="dcterms:W3CDTF">2014-02-03T04:05:01Z</dcterms:created>
  <dcterms:modified xsi:type="dcterms:W3CDTF">2014-02-11T11:22:17Z</dcterms:modified>
</cp:coreProperties>
</file>