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70" r:id="rId7"/>
    <p:sldId id="262" r:id="rId8"/>
    <p:sldId id="265" r:id="rId9"/>
    <p:sldId id="264" r:id="rId10"/>
    <p:sldId id="279" r:id="rId11"/>
    <p:sldId id="263" r:id="rId12"/>
    <p:sldId id="267" r:id="rId13"/>
    <p:sldId id="266" r:id="rId14"/>
    <p:sldId id="272" r:id="rId15"/>
    <p:sldId id="278" r:id="rId16"/>
    <p:sldId id="277" r:id="rId17"/>
    <p:sldId id="271" r:id="rId18"/>
    <p:sldId id="269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28" autoAdjust="0"/>
  </p:normalViewPr>
  <p:slideViewPr>
    <p:cSldViewPr>
      <p:cViewPr varScale="1">
        <p:scale>
          <a:sx n="79" d="100"/>
          <a:sy n="79" d="100"/>
        </p:scale>
        <p:origin x="924" y="78"/>
      </p:cViewPr>
      <p:guideLst>
        <p:guide orient="horz" pos="2160"/>
        <p:guide pos="28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250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__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baseline="0"/>
              <a:t>中国小売業　実行時間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Sheet1!$K$2</c:f>
              <c:strCache>
                <c:ptCount val="1"/>
                <c:pt idx="0">
                  <c:v>U=0.01, S=0.005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Sheet1!$L$1:$O$1</c:f>
              <c:strCache>
                <c:ptCount val="4"/>
                <c:pt idx="0">
                  <c:v>1万件</c:v>
                </c:pt>
                <c:pt idx="1">
                  <c:v>4万件</c:v>
                </c:pt>
                <c:pt idx="2">
                  <c:v>7万件</c:v>
                </c:pt>
                <c:pt idx="3">
                  <c:v>10万件</c:v>
                </c:pt>
              </c:strCache>
            </c:strRef>
          </c:cat>
          <c:val>
            <c:numRef>
              <c:f>Sheet1!$L$2:$O$2</c:f>
              <c:numCache>
                <c:formatCode>General</c:formatCode>
                <c:ptCount val="4"/>
                <c:pt idx="0">
                  <c:v>9.841833333333333E-2</c:v>
                </c:pt>
                <c:pt idx="1">
                  <c:v>0.16517944444444443</c:v>
                </c:pt>
                <c:pt idx="2">
                  <c:v>0.16928277777777778</c:v>
                </c:pt>
                <c:pt idx="3">
                  <c:v>0.18806777777777778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Sheet1!$K$3</c:f>
              <c:strCache>
                <c:ptCount val="1"/>
                <c:pt idx="0">
                  <c:v>U=0.01, S=0.001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Sheet1!$L$1:$O$1</c:f>
              <c:strCache>
                <c:ptCount val="4"/>
                <c:pt idx="0">
                  <c:v>1万件</c:v>
                </c:pt>
                <c:pt idx="1">
                  <c:v>4万件</c:v>
                </c:pt>
                <c:pt idx="2">
                  <c:v>7万件</c:v>
                </c:pt>
                <c:pt idx="3">
                  <c:v>10万件</c:v>
                </c:pt>
              </c:strCache>
            </c:strRef>
          </c:cat>
          <c:val>
            <c:numRef>
              <c:f>Sheet1!$L$3:$O$3</c:f>
              <c:numCache>
                <c:formatCode>General</c:formatCode>
                <c:ptCount val="4"/>
                <c:pt idx="0">
                  <c:v>0.15567083333333331</c:v>
                </c:pt>
                <c:pt idx="1">
                  <c:v>0.23854722222222222</c:v>
                </c:pt>
                <c:pt idx="2">
                  <c:v>0.24543111111111113</c:v>
                </c:pt>
                <c:pt idx="3">
                  <c:v>0.27986666666666665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Sheet1!$K$4</c:f>
              <c:strCache>
                <c:ptCount val="1"/>
                <c:pt idx="0">
                  <c:v>U=0.01, S=0.0005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Sheet1!$L$1:$O$1</c:f>
              <c:strCache>
                <c:ptCount val="4"/>
                <c:pt idx="0">
                  <c:v>1万件</c:v>
                </c:pt>
                <c:pt idx="1">
                  <c:v>4万件</c:v>
                </c:pt>
                <c:pt idx="2">
                  <c:v>7万件</c:v>
                </c:pt>
                <c:pt idx="3">
                  <c:v>10万件</c:v>
                </c:pt>
              </c:strCache>
            </c:strRef>
          </c:cat>
          <c:val>
            <c:numRef>
              <c:f>Sheet1!$L$4:$O$4</c:f>
              <c:numCache>
                <c:formatCode>General</c:formatCode>
                <c:ptCount val="4"/>
                <c:pt idx="0">
                  <c:v>0.33019166666666666</c:v>
                </c:pt>
                <c:pt idx="1">
                  <c:v>0.40064722222222221</c:v>
                </c:pt>
                <c:pt idx="2">
                  <c:v>0.40715000000000001</c:v>
                </c:pt>
                <c:pt idx="3">
                  <c:v>0.43709722222222219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Sheet1!$K$5</c:f>
              <c:strCache>
                <c:ptCount val="1"/>
                <c:pt idx="0">
                  <c:v>U=0.005, S=0.005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Sheet1!$L$1:$O$1</c:f>
              <c:strCache>
                <c:ptCount val="4"/>
                <c:pt idx="0">
                  <c:v>1万件</c:v>
                </c:pt>
                <c:pt idx="1">
                  <c:v>4万件</c:v>
                </c:pt>
                <c:pt idx="2">
                  <c:v>7万件</c:v>
                </c:pt>
                <c:pt idx="3">
                  <c:v>10万件</c:v>
                </c:pt>
              </c:strCache>
            </c:strRef>
          </c:cat>
          <c:val>
            <c:numRef>
              <c:f>Sheet1!$L$5:$O$5</c:f>
              <c:numCache>
                <c:formatCode>General</c:formatCode>
                <c:ptCount val="4"/>
                <c:pt idx="0">
                  <c:v>0.22507166666666667</c:v>
                </c:pt>
                <c:pt idx="1">
                  <c:v>0.36314444444444444</c:v>
                </c:pt>
                <c:pt idx="2">
                  <c:v>0.41980833333333334</c:v>
                </c:pt>
                <c:pt idx="3">
                  <c:v>0.43287222222222221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Sheet1!$K$6</c:f>
              <c:strCache>
                <c:ptCount val="1"/>
                <c:pt idx="0">
                  <c:v>U=0.005, S=0.001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Sheet1!$L$1:$O$1</c:f>
              <c:strCache>
                <c:ptCount val="4"/>
                <c:pt idx="0">
                  <c:v>1万件</c:v>
                </c:pt>
                <c:pt idx="1">
                  <c:v>4万件</c:v>
                </c:pt>
                <c:pt idx="2">
                  <c:v>7万件</c:v>
                </c:pt>
                <c:pt idx="3">
                  <c:v>10万件</c:v>
                </c:pt>
              </c:strCache>
            </c:strRef>
          </c:cat>
          <c:val>
            <c:numRef>
              <c:f>Sheet1!$L$6:$O$6</c:f>
              <c:numCache>
                <c:formatCode>General</c:formatCode>
                <c:ptCount val="4"/>
                <c:pt idx="0">
                  <c:v>0.38910833333333333</c:v>
                </c:pt>
                <c:pt idx="1">
                  <c:v>0.57342499999999996</c:v>
                </c:pt>
                <c:pt idx="2">
                  <c:v>0.65879166666666666</c:v>
                </c:pt>
                <c:pt idx="3">
                  <c:v>0.72383055555555553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Sheet1!$K$7</c:f>
              <c:strCache>
                <c:ptCount val="1"/>
                <c:pt idx="0">
                  <c:v>U=0.005, S=0.0005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Sheet1!$L$1:$O$1</c:f>
              <c:strCache>
                <c:ptCount val="4"/>
                <c:pt idx="0">
                  <c:v>1万件</c:v>
                </c:pt>
                <c:pt idx="1">
                  <c:v>4万件</c:v>
                </c:pt>
                <c:pt idx="2">
                  <c:v>7万件</c:v>
                </c:pt>
                <c:pt idx="3">
                  <c:v>10万件</c:v>
                </c:pt>
              </c:strCache>
            </c:strRef>
          </c:cat>
          <c:val>
            <c:numRef>
              <c:f>Sheet1!$L$7:$O$7</c:f>
              <c:numCache>
                <c:formatCode>General</c:formatCode>
                <c:ptCount val="4"/>
                <c:pt idx="0">
                  <c:v>0.57296944444444442</c:v>
                </c:pt>
                <c:pt idx="1">
                  <c:v>0.75026388888888884</c:v>
                </c:pt>
                <c:pt idx="2">
                  <c:v>0.83285277777777778</c:v>
                </c:pt>
                <c:pt idx="3">
                  <c:v>0.88432500000000003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Sheet1!$K$8</c:f>
              <c:strCache>
                <c:ptCount val="1"/>
                <c:pt idx="0">
                  <c:v>U=0.001, S=0.005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Sheet1!$L$1:$O$1</c:f>
              <c:strCache>
                <c:ptCount val="4"/>
                <c:pt idx="0">
                  <c:v>1万件</c:v>
                </c:pt>
                <c:pt idx="1">
                  <c:v>4万件</c:v>
                </c:pt>
                <c:pt idx="2">
                  <c:v>7万件</c:v>
                </c:pt>
                <c:pt idx="3">
                  <c:v>10万件</c:v>
                </c:pt>
              </c:strCache>
            </c:strRef>
          </c:cat>
          <c:val>
            <c:numRef>
              <c:f>Sheet1!$L$8:$O$8</c:f>
              <c:numCache>
                <c:formatCode>General</c:formatCode>
                <c:ptCount val="4"/>
                <c:pt idx="0">
                  <c:v>0.24649694444444445</c:v>
                </c:pt>
                <c:pt idx="1">
                  <c:v>0.40000555555555556</c:v>
                </c:pt>
                <c:pt idx="2">
                  <c:v>0.4521472222222222</c:v>
                </c:pt>
                <c:pt idx="3">
                  <c:v>0.46313333333333334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Sheet1!$K$9</c:f>
              <c:strCache>
                <c:ptCount val="1"/>
                <c:pt idx="0">
                  <c:v>U=0.001, S=0.001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Sheet1!$L$1:$O$1</c:f>
              <c:strCache>
                <c:ptCount val="4"/>
                <c:pt idx="0">
                  <c:v>1万件</c:v>
                </c:pt>
                <c:pt idx="1">
                  <c:v>4万件</c:v>
                </c:pt>
                <c:pt idx="2">
                  <c:v>7万件</c:v>
                </c:pt>
                <c:pt idx="3">
                  <c:v>10万件</c:v>
                </c:pt>
              </c:strCache>
            </c:strRef>
          </c:cat>
          <c:val>
            <c:numRef>
              <c:f>Sheet1!$L$9:$O$9</c:f>
              <c:numCache>
                <c:formatCode>General</c:formatCode>
                <c:ptCount val="4"/>
                <c:pt idx="0">
                  <c:v>2.1410749999999998</c:v>
                </c:pt>
                <c:pt idx="1">
                  <c:v>2.9227777777777777</c:v>
                </c:pt>
                <c:pt idx="2">
                  <c:v>3.0606944444444446</c:v>
                </c:pt>
                <c:pt idx="3">
                  <c:v>3.2284722222222224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Sheet1!$K$10</c:f>
              <c:strCache>
                <c:ptCount val="1"/>
                <c:pt idx="0">
                  <c:v>U=0.001, S=0.0005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Sheet1!$L$1:$O$1</c:f>
              <c:strCache>
                <c:ptCount val="4"/>
                <c:pt idx="0">
                  <c:v>1万件</c:v>
                </c:pt>
                <c:pt idx="1">
                  <c:v>4万件</c:v>
                </c:pt>
                <c:pt idx="2">
                  <c:v>7万件</c:v>
                </c:pt>
                <c:pt idx="3">
                  <c:v>10万件</c:v>
                </c:pt>
              </c:strCache>
            </c:strRef>
          </c:cat>
          <c:val>
            <c:numRef>
              <c:f>Sheet1!$L$10:$O$10</c:f>
              <c:numCache>
                <c:formatCode>General</c:formatCode>
                <c:ptCount val="4"/>
                <c:pt idx="0">
                  <c:v>3.0366666666666666</c:v>
                </c:pt>
                <c:pt idx="1">
                  <c:v>3.7801666666666667</c:v>
                </c:pt>
                <c:pt idx="2">
                  <c:v>3.9006666666666665</c:v>
                </c:pt>
                <c:pt idx="3">
                  <c:v>4.0597222222222218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451640"/>
        <c:axId val="174149568"/>
      </c:lineChart>
      <c:catAx>
        <c:axId val="173451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4149568"/>
        <c:crosses val="autoZero"/>
        <c:auto val="1"/>
        <c:lblAlgn val="ctr"/>
        <c:lblOffset val="100"/>
        <c:noMultiLvlLbl val="0"/>
      </c:catAx>
      <c:valAx>
        <c:axId val="174149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3451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000" baseline="0" dirty="0" smtClean="0"/>
              <a:t>Twitter </a:t>
            </a:r>
            <a:r>
              <a:rPr lang="ja-JP" altLang="en-US" sz="2000" baseline="0" dirty="0" smtClean="0"/>
              <a:t>実行</a:t>
            </a:r>
            <a:r>
              <a:rPr lang="ja-JP" altLang="en-US" sz="2000" baseline="0" dirty="0"/>
              <a:t>時間（</a:t>
            </a:r>
            <a:r>
              <a:rPr lang="en-US" altLang="ja-JP" sz="2000" baseline="0" dirty="0"/>
              <a:t>hour</a:t>
            </a:r>
            <a:r>
              <a:rPr lang="ja-JP" altLang="en-US" sz="2000" baseline="0" dirty="0"/>
              <a:t>）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Sheet2!$K$2</c:f>
              <c:strCache>
                <c:ptCount val="1"/>
                <c:pt idx="0">
                  <c:v>U=0.01, S=0.005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Sheet2!$L$1:$O$1</c:f>
              <c:strCache>
                <c:ptCount val="4"/>
                <c:pt idx="0">
                  <c:v>500万件</c:v>
                </c:pt>
                <c:pt idx="1">
                  <c:v>1000万件</c:v>
                </c:pt>
                <c:pt idx="2">
                  <c:v>2000万件</c:v>
                </c:pt>
                <c:pt idx="3">
                  <c:v>3000万件</c:v>
                </c:pt>
              </c:strCache>
            </c:strRef>
          </c:cat>
          <c:val>
            <c:numRef>
              <c:f>Sheet2!$L$2:$O$2</c:f>
              <c:numCache>
                <c:formatCode>General</c:formatCode>
                <c:ptCount val="4"/>
                <c:pt idx="0">
                  <c:v>0.57762777777777774</c:v>
                </c:pt>
                <c:pt idx="1">
                  <c:v>0.7923944444444444</c:v>
                </c:pt>
                <c:pt idx="2">
                  <c:v>1.2579638888888889</c:v>
                </c:pt>
                <c:pt idx="3">
                  <c:v>1.6536500000000001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Sheet2!$K$3</c:f>
              <c:strCache>
                <c:ptCount val="1"/>
                <c:pt idx="0">
                  <c:v>U=0.01, S=0.001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Sheet2!$L$1:$O$1</c:f>
              <c:strCache>
                <c:ptCount val="4"/>
                <c:pt idx="0">
                  <c:v>500万件</c:v>
                </c:pt>
                <c:pt idx="1">
                  <c:v>1000万件</c:v>
                </c:pt>
                <c:pt idx="2">
                  <c:v>2000万件</c:v>
                </c:pt>
                <c:pt idx="3">
                  <c:v>3000万件</c:v>
                </c:pt>
              </c:strCache>
            </c:strRef>
          </c:cat>
          <c:val>
            <c:numRef>
              <c:f>Sheet2!$L$3:$O$3</c:f>
              <c:numCache>
                <c:formatCode>General</c:formatCode>
                <c:ptCount val="4"/>
                <c:pt idx="0">
                  <c:v>0.91534444444444441</c:v>
                </c:pt>
                <c:pt idx="1">
                  <c:v>1.3219222222222222</c:v>
                </c:pt>
                <c:pt idx="2">
                  <c:v>2.1571194444444446</c:v>
                </c:pt>
                <c:pt idx="3">
                  <c:v>2.9481111111111113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Sheet2!$K$4</c:f>
              <c:strCache>
                <c:ptCount val="1"/>
                <c:pt idx="0">
                  <c:v>U=0.01, S=0.0005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Sheet2!$L$1:$O$1</c:f>
              <c:strCache>
                <c:ptCount val="4"/>
                <c:pt idx="0">
                  <c:v>500万件</c:v>
                </c:pt>
                <c:pt idx="1">
                  <c:v>1000万件</c:v>
                </c:pt>
                <c:pt idx="2">
                  <c:v>2000万件</c:v>
                </c:pt>
                <c:pt idx="3">
                  <c:v>3000万件</c:v>
                </c:pt>
              </c:strCache>
            </c:strRef>
          </c:cat>
          <c:val>
            <c:numRef>
              <c:f>Sheet2!$L$4:$O$4</c:f>
              <c:numCache>
                <c:formatCode>General</c:formatCode>
                <c:ptCount val="4"/>
                <c:pt idx="0">
                  <c:v>1.4449916666666667</c:v>
                </c:pt>
                <c:pt idx="1">
                  <c:v>2.1704472222222222</c:v>
                </c:pt>
                <c:pt idx="2">
                  <c:v>3.6673333333333331</c:v>
                </c:pt>
                <c:pt idx="3">
                  <c:v>5.1488055555555556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Sheet2!$K$5</c:f>
              <c:strCache>
                <c:ptCount val="1"/>
                <c:pt idx="0">
                  <c:v>U=0.005, S=0.005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Sheet2!$L$1:$O$1</c:f>
              <c:strCache>
                <c:ptCount val="4"/>
                <c:pt idx="0">
                  <c:v>500万件</c:v>
                </c:pt>
                <c:pt idx="1">
                  <c:v>1000万件</c:v>
                </c:pt>
                <c:pt idx="2">
                  <c:v>2000万件</c:v>
                </c:pt>
                <c:pt idx="3">
                  <c:v>3000万件</c:v>
                </c:pt>
              </c:strCache>
            </c:strRef>
          </c:cat>
          <c:val>
            <c:numRef>
              <c:f>Sheet2!$L$5:$O$5</c:f>
              <c:numCache>
                <c:formatCode>General</c:formatCode>
                <c:ptCount val="4"/>
                <c:pt idx="0">
                  <c:v>1.0091027777777777</c:v>
                </c:pt>
                <c:pt idx="1">
                  <c:v>1.3686888888888888</c:v>
                </c:pt>
                <c:pt idx="2">
                  <c:v>2.219788888888889</c:v>
                </c:pt>
                <c:pt idx="3">
                  <c:v>2.9151944444444449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Sheet2!$K$6</c:f>
              <c:strCache>
                <c:ptCount val="1"/>
                <c:pt idx="0">
                  <c:v>U=0.005, S=0.001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Sheet2!$L$1:$O$1</c:f>
              <c:strCache>
                <c:ptCount val="4"/>
                <c:pt idx="0">
                  <c:v>500万件</c:v>
                </c:pt>
                <c:pt idx="1">
                  <c:v>1000万件</c:v>
                </c:pt>
                <c:pt idx="2">
                  <c:v>2000万件</c:v>
                </c:pt>
                <c:pt idx="3">
                  <c:v>3000万件</c:v>
                </c:pt>
              </c:strCache>
            </c:strRef>
          </c:cat>
          <c:val>
            <c:numRef>
              <c:f>Sheet2!$L$6:$O$6</c:f>
              <c:numCache>
                <c:formatCode>General</c:formatCode>
                <c:ptCount val="4"/>
                <c:pt idx="0">
                  <c:v>1.6043666666666667</c:v>
                </c:pt>
                <c:pt idx="1">
                  <c:v>2.2277555555555555</c:v>
                </c:pt>
                <c:pt idx="2">
                  <c:v>3.6288611111111111</c:v>
                </c:pt>
                <c:pt idx="3">
                  <c:v>4.9076666666666666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Sheet2!$K$7</c:f>
              <c:strCache>
                <c:ptCount val="1"/>
                <c:pt idx="0">
                  <c:v>U=0.005, S=0.0005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Sheet2!$L$1:$O$1</c:f>
              <c:strCache>
                <c:ptCount val="4"/>
                <c:pt idx="0">
                  <c:v>500万件</c:v>
                </c:pt>
                <c:pt idx="1">
                  <c:v>1000万件</c:v>
                </c:pt>
                <c:pt idx="2">
                  <c:v>2000万件</c:v>
                </c:pt>
                <c:pt idx="3">
                  <c:v>3000万件</c:v>
                </c:pt>
              </c:strCache>
            </c:strRef>
          </c:cat>
          <c:val>
            <c:numRef>
              <c:f>Sheet2!$L$7:$O$7</c:f>
              <c:numCache>
                <c:formatCode>General</c:formatCode>
                <c:ptCount val="4"/>
                <c:pt idx="0">
                  <c:v>2.1549305555555556</c:v>
                </c:pt>
                <c:pt idx="1">
                  <c:v>3.097777777777778</c:v>
                </c:pt>
                <c:pt idx="2">
                  <c:v>5.1640555555555547</c:v>
                </c:pt>
                <c:pt idx="3">
                  <c:v>7.1781666666666668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Sheet2!$K$8</c:f>
              <c:strCache>
                <c:ptCount val="1"/>
                <c:pt idx="0">
                  <c:v>U=0.001, S=0.005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Sheet2!$L$1:$O$1</c:f>
              <c:strCache>
                <c:ptCount val="4"/>
                <c:pt idx="0">
                  <c:v>500万件</c:v>
                </c:pt>
                <c:pt idx="1">
                  <c:v>1000万件</c:v>
                </c:pt>
                <c:pt idx="2">
                  <c:v>2000万件</c:v>
                </c:pt>
                <c:pt idx="3">
                  <c:v>3000万件</c:v>
                </c:pt>
              </c:strCache>
            </c:strRef>
          </c:cat>
          <c:val>
            <c:numRef>
              <c:f>Sheet2!$L$8:$O$8</c:f>
              <c:numCache>
                <c:formatCode>General</c:formatCode>
                <c:ptCount val="4"/>
                <c:pt idx="0">
                  <c:v>1.1331249999999999</c:v>
                </c:pt>
                <c:pt idx="1">
                  <c:v>1.5465777777777778</c:v>
                </c:pt>
                <c:pt idx="2">
                  <c:v>2.4673055555555554</c:v>
                </c:pt>
                <c:pt idx="3">
                  <c:v>3.1831944444444447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Sheet2!$K$9</c:f>
              <c:strCache>
                <c:ptCount val="1"/>
                <c:pt idx="0">
                  <c:v>U=0.001, S=0.001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Sheet2!$L$1:$O$1</c:f>
              <c:strCache>
                <c:ptCount val="4"/>
                <c:pt idx="0">
                  <c:v>500万件</c:v>
                </c:pt>
                <c:pt idx="1">
                  <c:v>1000万件</c:v>
                </c:pt>
                <c:pt idx="2">
                  <c:v>2000万件</c:v>
                </c:pt>
                <c:pt idx="3">
                  <c:v>3000万件</c:v>
                </c:pt>
              </c:strCache>
            </c:strRef>
          </c:cat>
          <c:val>
            <c:numRef>
              <c:f>Sheet2!$L$9:$O$9</c:f>
              <c:numCache>
                <c:formatCode>General</c:formatCode>
                <c:ptCount val="4"/>
                <c:pt idx="0">
                  <c:v>6.9721666666666664</c:v>
                </c:pt>
                <c:pt idx="1">
                  <c:v>8.3417777777777786</c:v>
                </c:pt>
                <c:pt idx="2">
                  <c:v>12.2735</c:v>
                </c:pt>
                <c:pt idx="3">
                  <c:v>16.151027777777777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Sheet2!$K$10</c:f>
              <c:strCache>
                <c:ptCount val="1"/>
                <c:pt idx="0">
                  <c:v>U=0.001, S=0.0005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Sheet2!$L$1:$O$1</c:f>
              <c:strCache>
                <c:ptCount val="4"/>
                <c:pt idx="0">
                  <c:v>500万件</c:v>
                </c:pt>
                <c:pt idx="1">
                  <c:v>1000万件</c:v>
                </c:pt>
                <c:pt idx="2">
                  <c:v>2000万件</c:v>
                </c:pt>
                <c:pt idx="3">
                  <c:v>3000万件</c:v>
                </c:pt>
              </c:strCache>
            </c:strRef>
          </c:cat>
          <c:val>
            <c:numRef>
              <c:f>Sheet2!$L$10:$O$10</c:f>
              <c:numCache>
                <c:formatCode>General</c:formatCode>
                <c:ptCount val="4"/>
                <c:pt idx="0">
                  <c:v>9.5848611111111115</c:v>
                </c:pt>
                <c:pt idx="1">
                  <c:v>11.431555555555555</c:v>
                </c:pt>
                <c:pt idx="2">
                  <c:v>16.946583333333333</c:v>
                </c:pt>
                <c:pt idx="3">
                  <c:v>22.38486111111111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4157104"/>
        <c:axId val="173441432"/>
      </c:lineChart>
      <c:catAx>
        <c:axId val="17415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3441432"/>
        <c:crosses val="autoZero"/>
        <c:auto val="1"/>
        <c:lblAlgn val="ctr"/>
        <c:lblOffset val="100"/>
        <c:noMultiLvlLbl val="0"/>
      </c:catAx>
      <c:valAx>
        <c:axId val="173441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4157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0.17899</cdr:x>
      <cdr:y>0.13059</cdr:y>
    </cdr:from>
    <cdr:to>
      <cdr:x>0.2809</cdr:x>
      <cdr:y>0.31771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605956" y="63814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ja-JP" sz="3200" dirty="0" err="1"/>
            <a:t>u</a:t>
          </a:r>
          <a:r>
            <a:rPr lang="en-US" altLang="ja-JP" sz="3200" dirty="0" err="1" smtClean="0"/>
            <a:t>til</a:t>
          </a:r>
          <a:r>
            <a:rPr lang="en-US" altLang="ja-JP" sz="3200" dirty="0" smtClean="0"/>
            <a:t>=0.1%, sup=0.05%</a:t>
          </a:r>
          <a:endParaRPr lang="ja-JP" altLang="en-US" sz="20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0.14617</cdr:x>
      <cdr:y>0.21875</cdr:y>
    </cdr:from>
    <cdr:to>
      <cdr:x>0.58687</cdr:x>
      <cdr:y>0.40395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338611" y="1008112"/>
          <a:ext cx="4035902" cy="853514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C0D4F-D492-4D93-A4C9-0643E2F0ADC7}" type="datetimeFigureOut">
              <a:rPr kumimoji="1" lang="ja-JP" altLang="en-US" smtClean="0"/>
              <a:t>2014/2/12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F9D32-E270-455B-9EBF-8E0A6A45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163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64D7-D5EC-4345-9DA1-3A720B8EA1C1}" type="datetimeFigureOut">
              <a:rPr kumimoji="1" lang="ja-JP" altLang="en-US" smtClean="0"/>
              <a:t>2014/2/12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30A9-9541-48CC-80C9-0237CC74D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203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64D7-D5EC-4345-9DA1-3A720B8EA1C1}" type="datetimeFigureOut">
              <a:rPr kumimoji="1" lang="ja-JP" altLang="en-US" smtClean="0"/>
              <a:t>2014/2/12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30A9-9541-48CC-80C9-0237CC74D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169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64D7-D5EC-4345-9DA1-3A720B8EA1C1}" type="datetimeFigureOut">
              <a:rPr kumimoji="1" lang="ja-JP" altLang="en-US" smtClean="0"/>
              <a:t>2014/2/12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30A9-9541-48CC-80C9-0237CC74D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44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64D7-D5EC-4345-9DA1-3A720B8EA1C1}" type="datetimeFigureOut">
              <a:rPr kumimoji="1" lang="ja-JP" altLang="en-US" smtClean="0"/>
              <a:t>2014/2/12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30A9-9541-48CC-80C9-0237CC74D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48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64D7-D5EC-4345-9DA1-3A720B8EA1C1}" type="datetimeFigureOut">
              <a:rPr kumimoji="1" lang="ja-JP" altLang="en-US" smtClean="0"/>
              <a:t>2014/2/12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30A9-9541-48CC-80C9-0237CC74D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82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64D7-D5EC-4345-9DA1-3A720B8EA1C1}" type="datetimeFigureOut">
              <a:rPr kumimoji="1" lang="ja-JP" altLang="en-US" smtClean="0"/>
              <a:t>2014/2/12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30A9-9541-48CC-80C9-0237CC74D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37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64D7-D5EC-4345-9DA1-3A720B8EA1C1}" type="datetimeFigureOut">
              <a:rPr kumimoji="1" lang="ja-JP" altLang="en-US" smtClean="0"/>
              <a:t>2014/2/12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30A9-9541-48CC-80C9-0237CC74D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73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0"/>
            <a:ext cx="7886700" cy="903634"/>
          </a:xfrm>
        </p:spPr>
        <p:txBody>
          <a:bodyPr/>
          <a:lstStyle>
            <a:lvl1pPr algn="ctr">
              <a:defRPr>
                <a:latin typeface="HGS創英角ﾎﾟｯﾌﾟ体" panose="040B0A00000000000000" pitchFamily="50" charset="-128"/>
                <a:ea typeface="HGS創英角ﾎﾟｯﾌﾟ体" panose="040B0A00000000000000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64D7-D5EC-4345-9DA1-3A720B8EA1C1}" type="datetimeFigureOut">
              <a:rPr kumimoji="1" lang="ja-JP" altLang="en-US" smtClean="0"/>
              <a:t>2014/2/12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30A9-9541-48CC-80C9-0237CC74D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778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64D7-D5EC-4345-9DA1-3A720B8EA1C1}" type="datetimeFigureOut">
              <a:rPr kumimoji="1" lang="ja-JP" altLang="en-US" smtClean="0"/>
              <a:t>2014/2/12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30A9-9541-48CC-80C9-0237CC74D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18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64D7-D5EC-4345-9DA1-3A720B8EA1C1}" type="datetimeFigureOut">
              <a:rPr kumimoji="1" lang="ja-JP" altLang="en-US" smtClean="0"/>
              <a:t>2014/2/12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30A9-9541-48CC-80C9-0237CC74D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61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64D7-D5EC-4345-9DA1-3A720B8EA1C1}" type="datetimeFigureOut">
              <a:rPr kumimoji="1" lang="ja-JP" altLang="en-US" smtClean="0"/>
              <a:t>2014/2/12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30A9-9541-48CC-80C9-0237CC74D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321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664D7-D5EC-4345-9DA1-3A720B8EA1C1}" type="datetimeFigureOut">
              <a:rPr kumimoji="1" lang="ja-JP" altLang="en-US" smtClean="0"/>
              <a:t>2014/2/12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130A9-9541-48CC-80C9-0237CC74D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751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2187674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GPGPU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による</a:t>
            </a:r>
            <a:r>
              <a:rPr kumimoji="1"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/>
            </a:r>
            <a:br>
              <a:rPr kumimoji="1"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飽和高価値</a:t>
            </a:r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/>
            </a:r>
            <a:b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アイテム集合マイニング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3648" y="4653136"/>
            <a:ext cx="6858000" cy="1655762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2000" dirty="0" smtClean="0"/>
              <a:t>尾崎 研究室</a:t>
            </a:r>
            <a:endParaRPr kumimoji="1" lang="en-US" altLang="ja-JP" sz="2000" dirty="0" smtClean="0"/>
          </a:p>
          <a:p>
            <a:pPr algn="r"/>
            <a:r>
              <a:rPr lang="en-US" altLang="ja-JP" sz="2000" dirty="0" smtClean="0"/>
              <a:t>5410010</a:t>
            </a:r>
          </a:p>
          <a:p>
            <a:pPr algn="r"/>
            <a:r>
              <a:rPr kumimoji="1" lang="ja-JP" altLang="en-US" sz="2000" dirty="0" smtClean="0"/>
              <a:t>栗山 裕介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5408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3429000"/>
            <a:ext cx="7886700" cy="90363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これから本番です！</a:t>
            </a:r>
            <a:endParaRPr kumimoji="1" lang="ja-JP" altLang="en-US" dirty="0"/>
          </a:p>
        </p:txBody>
      </p:sp>
      <p:pic>
        <p:nvPicPr>
          <p:cNvPr id="1026" name="Picture 2" descr="C:\Users\tozaki_lab\AppData\Local\Microsoft\Windows\Temporary Internet Files\Content.IE5\1A7OXOAX\MC9000302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710842"/>
            <a:ext cx="1369771" cy="1718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ozaki_lab\AppData\Local\Microsoft\Windows\Temporary Internet Files\Content.IE5\1A7OXOAX\MC9000302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10842"/>
            <a:ext cx="1369771" cy="1718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2457260" y="1387676"/>
            <a:ext cx="433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ここでちょっと一息</a:t>
            </a:r>
            <a:endParaRPr kumimoji="1" lang="ja-JP" altLang="en-US" sz="1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596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角丸四角形 42"/>
          <p:cNvSpPr/>
          <p:nvPr/>
        </p:nvSpPr>
        <p:spPr>
          <a:xfrm>
            <a:off x="5521179" y="4555678"/>
            <a:ext cx="3024336" cy="588012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217060"/>
            <a:ext cx="7886700" cy="903634"/>
          </a:xfrm>
        </p:spPr>
        <p:txBody>
          <a:bodyPr/>
          <a:lstStyle/>
          <a:p>
            <a:r>
              <a:rPr kumimoji="1" lang="en-US" altLang="ja-JP" sz="4400" dirty="0" smtClean="0"/>
              <a:t>GPGPU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971600" y="4473314"/>
            <a:ext cx="4320480" cy="72008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1691680" y="447331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411760" y="447331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3131840" y="447331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3851920" y="447331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4572000" y="448663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971600" y="5913474"/>
            <a:ext cx="4320480" cy="72008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/>
          <p:cNvCxnSpPr/>
          <p:nvPr/>
        </p:nvCxnSpPr>
        <p:spPr>
          <a:xfrm>
            <a:off x="1691680" y="591347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2411760" y="591347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3131840" y="591347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3851920" y="591347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4572000" y="592679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937151" y="4090197"/>
            <a:ext cx="768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 smtClean="0"/>
              <a:t>Tr</a:t>
            </a:r>
            <a:r>
              <a:rPr lang="en-US" altLang="ja-JP" sz="2400" dirty="0" smtClean="0"/>
              <a:t>[1]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716475" y="4080001"/>
            <a:ext cx="768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 smtClean="0"/>
              <a:t>Tr</a:t>
            </a:r>
            <a:r>
              <a:rPr lang="en-US" altLang="ja-JP" sz="2400" dirty="0" smtClean="0"/>
              <a:t>[2]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107046" y="4080000"/>
            <a:ext cx="768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 smtClean="0"/>
              <a:t>Tr</a:t>
            </a:r>
            <a:r>
              <a:rPr lang="en-US" altLang="ja-JP" sz="2400" dirty="0" smtClean="0"/>
              <a:t>[4]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384383" y="4085709"/>
            <a:ext cx="768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 smtClean="0"/>
              <a:t>Tr</a:t>
            </a:r>
            <a:r>
              <a:rPr lang="en-US" altLang="ja-JP" sz="2400" dirty="0" smtClean="0"/>
              <a:t>[3]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883204" y="4098394"/>
            <a:ext cx="768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 smtClean="0"/>
              <a:t>Tr</a:t>
            </a:r>
            <a:r>
              <a:rPr lang="en-US" altLang="ja-JP" sz="2400" dirty="0" smtClean="0"/>
              <a:t>[5]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652718" y="4615841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07731" y="6023029"/>
            <a:ext cx="845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/>
              <a:t>スレッド</a:t>
            </a:r>
            <a:endParaRPr lang="en-US" altLang="ja-JP" sz="2000" b="1" dirty="0"/>
          </a:p>
          <a:p>
            <a:r>
              <a:rPr kumimoji="1" lang="en-US" altLang="ja-JP" sz="2000" b="1" dirty="0" smtClean="0"/>
              <a:t>ID1</a:t>
            </a:r>
            <a:endParaRPr kumimoji="1" lang="ja-JP" altLang="en-US" sz="2000" b="1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653081" y="6009723"/>
            <a:ext cx="845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/>
              <a:t>スレッド</a:t>
            </a:r>
            <a:endParaRPr lang="en-US" altLang="ja-JP" sz="2000" b="1" dirty="0"/>
          </a:p>
          <a:p>
            <a:r>
              <a:rPr kumimoji="1" lang="en-US" altLang="ja-JP" sz="2000" b="1" dirty="0" smtClean="0"/>
              <a:t>ID2</a:t>
            </a:r>
            <a:endParaRPr kumimoji="1" lang="ja-JP" altLang="en-US" sz="2000" b="1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384383" y="6004015"/>
            <a:ext cx="845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/>
              <a:t>スレッド</a:t>
            </a:r>
            <a:endParaRPr lang="en-US" altLang="ja-JP" sz="2000" b="1" dirty="0"/>
          </a:p>
          <a:p>
            <a:r>
              <a:rPr kumimoji="1" lang="en-US" altLang="ja-JP" sz="2000" b="1" dirty="0" smtClean="0"/>
              <a:t>ID3</a:t>
            </a:r>
            <a:endParaRPr kumimoji="1" lang="ja-JP" altLang="en-US" sz="2000" b="1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067971" y="6004015"/>
            <a:ext cx="845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/>
              <a:t>スレッド</a:t>
            </a:r>
            <a:endParaRPr lang="en-US" altLang="ja-JP" sz="2000" b="1" dirty="0"/>
          </a:p>
          <a:p>
            <a:r>
              <a:rPr kumimoji="1" lang="en-US" altLang="ja-JP" sz="2000" b="1" dirty="0" smtClean="0"/>
              <a:t>ID4</a:t>
            </a:r>
            <a:endParaRPr kumimoji="1" lang="ja-JP" altLang="en-US" sz="2000" b="1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849204" y="6022409"/>
            <a:ext cx="845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/>
              <a:t>スレッド</a:t>
            </a:r>
            <a:endParaRPr lang="en-US" altLang="ja-JP" sz="2000" b="1" dirty="0"/>
          </a:p>
          <a:p>
            <a:r>
              <a:rPr kumimoji="1" lang="en-US" altLang="ja-JP" sz="2000" b="1" dirty="0" smtClean="0"/>
              <a:t>ID5</a:t>
            </a:r>
            <a:endParaRPr kumimoji="1" lang="ja-JP" altLang="en-US" sz="2000" b="1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610170" y="6056000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dirty="0"/>
          </a:p>
        </p:txBody>
      </p:sp>
      <p:cxnSp>
        <p:nvCxnSpPr>
          <p:cNvPr id="36" name="直線矢印コネクタ 35"/>
          <p:cNvCxnSpPr/>
          <p:nvPr/>
        </p:nvCxnSpPr>
        <p:spPr>
          <a:xfrm flipV="1">
            <a:off x="1330282" y="5206714"/>
            <a:ext cx="0" cy="706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flipV="1">
            <a:off x="2765616" y="5206714"/>
            <a:ext cx="0" cy="706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V="1">
            <a:off x="4208742" y="5193394"/>
            <a:ext cx="0" cy="706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V="1">
            <a:off x="3474604" y="5193394"/>
            <a:ext cx="0" cy="706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flipV="1">
            <a:off x="2051720" y="5193394"/>
            <a:ext cx="0" cy="706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5325856" y="5191412"/>
            <a:ext cx="38058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配列の添え字として利用し，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並列化することが多い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9324" y="4641795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smtClean="0"/>
              <a:t>ｗ</a:t>
            </a:r>
            <a:r>
              <a:rPr lang="ja-JP" altLang="en-US" sz="2400" b="1"/>
              <a:t>ｍ</a:t>
            </a:r>
            <a:endParaRPr kumimoji="1" lang="ja-JP" altLang="en-US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03674" y="4629778"/>
            <a:ext cx="309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1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179439" y="461733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1</a:t>
            </a:r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1903477" y="461733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1</a:t>
            </a:r>
            <a:endParaRPr lang="ja-JP" altLang="en-US" sz="2400" dirty="0"/>
          </a:p>
        </p:txBody>
      </p:sp>
      <p:sp>
        <p:nvSpPr>
          <p:cNvPr id="12" name="正方形/長方形 11"/>
          <p:cNvSpPr/>
          <p:nvPr/>
        </p:nvSpPr>
        <p:spPr>
          <a:xfrm>
            <a:off x="3323761" y="461733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1</a:t>
            </a:r>
            <a:endParaRPr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4068683" y="461733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1</a:t>
            </a:r>
            <a:endParaRPr lang="ja-JP" altLang="en-US" dirty="0"/>
          </a:p>
        </p:txBody>
      </p:sp>
      <p:sp>
        <p:nvSpPr>
          <p:cNvPr id="44" name="正方形/長方形 43"/>
          <p:cNvSpPr/>
          <p:nvPr/>
        </p:nvSpPr>
        <p:spPr>
          <a:xfrm>
            <a:off x="7919804" y="1484784"/>
            <a:ext cx="193312" cy="1933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8106372" y="1484784"/>
            <a:ext cx="193312" cy="1933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8298609" y="1484784"/>
            <a:ext cx="193312" cy="1933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8498249" y="1484784"/>
            <a:ext cx="193312" cy="193312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8699168" y="1484784"/>
            <a:ext cx="193312" cy="193312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/>
          <p:cNvSpPr/>
          <p:nvPr/>
        </p:nvSpPr>
        <p:spPr>
          <a:xfrm>
            <a:off x="7919804" y="1683752"/>
            <a:ext cx="193312" cy="1933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>
            <a:off x="8106372" y="1683752"/>
            <a:ext cx="193312" cy="1933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/>
          <p:cNvSpPr/>
          <p:nvPr/>
        </p:nvSpPr>
        <p:spPr>
          <a:xfrm>
            <a:off x="8298609" y="1683752"/>
            <a:ext cx="193312" cy="193312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/>
          <p:cNvSpPr/>
          <p:nvPr/>
        </p:nvSpPr>
        <p:spPr>
          <a:xfrm>
            <a:off x="8498249" y="1683752"/>
            <a:ext cx="193312" cy="193312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/>
          <p:cNvSpPr/>
          <p:nvPr/>
        </p:nvSpPr>
        <p:spPr>
          <a:xfrm>
            <a:off x="8699168" y="1683752"/>
            <a:ext cx="193312" cy="193312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7919804" y="1291472"/>
            <a:ext cx="193312" cy="1933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正方形/長方形 75"/>
          <p:cNvSpPr/>
          <p:nvPr/>
        </p:nvSpPr>
        <p:spPr>
          <a:xfrm>
            <a:off x="8106372" y="1291472"/>
            <a:ext cx="193312" cy="1933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/>
          <p:cNvSpPr/>
          <p:nvPr/>
        </p:nvSpPr>
        <p:spPr>
          <a:xfrm>
            <a:off x="8298609" y="1291472"/>
            <a:ext cx="193312" cy="1933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>
            <a:off x="8498249" y="1291472"/>
            <a:ext cx="193312" cy="1933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正方形/長方形 78"/>
          <p:cNvSpPr/>
          <p:nvPr/>
        </p:nvSpPr>
        <p:spPr>
          <a:xfrm>
            <a:off x="8699168" y="1291472"/>
            <a:ext cx="193312" cy="1933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正方形/長方形 79"/>
          <p:cNvSpPr/>
          <p:nvPr/>
        </p:nvSpPr>
        <p:spPr>
          <a:xfrm>
            <a:off x="202028" y="1602693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2000" dirty="0"/>
              <a:t>GPGPU</a:t>
            </a:r>
            <a:r>
              <a:rPr lang="ja-JP" altLang="en-US" sz="2000" dirty="0"/>
              <a:t>：</a:t>
            </a:r>
            <a:r>
              <a:rPr lang="en-US" altLang="ja-JP" sz="2000" dirty="0">
                <a:solidFill>
                  <a:srgbClr val="0070C0"/>
                </a:solidFill>
              </a:rPr>
              <a:t>G</a:t>
            </a:r>
            <a:r>
              <a:rPr lang="en-US" altLang="ja-JP" sz="2000" dirty="0"/>
              <a:t>eneral-</a:t>
            </a:r>
            <a:r>
              <a:rPr lang="en-US" altLang="ja-JP" sz="2000" dirty="0">
                <a:solidFill>
                  <a:srgbClr val="0070C0"/>
                </a:solidFill>
              </a:rPr>
              <a:t>P</a:t>
            </a:r>
            <a:r>
              <a:rPr lang="en-US" altLang="ja-JP" sz="2000" dirty="0"/>
              <a:t>urpose computing </a:t>
            </a:r>
            <a:r>
              <a:rPr lang="en-US" altLang="ja-JP" sz="2000" dirty="0" smtClean="0"/>
              <a:t>on</a:t>
            </a:r>
          </a:p>
          <a:p>
            <a:r>
              <a:rPr lang="en-US" altLang="ja-JP" sz="2000" dirty="0" smtClean="0"/>
              <a:t>               </a:t>
            </a:r>
            <a:r>
              <a:rPr lang="en-US" altLang="ja-JP" sz="2000" dirty="0" smtClean="0">
                <a:solidFill>
                  <a:srgbClr val="FF0000"/>
                </a:solidFill>
              </a:rPr>
              <a:t>G</a:t>
            </a:r>
            <a:r>
              <a:rPr lang="en-US" altLang="ja-JP" sz="2000" dirty="0" smtClean="0"/>
              <a:t>raphics </a:t>
            </a:r>
            <a:r>
              <a:rPr lang="en-US" altLang="ja-JP" sz="2000" dirty="0">
                <a:solidFill>
                  <a:srgbClr val="FF0000"/>
                </a:solidFill>
              </a:rPr>
              <a:t>P</a:t>
            </a:r>
            <a:r>
              <a:rPr lang="en-US" altLang="ja-JP" sz="2000" dirty="0"/>
              <a:t>rocessing </a:t>
            </a:r>
            <a:r>
              <a:rPr lang="en-US" altLang="ja-JP" sz="2000" dirty="0" smtClean="0">
                <a:solidFill>
                  <a:srgbClr val="FF0000"/>
                </a:solidFill>
              </a:rPr>
              <a:t>U</a:t>
            </a:r>
            <a:r>
              <a:rPr lang="en-US" altLang="ja-JP" sz="2000" dirty="0" smtClean="0"/>
              <a:t>nits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             GPU(</a:t>
            </a:r>
            <a:r>
              <a:rPr lang="en-US" altLang="ja-JP" sz="2000" dirty="0" smtClean="0">
                <a:solidFill>
                  <a:srgbClr val="FF0000"/>
                </a:solidFill>
              </a:rPr>
              <a:t>G</a:t>
            </a:r>
            <a:r>
              <a:rPr lang="en-US" altLang="ja-JP" sz="2000" dirty="0" smtClean="0"/>
              <a:t>raphics </a:t>
            </a:r>
            <a:r>
              <a:rPr lang="en-US" altLang="ja-JP" sz="2000" dirty="0">
                <a:solidFill>
                  <a:srgbClr val="FF0000"/>
                </a:solidFill>
              </a:rPr>
              <a:t>P</a:t>
            </a:r>
            <a:r>
              <a:rPr lang="en-US" altLang="ja-JP" sz="2000" dirty="0"/>
              <a:t>rocessing </a:t>
            </a:r>
            <a:r>
              <a:rPr lang="en-US" altLang="ja-JP" sz="2000" dirty="0" smtClean="0">
                <a:solidFill>
                  <a:srgbClr val="FF0000"/>
                </a:solidFill>
              </a:rPr>
              <a:t>U</a:t>
            </a:r>
            <a:r>
              <a:rPr lang="en-US" altLang="ja-JP" sz="2000" dirty="0" smtClean="0"/>
              <a:t>nits)</a:t>
            </a:r>
            <a:r>
              <a:rPr lang="ja-JP" altLang="en-US" sz="2000" dirty="0" smtClean="0"/>
              <a:t>を</a:t>
            </a:r>
            <a:endParaRPr lang="en-US" altLang="ja-JP" sz="2000" dirty="0" smtClean="0"/>
          </a:p>
          <a:p>
            <a:r>
              <a:rPr lang="ja-JP" altLang="en-US" sz="2000" dirty="0" smtClean="0"/>
              <a:t>               </a:t>
            </a:r>
            <a:r>
              <a:rPr lang="ja-JP" altLang="en-US" sz="2000" dirty="0" smtClean="0">
                <a:latin typeface="+mn-ea"/>
              </a:rPr>
              <a:t>汎用目的</a:t>
            </a:r>
            <a:r>
              <a:rPr lang="ja-JP" altLang="en-US" sz="2000" dirty="0">
                <a:latin typeface="+mn-ea"/>
              </a:rPr>
              <a:t>に使用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56" y="1586868"/>
            <a:ext cx="2684899" cy="2013674"/>
          </a:xfrm>
          <a:prstGeom prst="rect">
            <a:avLst/>
          </a:prstGeom>
        </p:spPr>
      </p:pic>
      <p:cxnSp>
        <p:nvCxnSpPr>
          <p:cNvPr id="51" name="直線コネクタ 50"/>
          <p:cNvCxnSpPr/>
          <p:nvPr/>
        </p:nvCxnSpPr>
        <p:spPr>
          <a:xfrm flipH="1">
            <a:off x="7280868" y="1906514"/>
            <a:ext cx="1306767" cy="2934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>
            <a:off x="7278130" y="1872536"/>
            <a:ext cx="752148" cy="3274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5624994" y="4615841"/>
            <a:ext cx="2692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 smtClean="0"/>
              <a:t>Tr</a:t>
            </a:r>
            <a:r>
              <a:rPr kumimoji="1" lang="en-US" altLang="ja-JP" sz="2400" dirty="0" smtClean="0"/>
              <a:t>[ </a:t>
            </a:r>
            <a:r>
              <a:rPr kumimoji="1" lang="en-US" altLang="ja-JP" sz="2400" dirty="0" err="1" smtClean="0"/>
              <a:t>threadIdx.x</a:t>
            </a:r>
            <a:r>
              <a:rPr kumimoji="1" lang="en-US" altLang="ja-JP" sz="2400" dirty="0" smtClean="0"/>
              <a:t> ] = 1;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4711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5841"/>
            <a:ext cx="7886700" cy="903634"/>
          </a:xfrm>
        </p:spPr>
        <p:txBody>
          <a:bodyPr/>
          <a:lstStyle/>
          <a:p>
            <a:r>
              <a:rPr lang="ja-JP" altLang="en-US" sz="4400" dirty="0" smtClean="0"/>
              <a:t>実装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8" y="2156663"/>
            <a:ext cx="49760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ja-JP" altLang="en-US" sz="2400" dirty="0" smtClean="0"/>
              <a:t>上界値の計算</a:t>
            </a:r>
            <a:r>
              <a:rPr kumimoji="1" lang="en-US" altLang="ja-JP" sz="2400" dirty="0" smtClean="0"/>
              <a:t>,</a:t>
            </a:r>
            <a:r>
              <a:rPr lang="ja-JP" altLang="en-US" sz="2400" dirty="0" smtClean="0"/>
              <a:t> </a:t>
            </a:r>
            <a:r>
              <a:rPr lang="ja-JP" altLang="en-US" sz="2400" dirty="0" smtClean="0"/>
              <a:t>パターンの</a:t>
            </a:r>
            <a:r>
              <a:rPr kumimoji="1" lang="ja-JP" altLang="en-US" sz="2400" dirty="0" smtClean="0"/>
              <a:t>評価値</a:t>
            </a:r>
            <a:endParaRPr kumimoji="1" lang="en-US" altLang="ja-JP" sz="2400" dirty="0" smtClean="0"/>
          </a:p>
          <a:p>
            <a:pPr marL="457200" indent="-457200">
              <a:buFont typeface="+mj-lt"/>
              <a:buAutoNum type="arabicPeriod"/>
            </a:pPr>
            <a:endParaRPr lang="en-US" altLang="ja-JP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ja-JP" altLang="en-US" sz="2400" dirty="0" smtClean="0"/>
              <a:t>左右の枝刈りチェック</a:t>
            </a:r>
            <a:endParaRPr kumimoji="1" lang="en-US" altLang="ja-JP" sz="24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0307" y="1340768"/>
            <a:ext cx="7553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・</a:t>
            </a:r>
            <a:r>
              <a:rPr kumimoji="1" lang="ja-JP" altLang="en-US" sz="2000" dirty="0" smtClean="0"/>
              <a:t>現在のパターンに対してトランザクションごとに評価値を並列に計算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32470" y="879103"/>
            <a:ext cx="7311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CUDA:GPU</a:t>
            </a:r>
            <a:r>
              <a:rPr kumimoji="1" lang="ja-JP" altLang="en-US" sz="2400" dirty="0" smtClean="0"/>
              <a:t>向けの統合開発</a:t>
            </a:r>
            <a:r>
              <a:rPr kumimoji="1" lang="ja-JP" altLang="en-US" sz="2400" dirty="0" smtClean="0"/>
              <a:t>環境</a:t>
            </a:r>
            <a:r>
              <a:rPr lang="ja-JP" altLang="en-US" sz="2400" dirty="0"/>
              <a:t>、</a:t>
            </a:r>
            <a:r>
              <a:rPr lang="en-US" altLang="ja-JP" sz="2400" dirty="0" smtClean="0"/>
              <a:t>C</a:t>
            </a:r>
            <a:r>
              <a:rPr lang="ja-JP" altLang="en-US" sz="2400" dirty="0" smtClean="0"/>
              <a:t>言語をベースに拡張</a:t>
            </a:r>
            <a:endParaRPr kumimoji="1" lang="ja-JP" altLang="en-US" dirty="0"/>
          </a:p>
        </p:txBody>
      </p:sp>
      <p:sp>
        <p:nvSpPr>
          <p:cNvPr id="85" name="正方形/長方形 84"/>
          <p:cNvSpPr/>
          <p:nvPr/>
        </p:nvSpPr>
        <p:spPr>
          <a:xfrm>
            <a:off x="971600" y="4473314"/>
            <a:ext cx="4320480" cy="72008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86" name="直線コネクタ 85"/>
          <p:cNvCxnSpPr/>
          <p:nvPr/>
        </p:nvCxnSpPr>
        <p:spPr>
          <a:xfrm>
            <a:off x="1691680" y="447331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>
            <a:off x="2411760" y="447331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>
            <a:off x="3131840" y="447331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/>
          <p:nvPr/>
        </p:nvCxnSpPr>
        <p:spPr>
          <a:xfrm>
            <a:off x="3851920" y="447331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>
            <a:off x="4572000" y="448663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正方形/長方形 90"/>
          <p:cNvSpPr/>
          <p:nvPr/>
        </p:nvSpPr>
        <p:spPr>
          <a:xfrm>
            <a:off x="971600" y="5913474"/>
            <a:ext cx="4320480" cy="72008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2" name="直線コネクタ 91"/>
          <p:cNvCxnSpPr/>
          <p:nvPr/>
        </p:nvCxnSpPr>
        <p:spPr>
          <a:xfrm>
            <a:off x="1691680" y="591347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>
            <a:off x="2411760" y="591347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>
            <a:off x="3131840" y="591347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>
            <a:off x="3851920" y="591347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>
            <a:off x="4572000" y="5926794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/>
          <p:cNvSpPr txBox="1"/>
          <p:nvPr/>
        </p:nvSpPr>
        <p:spPr>
          <a:xfrm>
            <a:off x="937151" y="4090197"/>
            <a:ext cx="768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 smtClean="0"/>
              <a:t>Tr</a:t>
            </a:r>
            <a:r>
              <a:rPr lang="en-US" altLang="ja-JP" sz="2400" dirty="0" smtClean="0"/>
              <a:t>[1]</a:t>
            </a:r>
            <a:endParaRPr kumimoji="1" lang="ja-JP" altLang="en-US" dirty="0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1716475" y="4080001"/>
            <a:ext cx="768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 smtClean="0"/>
              <a:t>Tr</a:t>
            </a:r>
            <a:r>
              <a:rPr lang="en-US" altLang="ja-JP" sz="2400" dirty="0" smtClean="0"/>
              <a:t>[2]</a:t>
            </a:r>
            <a:endParaRPr kumimoji="1" lang="ja-JP" altLang="en-US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3107046" y="4080000"/>
            <a:ext cx="768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 smtClean="0"/>
              <a:t>Tr</a:t>
            </a:r>
            <a:r>
              <a:rPr lang="en-US" altLang="ja-JP" sz="2400" dirty="0" smtClean="0"/>
              <a:t>[4]</a:t>
            </a:r>
            <a:endParaRPr kumimoji="1" lang="ja-JP" altLang="en-US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2384383" y="4085709"/>
            <a:ext cx="768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 smtClean="0"/>
              <a:t>Tr</a:t>
            </a:r>
            <a:r>
              <a:rPr lang="en-US" altLang="ja-JP" sz="2400" dirty="0" smtClean="0"/>
              <a:t>[3]</a:t>
            </a:r>
            <a:endParaRPr kumimoji="1" lang="ja-JP" altLang="en-US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3883204" y="4098394"/>
            <a:ext cx="768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 smtClean="0"/>
              <a:t>Tr</a:t>
            </a:r>
            <a:r>
              <a:rPr lang="en-US" altLang="ja-JP" sz="2400" dirty="0" smtClean="0"/>
              <a:t>[5]</a:t>
            </a:r>
            <a:endParaRPr kumimoji="1" lang="ja-JP" altLang="en-US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907731" y="6023029"/>
            <a:ext cx="845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/>
              <a:t>スレッド</a:t>
            </a:r>
            <a:endParaRPr lang="en-US" altLang="ja-JP" sz="2000" b="1" dirty="0"/>
          </a:p>
          <a:p>
            <a:r>
              <a:rPr kumimoji="1" lang="en-US" altLang="ja-JP" sz="2000" b="1" dirty="0" smtClean="0"/>
              <a:t>ID1</a:t>
            </a:r>
            <a:endParaRPr kumimoji="1" lang="ja-JP" altLang="en-US" sz="2000" b="1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1653081" y="6009723"/>
            <a:ext cx="845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/>
              <a:t>スレッド</a:t>
            </a:r>
            <a:endParaRPr lang="en-US" altLang="ja-JP" sz="2000" b="1" dirty="0"/>
          </a:p>
          <a:p>
            <a:r>
              <a:rPr kumimoji="1" lang="en-US" altLang="ja-JP" sz="2000" b="1" dirty="0" smtClean="0"/>
              <a:t>ID2</a:t>
            </a:r>
            <a:endParaRPr kumimoji="1" lang="ja-JP" altLang="en-US" sz="2000" b="1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2384383" y="6004015"/>
            <a:ext cx="845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/>
              <a:t>スレッド</a:t>
            </a:r>
            <a:endParaRPr lang="en-US" altLang="ja-JP" sz="2000" b="1" dirty="0"/>
          </a:p>
          <a:p>
            <a:r>
              <a:rPr kumimoji="1" lang="en-US" altLang="ja-JP" sz="2000" b="1" dirty="0" smtClean="0"/>
              <a:t>ID3</a:t>
            </a:r>
            <a:endParaRPr kumimoji="1" lang="ja-JP" altLang="en-US" sz="2000" b="1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3067971" y="6004015"/>
            <a:ext cx="845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/>
              <a:t>スレッド</a:t>
            </a:r>
            <a:endParaRPr lang="en-US" altLang="ja-JP" sz="2000" b="1" dirty="0"/>
          </a:p>
          <a:p>
            <a:r>
              <a:rPr kumimoji="1" lang="en-US" altLang="ja-JP" sz="2000" b="1" dirty="0" smtClean="0"/>
              <a:t>ID4</a:t>
            </a:r>
            <a:endParaRPr kumimoji="1" lang="ja-JP" altLang="en-US" sz="2000" b="1" dirty="0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849204" y="6022409"/>
            <a:ext cx="845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/>
              <a:t>スレッド</a:t>
            </a:r>
            <a:endParaRPr lang="en-US" altLang="ja-JP" sz="2000" b="1" dirty="0"/>
          </a:p>
          <a:p>
            <a:r>
              <a:rPr kumimoji="1" lang="en-US" altLang="ja-JP" sz="2000" b="1" dirty="0" smtClean="0"/>
              <a:t>ID5</a:t>
            </a:r>
            <a:endParaRPr kumimoji="1" lang="ja-JP" altLang="en-US" sz="2000" b="1" dirty="0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4610170" y="6056000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dirty="0"/>
          </a:p>
        </p:txBody>
      </p:sp>
      <p:cxnSp>
        <p:nvCxnSpPr>
          <p:cNvPr id="109" name="直線矢印コネクタ 108"/>
          <p:cNvCxnSpPr/>
          <p:nvPr/>
        </p:nvCxnSpPr>
        <p:spPr>
          <a:xfrm flipV="1">
            <a:off x="1330282" y="5206714"/>
            <a:ext cx="0" cy="706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矢印コネクタ 109"/>
          <p:cNvCxnSpPr/>
          <p:nvPr/>
        </p:nvCxnSpPr>
        <p:spPr>
          <a:xfrm flipV="1">
            <a:off x="2765616" y="5206714"/>
            <a:ext cx="0" cy="706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矢印コネクタ 110"/>
          <p:cNvCxnSpPr/>
          <p:nvPr/>
        </p:nvCxnSpPr>
        <p:spPr>
          <a:xfrm flipV="1">
            <a:off x="4208742" y="5193394"/>
            <a:ext cx="0" cy="706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矢印コネクタ 111"/>
          <p:cNvCxnSpPr/>
          <p:nvPr/>
        </p:nvCxnSpPr>
        <p:spPr>
          <a:xfrm flipV="1">
            <a:off x="3474604" y="5193394"/>
            <a:ext cx="0" cy="706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矢印コネクタ 112"/>
          <p:cNvCxnSpPr/>
          <p:nvPr/>
        </p:nvCxnSpPr>
        <p:spPr>
          <a:xfrm flipV="1">
            <a:off x="2051720" y="5193394"/>
            <a:ext cx="0" cy="706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テキスト ボックス 113"/>
          <p:cNvSpPr txBox="1"/>
          <p:nvPr/>
        </p:nvSpPr>
        <p:spPr>
          <a:xfrm>
            <a:off x="289324" y="4641795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smtClean="0"/>
              <a:t>ｗ</a:t>
            </a:r>
            <a:r>
              <a:rPr lang="ja-JP" altLang="en-US" sz="2400" b="1"/>
              <a:t>ｍ</a:t>
            </a:r>
            <a:endParaRPr kumimoji="1" lang="ja-JP" altLang="en-US" b="1" dirty="0"/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1259632" y="4869160"/>
            <a:ext cx="4608512" cy="0"/>
          </a:xfrm>
          <a:prstGeom prst="straightConnector1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868144" y="4582869"/>
            <a:ext cx="2896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合計</a:t>
            </a:r>
            <a:r>
              <a:rPr kumimoji="1" lang="ja-JP" altLang="en-US" sz="2400" dirty="0" smtClean="0"/>
              <a:t>（</a:t>
            </a:r>
            <a:r>
              <a:rPr kumimoji="1" lang="en-US" altLang="ja-JP" sz="2400" dirty="0" smtClean="0"/>
              <a:t>reduce</a:t>
            </a:r>
            <a:r>
              <a:rPr kumimoji="1" lang="ja-JP" altLang="en-US" sz="2400" dirty="0" smtClean="0"/>
              <a:t>関数）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2108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03634"/>
          </a:xfrm>
        </p:spPr>
        <p:txBody>
          <a:bodyPr/>
          <a:lstStyle/>
          <a:p>
            <a:r>
              <a:rPr kumimoji="1" lang="ja-JP" altLang="en-US" sz="4400" dirty="0" smtClean="0"/>
              <a:t>実装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5496" y="908720"/>
            <a:ext cx="5379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kumimoji="1" lang="ja-JP" altLang="en-US" sz="2400" dirty="0" smtClean="0"/>
              <a:t>左</a:t>
            </a:r>
            <a:r>
              <a:rPr kumimoji="1" lang="ja-JP" altLang="en-US" sz="2400" dirty="0" smtClean="0"/>
              <a:t>の枝刈り， 右の枝刈りの条件確認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971600" y="3260525"/>
            <a:ext cx="4320480" cy="72008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1691680" y="3260525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2411760" y="3260525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3131840" y="3260525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3851920" y="3260525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4572000" y="3273845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137333" y="331242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1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68220" y="332817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0</a:t>
            </a:r>
            <a:endParaRPr kumimoji="1" lang="ja-JP" altLang="en-US" sz="2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00320" y="332817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0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70305" y="331242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/>
              <a:t>1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028459" y="332817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1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652718" y="3403052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81924" y="2238858"/>
            <a:ext cx="47067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1.</a:t>
            </a:r>
            <a:r>
              <a:rPr kumimoji="1" lang="ja-JP" altLang="en-US" sz="2000" dirty="0" smtClean="0"/>
              <a:t>現在のパターンに対してトランザクション</a:t>
            </a:r>
            <a:endParaRPr kumimoji="1" lang="en-US" altLang="ja-JP" sz="2000" dirty="0" smtClean="0"/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  </a:t>
            </a:r>
            <a:r>
              <a:rPr kumimoji="1" lang="ja-JP" altLang="en-US" sz="2000" dirty="0" smtClean="0"/>
              <a:t>ごとに</a:t>
            </a:r>
            <a:r>
              <a:rPr kumimoji="1" lang="en-US" altLang="ja-JP" sz="2000" dirty="0" smtClean="0"/>
              <a:t>1</a:t>
            </a:r>
            <a:r>
              <a:rPr kumimoji="1" lang="ja-JP" altLang="en-US" sz="2000" dirty="0" smtClean="0"/>
              <a:t>でビットを立てる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81924" y="4378711"/>
            <a:ext cx="7274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2</a:t>
            </a:r>
            <a:r>
              <a:rPr kumimoji="1" lang="en-US" altLang="ja-JP" sz="2400" dirty="0" smtClean="0"/>
              <a:t>.</a:t>
            </a:r>
            <a:r>
              <a:rPr lang="ja-JP" altLang="en-US" sz="2000" dirty="0"/>
              <a:t>対象</a:t>
            </a:r>
            <a:r>
              <a:rPr lang="ja-JP" altLang="en-US" sz="2000" dirty="0" smtClean="0"/>
              <a:t>のアイテム</a:t>
            </a:r>
            <a:r>
              <a:rPr kumimoji="1" lang="ja-JP" altLang="en-US" sz="2000" dirty="0" smtClean="0"/>
              <a:t>に対してトランザクションごとに</a:t>
            </a:r>
            <a:r>
              <a:rPr kumimoji="1" lang="en-US" altLang="ja-JP" sz="2000" dirty="0" smtClean="0"/>
              <a:t>0</a:t>
            </a:r>
            <a:r>
              <a:rPr kumimoji="1" lang="ja-JP" altLang="en-US" sz="2000" dirty="0" smtClean="0"/>
              <a:t>でビットを立てる</a:t>
            </a:r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978569" y="4864031"/>
            <a:ext cx="4320480" cy="72008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9" name="直線コネクタ 18"/>
          <p:cNvCxnSpPr/>
          <p:nvPr/>
        </p:nvCxnSpPr>
        <p:spPr>
          <a:xfrm>
            <a:off x="1691680" y="4853412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411760" y="4864031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3131840" y="4864031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3851920" y="4864031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4572000" y="4853412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1137333" y="498871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0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868220" y="500446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0</a:t>
            </a:r>
            <a:endParaRPr kumimoji="1" lang="ja-JP" altLang="en-US" sz="2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300320" y="500446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0</a:t>
            </a:r>
            <a:endParaRPr kumimoji="1" lang="ja-JP" altLang="en-US" sz="2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70305" y="498871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/>
              <a:t>1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028459" y="500446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0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652718" y="5079342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81924" y="6048838"/>
            <a:ext cx="6966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3.</a:t>
            </a:r>
            <a:r>
              <a:rPr kumimoji="1" lang="ja-JP" altLang="en-US" sz="2000" dirty="0" smtClean="0"/>
              <a:t>全て</a:t>
            </a:r>
            <a:r>
              <a:rPr kumimoji="1" lang="en-US" altLang="ja-JP" sz="2000" dirty="0" smtClean="0"/>
              <a:t>0</a:t>
            </a:r>
            <a:r>
              <a:rPr kumimoji="1" lang="ja-JP" altLang="en-US" sz="2000" dirty="0" smtClean="0"/>
              <a:t>になれば</a:t>
            </a:r>
            <a:r>
              <a:rPr kumimoji="1" lang="en-US" altLang="ja-JP" sz="2000" dirty="0" smtClean="0"/>
              <a:t>,</a:t>
            </a:r>
            <a:r>
              <a:rPr kumimoji="1" lang="ja-JP" altLang="en-US" sz="2000" dirty="0" smtClean="0"/>
              <a:t>カバー出来てることが分かるので枝刈り</a:t>
            </a:r>
            <a:r>
              <a:rPr lang="ja-JP" altLang="en-US" sz="2000" dirty="0" smtClean="0"/>
              <a:t>を行う</a:t>
            </a:r>
            <a:endParaRPr kumimoji="1" lang="en-US" altLang="ja-JP" sz="2000" dirty="0" smtClean="0"/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1333861" y="3993925"/>
            <a:ext cx="0" cy="85077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>
            <a:off x="2063585" y="3993925"/>
            <a:ext cx="1163" cy="85077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2766833" y="3993925"/>
            <a:ext cx="11029" cy="85077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3496848" y="3993925"/>
            <a:ext cx="0" cy="85077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4223110" y="3993925"/>
            <a:ext cx="0" cy="85077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4975883" y="3993925"/>
            <a:ext cx="0" cy="85004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1066932" y="3968634"/>
            <a:ext cx="4877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Tr</a:t>
            </a:r>
            <a:r>
              <a:rPr kumimoji="1" lang="en-US" altLang="ja-JP" sz="1600" dirty="0" smtClean="0"/>
              <a:t>1</a:t>
            </a:r>
            <a:endParaRPr kumimoji="1" lang="ja-JP" alt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254478" y="3961597"/>
            <a:ext cx="4877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Tr</a:t>
            </a:r>
            <a:r>
              <a:rPr lang="en-US" altLang="ja-JP" sz="1600" dirty="0"/>
              <a:t>4</a:t>
            </a:r>
            <a:endParaRPr kumimoji="1" lang="ja-JP" altLang="en-US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955052" y="3952944"/>
            <a:ext cx="4877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Tr</a:t>
            </a:r>
            <a:r>
              <a:rPr lang="en-US" altLang="ja-JP" sz="1600" dirty="0"/>
              <a:t>5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816989" y="3961597"/>
            <a:ext cx="4877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Tr</a:t>
            </a:r>
            <a:r>
              <a:rPr lang="en-US" altLang="ja-JP" sz="1600" dirty="0"/>
              <a:t>2</a:t>
            </a:r>
            <a:endParaRPr kumimoji="1" lang="ja-JP" altLang="en-US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519808" y="3958779"/>
            <a:ext cx="4877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Tr</a:t>
            </a:r>
            <a:r>
              <a:rPr lang="en-US" altLang="ja-JP" sz="1600" dirty="0"/>
              <a:t>3</a:t>
            </a:r>
            <a:endParaRPr kumimoji="1" lang="ja-JP" altLang="en-US" dirty="0"/>
          </a:p>
        </p:txBody>
      </p:sp>
      <p:pic>
        <p:nvPicPr>
          <p:cNvPr id="121" name="図 1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5200" y="958117"/>
            <a:ext cx="3192123" cy="3394937"/>
          </a:xfrm>
          <a:prstGeom prst="rect">
            <a:avLst/>
          </a:prstGeom>
        </p:spPr>
      </p:pic>
      <p:sp>
        <p:nvSpPr>
          <p:cNvPr id="31" name="テキスト ボックス 30"/>
          <p:cNvSpPr txBox="1"/>
          <p:nvPr/>
        </p:nvSpPr>
        <p:spPr>
          <a:xfrm>
            <a:off x="539552" y="3341497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b</a:t>
            </a:r>
            <a:endParaRPr kumimoji="1" lang="ja-JP" altLang="en-US" sz="24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39552" y="4919393"/>
            <a:ext cx="381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501703" y="4845495"/>
            <a:ext cx="30588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0 </a:t>
            </a:r>
            <a:r>
              <a:rPr lang="ja-JP" altLang="en-US" sz="2000" dirty="0" smtClean="0"/>
              <a:t>・・・</a:t>
            </a:r>
            <a:r>
              <a:rPr lang="en-US" altLang="ja-JP" sz="2000" dirty="0" smtClean="0"/>
              <a:t>a</a:t>
            </a:r>
            <a:r>
              <a:rPr lang="ja-JP" altLang="en-US" sz="2000" dirty="0" smtClean="0"/>
              <a:t>と</a:t>
            </a:r>
            <a:r>
              <a:rPr lang="en-US" altLang="ja-JP" sz="2000" dirty="0" smtClean="0"/>
              <a:t>b</a:t>
            </a:r>
            <a:r>
              <a:rPr lang="ja-JP" altLang="en-US" sz="2000" dirty="0" smtClean="0"/>
              <a:t>両方持っている</a:t>
            </a:r>
            <a:endParaRPr lang="en-US" altLang="ja-JP" sz="2000" dirty="0" smtClean="0"/>
          </a:p>
          <a:p>
            <a:r>
              <a:rPr lang="ja-JP" altLang="en-US" sz="2000" dirty="0" smtClean="0"/>
              <a:t>　　　 又は</a:t>
            </a:r>
            <a:r>
              <a:rPr lang="en-US" altLang="ja-JP" sz="2000" dirty="0" smtClean="0"/>
              <a:t>a</a:t>
            </a:r>
            <a:r>
              <a:rPr lang="ja-JP" altLang="en-US" sz="2000" dirty="0" smtClean="0"/>
              <a:t>のみ持っている</a:t>
            </a:r>
            <a:endParaRPr kumimoji="1" lang="ja-JP" altLang="en-US" sz="20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501703" y="5553381"/>
            <a:ext cx="25619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1 </a:t>
            </a:r>
            <a:r>
              <a:rPr kumimoji="1" lang="ja-JP" altLang="en-US" sz="2000" dirty="0" smtClean="0"/>
              <a:t>・・・</a:t>
            </a:r>
            <a:r>
              <a:rPr kumimoji="1" lang="en-US" altLang="ja-JP" sz="2000" dirty="0" smtClean="0"/>
              <a:t>b</a:t>
            </a:r>
            <a:r>
              <a:rPr kumimoji="1" lang="ja-JP" altLang="en-US" sz="2000" dirty="0" smtClean="0"/>
              <a:t>のみ持っている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859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744414" y="4754640"/>
            <a:ext cx="3046660" cy="19294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llll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2192"/>
            <a:ext cx="7886700" cy="903634"/>
          </a:xfrm>
        </p:spPr>
        <p:txBody>
          <a:bodyPr/>
          <a:lstStyle/>
          <a:p>
            <a:r>
              <a:rPr lang="ja-JP" altLang="en-US" sz="4400" dirty="0" smtClean="0"/>
              <a:t>実験</a:t>
            </a:r>
            <a:r>
              <a:rPr lang="ja-JP" altLang="en-US" sz="4400" dirty="0"/>
              <a:t>結果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3608" y="1556792"/>
            <a:ext cx="4262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GPU </a:t>
            </a:r>
            <a:r>
              <a:rPr lang="en-US" altLang="ja-JP" sz="2000" dirty="0" smtClean="0"/>
              <a:t>: GPU </a:t>
            </a:r>
            <a:r>
              <a:rPr lang="en-US" altLang="ja-JP" sz="2000" dirty="0" err="1"/>
              <a:t>nVIDIA</a:t>
            </a:r>
            <a:r>
              <a:rPr lang="en-US" altLang="ja-JP" sz="2000" dirty="0"/>
              <a:t> GeForce GT680 </a:t>
            </a:r>
            <a:r>
              <a:rPr lang="en-US" altLang="ja-JP" sz="2000" dirty="0" smtClean="0"/>
              <a:t> 2GB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608" y="1941678"/>
            <a:ext cx="5175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CPU :  </a:t>
            </a:r>
            <a:r>
              <a:rPr lang="en-US" altLang="ja-JP" sz="2000" dirty="0"/>
              <a:t>MICRO INTEL </a:t>
            </a:r>
            <a:r>
              <a:rPr lang="en-US" altLang="ja-JP" sz="2000" dirty="0" smtClean="0"/>
              <a:t>2011 </a:t>
            </a:r>
            <a:r>
              <a:rPr kumimoji="1" lang="en-US" altLang="ja-JP" sz="2000" dirty="0" smtClean="0"/>
              <a:t>Core i7</a:t>
            </a:r>
            <a:r>
              <a:rPr lang="ja-JP" altLang="en-US" sz="2000" dirty="0"/>
              <a:t> </a:t>
            </a:r>
            <a:r>
              <a:rPr lang="en-US" altLang="ja-JP" sz="2000" dirty="0" smtClean="0"/>
              <a:t>- 3820</a:t>
            </a:r>
            <a:r>
              <a:rPr kumimoji="1" lang="en-US" altLang="ja-JP" sz="2000" dirty="0" smtClean="0"/>
              <a:t>  3.6GHz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3608" y="111928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性能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43608" y="2492896"/>
            <a:ext cx="1877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データセット</a:t>
            </a:r>
            <a:r>
              <a:rPr kumimoji="1" lang="en-US" altLang="ja-JP" sz="2400" dirty="0" smtClean="0"/>
              <a:t>1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608" y="3060340"/>
            <a:ext cx="72923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ja-JP" sz="2000" dirty="0" smtClean="0"/>
          </a:p>
          <a:p>
            <a:r>
              <a:rPr lang="ja-JP" altLang="en-US" sz="2000" dirty="0" smtClean="0"/>
              <a:t>ツイッターから</a:t>
            </a:r>
            <a:r>
              <a:rPr lang="ja-JP" altLang="en-US" sz="2000" dirty="0"/>
              <a:t>ネガティブな用語</a:t>
            </a:r>
            <a:r>
              <a:rPr lang="ja-JP" altLang="en-US" sz="2000" dirty="0" smtClean="0"/>
              <a:t>を</a:t>
            </a:r>
            <a:r>
              <a:rPr lang="ja-JP" altLang="en-US" sz="2000" dirty="0" smtClean="0"/>
              <a:t>抽出（</a:t>
            </a:r>
            <a:r>
              <a:rPr lang="ja-JP" altLang="en-US" sz="2000" dirty="0" smtClean="0"/>
              <a:t>評価値：ネガティブ度合い）</a:t>
            </a:r>
            <a:endParaRPr lang="en-US" altLang="ja-JP" sz="2000" dirty="0" smtClean="0"/>
          </a:p>
          <a:p>
            <a:pPr algn="r"/>
            <a:r>
              <a:rPr lang="en-US" altLang="ja-JP" sz="2000" dirty="0"/>
              <a:t>	※</a:t>
            </a:r>
            <a:r>
              <a:rPr lang="ja-JP" altLang="en-US" sz="2000" dirty="0" smtClean="0"/>
              <a:t>下記の辞書使用</a:t>
            </a:r>
            <a:endParaRPr lang="ja-JP" altLang="en-US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76669" y="4149080"/>
            <a:ext cx="395982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※</a:t>
            </a:r>
            <a:r>
              <a:rPr lang="ja-JP" altLang="en-US" sz="1600" dirty="0" smtClean="0"/>
              <a:t>高村大也</a:t>
            </a:r>
            <a:r>
              <a:rPr lang="en-US" altLang="ja-JP" sz="1600" dirty="0"/>
              <a:t>, </a:t>
            </a:r>
            <a:r>
              <a:rPr lang="ja-JP" altLang="en-US" sz="1600" dirty="0"/>
              <a:t>乾孝司</a:t>
            </a:r>
            <a:r>
              <a:rPr lang="en-US" altLang="ja-JP" sz="1600" dirty="0"/>
              <a:t>, </a:t>
            </a:r>
            <a:r>
              <a:rPr lang="ja-JP" altLang="en-US" sz="1600" dirty="0"/>
              <a:t>奥村学</a:t>
            </a:r>
            <a:br>
              <a:rPr lang="ja-JP" altLang="en-US" sz="1600" dirty="0"/>
            </a:br>
            <a:r>
              <a:rPr lang="en-US" altLang="ja-JP" sz="1600" dirty="0"/>
              <a:t>"</a:t>
            </a:r>
            <a:r>
              <a:rPr lang="ja-JP" altLang="en-US" sz="1600" dirty="0"/>
              <a:t>スピンモデルによる単語の感情極性抽出</a:t>
            </a:r>
            <a:r>
              <a:rPr lang="en-US" altLang="ja-JP" sz="1600" dirty="0"/>
              <a:t>", </a:t>
            </a:r>
            <a:r>
              <a:rPr lang="ja-JP" altLang="en-US" sz="1600" i="1" dirty="0"/>
              <a:t>情報処理学会論文誌ジャーナル</a:t>
            </a:r>
            <a:r>
              <a:rPr lang="en-US" altLang="ja-JP" sz="1600" dirty="0"/>
              <a:t>, Vol.47 No.02 pp. 627--637, 2006.</a:t>
            </a:r>
          </a:p>
          <a:p>
            <a:endParaRPr kumimoji="1" lang="ja-JP" altLang="en-US" sz="1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66362" y="8478790"/>
            <a:ext cx="48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043608" y="4924954"/>
            <a:ext cx="23981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50" charset="-128"/>
              </a:rPr>
              <a:t>畜生道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50" charset="-128"/>
              </a:rPr>
              <a:t> 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50" charset="-128"/>
              </a:rPr>
              <a:t>:</a:t>
            </a:r>
            <a:r>
              <a:rPr kumimoji="0" lang="ja-JP" altLang="en-US" sz="2000" dirty="0" smtClean="0">
                <a:solidFill>
                  <a:srgbClr val="000000"/>
                </a:solidFill>
                <a:latin typeface="Arial Unicode MS" panose="020B0604020202020204" pitchFamily="50" charset="-128"/>
              </a:rPr>
              <a:t> 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50" charset="-128"/>
              </a:rPr>
              <a:t>0.990359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35288" y="110415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2735288" y="6172998"/>
            <a:ext cx="1876411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16547" y="5359306"/>
            <a:ext cx="20361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50" charset="-128"/>
              </a:rPr>
              <a:t>愚か 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50" charset="-128"/>
              </a:rPr>
              <a:t>:</a:t>
            </a:r>
            <a:r>
              <a:rPr kumimoji="0" lang="en-US" altLang="ja-JP" sz="2000" dirty="0" smtClean="0">
                <a:solidFill>
                  <a:srgbClr val="000000"/>
                </a:solidFill>
                <a:latin typeface="Arial Unicode MS" panose="020B0604020202020204" pitchFamily="50" charset="-128"/>
              </a:rPr>
              <a:t> 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50" charset="-128"/>
              </a:rPr>
              <a:t>0.999303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053088" y="5778344"/>
            <a:ext cx="38069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50" charset="-128"/>
              </a:rPr>
              <a:t>グロテスク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50" charset="-128"/>
              </a:rPr>
              <a:t> 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50" charset="-128"/>
              </a:rPr>
              <a:t>: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50" charset="-128"/>
              </a:rPr>
              <a:t> 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50" charset="-128"/>
              </a:rPr>
              <a:t>0.996421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>
            <a:off x="1053088" y="6172998"/>
            <a:ext cx="12146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1005429" y="6178454"/>
            <a:ext cx="13099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ネガティブ単語</a:t>
            </a:r>
            <a:endParaRPr kumimoji="1" lang="ja-JP" altLang="en-US" sz="1400" dirty="0"/>
          </a:p>
        </p:txBody>
      </p:sp>
      <p:cxnSp>
        <p:nvCxnSpPr>
          <p:cNvPr id="22" name="直線コネクタ 21"/>
          <p:cNvCxnSpPr/>
          <p:nvPr/>
        </p:nvCxnSpPr>
        <p:spPr>
          <a:xfrm>
            <a:off x="2508011" y="6172998"/>
            <a:ext cx="9337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2584546" y="6137254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点数</a:t>
            </a:r>
            <a:endParaRPr kumimoji="1" lang="ja-JP" altLang="en-US" sz="1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2727770" y="2524834"/>
            <a:ext cx="39741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/>
              <a:t> : </a:t>
            </a:r>
            <a:r>
              <a:rPr lang="ja-JP" altLang="en-US" sz="2000" dirty="0" smtClean="0"/>
              <a:t>中国</a:t>
            </a:r>
            <a:r>
              <a:rPr lang="ja-JP" altLang="en-US" sz="2000" dirty="0"/>
              <a:t>の小売業のデータが１０万件</a:t>
            </a:r>
            <a:endParaRPr lang="en-US" altLang="ja-JP" sz="2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043608" y="2924944"/>
            <a:ext cx="1877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データセット</a:t>
            </a:r>
            <a:r>
              <a:rPr lang="en-US" altLang="ja-JP" sz="2400" dirty="0"/>
              <a:t>2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71800" y="2924944"/>
            <a:ext cx="2900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：</a:t>
            </a:r>
            <a:r>
              <a:rPr kumimoji="1" lang="en-US" altLang="ja-JP" sz="2000" dirty="0" smtClean="0"/>
              <a:t>Twitter</a:t>
            </a:r>
            <a:r>
              <a:rPr kumimoji="1" lang="ja-JP" altLang="en-US" sz="2000" dirty="0" smtClean="0"/>
              <a:t>のデータ</a:t>
            </a:r>
            <a:r>
              <a:rPr kumimoji="1" lang="en-US" altLang="ja-JP" sz="2000" dirty="0" smtClean="0"/>
              <a:t>3</a:t>
            </a:r>
            <a:r>
              <a:rPr kumimoji="1" lang="ja-JP" altLang="en-US" sz="2000" dirty="0" smtClean="0"/>
              <a:t>千万件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68630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3" name="グラフ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9552745"/>
              </p:ext>
            </p:extLst>
          </p:nvPr>
        </p:nvGraphicFramePr>
        <p:xfrm>
          <a:off x="85724" y="1206682"/>
          <a:ext cx="8972551" cy="4886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519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3" name="グラフ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9660367"/>
              </p:ext>
            </p:extLst>
          </p:nvPr>
        </p:nvGraphicFramePr>
        <p:xfrm>
          <a:off x="-6971" y="1124744"/>
          <a:ext cx="9157941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767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886700" cy="903634"/>
          </a:xfrm>
        </p:spPr>
        <p:txBody>
          <a:bodyPr/>
          <a:lstStyle/>
          <a:p>
            <a:r>
              <a:rPr lang="ja-JP" altLang="en-US" sz="4400" dirty="0"/>
              <a:t>結論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35376" y="4941168"/>
            <a:ext cx="448552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・探索アルゴリズムの高速化</a:t>
            </a:r>
            <a:endParaRPr lang="en-US" altLang="ja-JP" sz="2800" dirty="0"/>
          </a:p>
          <a:p>
            <a:endParaRPr lang="en-US" altLang="ja-JP" sz="2800" dirty="0"/>
          </a:p>
          <a:p>
            <a:r>
              <a:rPr kumimoji="1" lang="ja-JP" altLang="en-US" sz="2800" dirty="0" smtClean="0"/>
              <a:t>・</a:t>
            </a:r>
            <a:r>
              <a:rPr lang="ja-JP" altLang="en-US" sz="2800" dirty="0"/>
              <a:t>大規模</a:t>
            </a:r>
            <a:r>
              <a:rPr lang="ja-JP" altLang="en-US" sz="2800" dirty="0" smtClean="0"/>
              <a:t>な実験を目指す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3069024" y="4005064"/>
            <a:ext cx="30059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今後の課題</a:t>
            </a:r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35376" y="1621564"/>
            <a:ext cx="70188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飽和</a:t>
            </a:r>
            <a:r>
              <a:rPr lang="ja-JP" altLang="en-US" sz="2800" dirty="0" smtClean="0"/>
              <a:t>・高価値アイテム集合</a:t>
            </a:r>
            <a:r>
              <a:rPr lang="ja-JP" altLang="en-US" sz="2800" dirty="0" smtClean="0"/>
              <a:t>マイニングの</a:t>
            </a:r>
            <a:r>
              <a:rPr lang="en-US" altLang="ja-JP" sz="2800" dirty="0" smtClean="0"/>
              <a:t>GPGPU</a:t>
            </a:r>
            <a:r>
              <a:rPr lang="ja-JP" altLang="en-US" sz="2800" dirty="0" smtClean="0"/>
              <a:t>による実装</a:t>
            </a:r>
            <a:endParaRPr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5376" y="2728768"/>
            <a:ext cx="544732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ja-JP" altLang="en-US" sz="2800" dirty="0" smtClean="0"/>
              <a:t>中国</a:t>
            </a:r>
            <a:r>
              <a:rPr kumimoji="1" lang="ja-JP" altLang="en-US" sz="2800" dirty="0" smtClean="0"/>
              <a:t>の小売業のデータ　</a:t>
            </a:r>
            <a:r>
              <a:rPr kumimoji="1" lang="en-US" altLang="ja-JP" sz="2800" dirty="0" smtClean="0"/>
              <a:t>10</a:t>
            </a:r>
            <a:r>
              <a:rPr kumimoji="1" lang="ja-JP" altLang="en-US" sz="2800" dirty="0" smtClean="0"/>
              <a:t>万件</a:t>
            </a:r>
            <a:endParaRPr kumimoji="1" lang="en-US" altLang="ja-JP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sz="2800" dirty="0" smtClean="0"/>
              <a:t>Twitter</a:t>
            </a:r>
            <a:r>
              <a:rPr kumimoji="1" lang="ja-JP" altLang="en-US" sz="2800" dirty="0" smtClean="0"/>
              <a:t>データ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千万件</a:t>
            </a:r>
            <a:endParaRPr lang="en-US" altLang="ja-JP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507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915816" y="3013501"/>
            <a:ext cx="42627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以上で終わります．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ご静聴ありがとう御座いました．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8363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331640" y="1484784"/>
            <a:ext cx="3647152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500" dirty="0">
                <a:solidFill>
                  <a:srgbClr val="C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アイテム</a:t>
            </a:r>
            <a:r>
              <a:rPr lang="ja-JP" altLang="en-US" sz="4500" dirty="0" smtClean="0">
                <a:solidFill>
                  <a:srgbClr val="C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集合</a:t>
            </a:r>
            <a:endParaRPr kumimoji="1" lang="ja-JP" altLang="en-US" sz="45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59832" y="836712"/>
            <a:ext cx="133882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500" dirty="0" smtClean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飽和</a:t>
            </a:r>
            <a:endParaRPr kumimoji="1" lang="ja-JP" altLang="en-US" sz="45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11960" y="843970"/>
            <a:ext cx="1915909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500" dirty="0" smtClean="0">
                <a:solidFill>
                  <a:srgbClr val="00B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高価値</a:t>
            </a:r>
            <a:endParaRPr kumimoji="1" lang="ja-JP" altLang="en-US" sz="45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73704" y="228539"/>
            <a:ext cx="1917513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500" dirty="0" smtClean="0">
                <a:solidFill>
                  <a:srgbClr val="7030A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GPGPU</a:t>
            </a:r>
            <a:endParaRPr kumimoji="1" lang="ja-JP" altLang="en-US" sz="45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99992" y="195898"/>
            <a:ext cx="1915909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5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による</a:t>
            </a:r>
            <a:endParaRPr kumimoji="1" lang="ja-JP" altLang="en-US" sz="45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68249" y="1484784"/>
            <a:ext cx="307007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5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マイニング</a:t>
            </a:r>
            <a:endParaRPr kumimoji="1" lang="ja-JP" altLang="en-US" sz="45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76056" y="4921165"/>
            <a:ext cx="35702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飽和</a:t>
            </a:r>
            <a:r>
              <a:rPr lang="ja-JP" altLang="en-US" sz="4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＋</a:t>
            </a:r>
            <a:r>
              <a:rPr lang="ja-JP" altLang="en-US" sz="4400" dirty="0" smtClean="0">
                <a:solidFill>
                  <a:srgbClr val="00B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高価値</a:t>
            </a:r>
            <a:endParaRPr kumimoji="1" lang="ja-JP" altLang="en-US" sz="4400" dirty="0">
              <a:solidFill>
                <a:srgbClr val="00B05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3940157" y="2656915"/>
            <a:ext cx="165618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矢印 13"/>
          <p:cNvSpPr/>
          <p:nvPr/>
        </p:nvSpPr>
        <p:spPr>
          <a:xfrm>
            <a:off x="3065314" y="5186550"/>
            <a:ext cx="165618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下矢印 14"/>
          <p:cNvSpPr/>
          <p:nvPr/>
        </p:nvSpPr>
        <p:spPr>
          <a:xfrm>
            <a:off x="1115616" y="3284984"/>
            <a:ext cx="648072" cy="16361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下矢印 15"/>
          <p:cNvSpPr/>
          <p:nvPr/>
        </p:nvSpPr>
        <p:spPr>
          <a:xfrm>
            <a:off x="6313497" y="3316986"/>
            <a:ext cx="648072" cy="16041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013612" y="310860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圧縮表現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691680" y="3173032"/>
            <a:ext cx="923330" cy="191815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400" dirty="0" smtClean="0"/>
              <a:t>購入回数から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購入金額へ</a:t>
            </a:r>
            <a:endParaRPr kumimoji="1" lang="en-US" altLang="ja-JP" sz="2400" dirty="0" smtClean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967149" y="602128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高速化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482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59259E-6 L -0.13715 0.11922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58" y="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0.29913 0.22037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48" y="1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79 0.00694 L -0.40017 0.60185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98" y="29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85185E-6 L 0.346 0.82014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40995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8" grpId="0"/>
      <p:bldP spid="19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938589"/>
              </p:ext>
            </p:extLst>
          </p:nvPr>
        </p:nvGraphicFramePr>
        <p:xfrm>
          <a:off x="277071" y="820265"/>
          <a:ext cx="4085298" cy="3485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2649"/>
                <a:gridCol w="2042649"/>
              </a:tblGrid>
              <a:tr h="36483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err="1" smtClean="0"/>
                        <a:t>Tid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商品名（価格）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64547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Tr</a:t>
                      </a:r>
                      <a:r>
                        <a:rPr kumimoji="1" lang="en-US" altLang="ja-JP" sz="1600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　</a:t>
                      </a:r>
                      <a:r>
                        <a:rPr kumimoji="1" lang="en-US" altLang="ja-JP" sz="2000" dirty="0" smtClean="0"/>
                        <a:t>(300),B(500),</a:t>
                      </a:r>
                    </a:p>
                    <a:p>
                      <a:pPr algn="ctr"/>
                      <a:r>
                        <a:rPr kumimoji="1" lang="en-US" altLang="ja-JP" sz="2000" baseline="0" dirty="0" smtClean="0"/>
                        <a:t> </a:t>
                      </a:r>
                      <a:r>
                        <a:rPr kumimoji="1" lang="en-US" altLang="ja-JP" sz="2000" dirty="0" smtClean="0"/>
                        <a:t>(100),D(200),</a:t>
                      </a:r>
                    </a:p>
                    <a:p>
                      <a:pPr algn="ctr"/>
                      <a:r>
                        <a:rPr kumimoji="1" lang="en-US" altLang="ja-JP" sz="2000" dirty="0" smtClean="0"/>
                        <a:t>E(15000)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64547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Tr</a:t>
                      </a:r>
                      <a:r>
                        <a:rPr kumimoji="1" lang="en-US" altLang="ja-JP" sz="1600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　</a:t>
                      </a:r>
                      <a:r>
                        <a:rPr kumimoji="1" lang="en-US" altLang="ja-JP" sz="2000" dirty="0" smtClean="0"/>
                        <a:t>(500),</a:t>
                      </a:r>
                      <a:r>
                        <a:rPr kumimoji="1" lang="ja-JP" altLang="en-US" sz="2000" dirty="0" smtClean="0"/>
                        <a:t>　</a:t>
                      </a:r>
                      <a:r>
                        <a:rPr kumimoji="1" lang="en-US" altLang="ja-JP" sz="2000" dirty="0" smtClean="0"/>
                        <a:t>(150),</a:t>
                      </a:r>
                    </a:p>
                    <a:p>
                      <a:pPr algn="ctr"/>
                      <a:r>
                        <a:rPr kumimoji="1" lang="en-US" altLang="ja-JP" sz="2000" dirty="0" smtClean="0"/>
                        <a:t>E(10000)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64547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Tr</a:t>
                      </a:r>
                      <a:r>
                        <a:rPr kumimoji="1" lang="en-US" altLang="ja-JP" sz="1600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C(200),E(5000),</a:t>
                      </a:r>
                    </a:p>
                    <a:p>
                      <a:pPr algn="ctr"/>
                      <a:r>
                        <a:rPr kumimoji="1" lang="en-US" altLang="ja-JP" sz="2000" dirty="0" smtClean="0"/>
                        <a:t>F(400)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2850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・・</a:t>
                      </a:r>
                      <a:endParaRPr kumimoji="1" lang="ja-JP" altLang="en-US" sz="1400" dirty="0"/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・・</a:t>
                      </a:r>
                      <a:endParaRPr kumimoji="1" lang="ja-JP" altLang="en-US" dirty="0"/>
                    </a:p>
                  </a:txBody>
                  <a:tcPr vert="eaVert" anchor="ctr"/>
                </a:tc>
              </a:tr>
              <a:tr h="36483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err="1" smtClean="0"/>
                        <a:t>Tr</a:t>
                      </a:r>
                      <a:r>
                        <a:rPr kumimoji="1" lang="en-US" altLang="ja-JP" sz="1400" dirty="0" err="1" smtClean="0"/>
                        <a:t>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正方形/長方形 23"/>
          <p:cNvSpPr/>
          <p:nvPr/>
        </p:nvSpPr>
        <p:spPr>
          <a:xfrm>
            <a:off x="3280881" y="2246592"/>
            <a:ext cx="3209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/>
              <a:t>C</a:t>
            </a:r>
            <a:endParaRPr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2511949" y="2245514"/>
            <a:ext cx="333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/>
              <a:t>A</a:t>
            </a:r>
            <a:endParaRPr lang="ja-JP" altLang="en-US" sz="2000" dirty="0"/>
          </a:p>
        </p:txBody>
      </p:sp>
      <p:sp>
        <p:nvSpPr>
          <p:cNvPr id="4" name="正方形/長方形 3"/>
          <p:cNvSpPr/>
          <p:nvPr/>
        </p:nvSpPr>
        <p:spPr>
          <a:xfrm>
            <a:off x="2511949" y="1228690"/>
            <a:ext cx="333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/>
              <a:t>A</a:t>
            </a:r>
            <a:endParaRPr lang="ja-JP" altLang="en-US" sz="2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1203" y="450668"/>
            <a:ext cx="2439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Database: D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75623" y="-258034"/>
            <a:ext cx="7886700" cy="1325563"/>
          </a:xfrm>
        </p:spPr>
        <p:txBody>
          <a:bodyPr>
            <a:normAutofit/>
          </a:bodyPr>
          <a:lstStyle/>
          <a:p>
            <a:r>
              <a:rPr kumimoji="1" lang="ja-JP" altLang="en-US" sz="45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アイテム集合マイニング</a:t>
            </a:r>
            <a:endParaRPr kumimoji="1" lang="ja-JP" altLang="en-US" sz="45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277071" y="5194267"/>
            <a:ext cx="4252141" cy="12708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sz="2400" dirty="0" smtClean="0"/>
              <a:t>A:35, </a:t>
            </a:r>
            <a:r>
              <a:rPr kumimoji="1" lang="ja-JP" altLang="en-US" sz="2400" dirty="0" smtClean="0"/>
              <a:t>　</a:t>
            </a:r>
            <a:r>
              <a:rPr kumimoji="1" lang="en-US" altLang="ja-JP" sz="2400" dirty="0" smtClean="0"/>
              <a:t>B:35, C:42, D:29,</a:t>
            </a:r>
          </a:p>
          <a:p>
            <a:pPr marL="0" indent="0">
              <a:buNone/>
            </a:pPr>
            <a:r>
              <a:rPr lang="en-US" altLang="ja-JP" sz="2400" dirty="0" smtClean="0"/>
              <a:t>AB:35, AC:26, BD:25, CD:29,</a:t>
            </a: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    ACD:26, BCD:25, </a:t>
            </a:r>
            <a:r>
              <a:rPr lang="ja-JP" altLang="en-US" sz="2400" dirty="0" smtClean="0"/>
              <a:t>・・・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343649" y="1279351"/>
            <a:ext cx="12520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A,C:  2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977753" y="2548554"/>
            <a:ext cx="39677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rgbClr val="FF0000"/>
                </a:solidFill>
              </a:rPr>
              <a:t>　　　　</a:t>
            </a:r>
            <a:r>
              <a:rPr lang="ja-JP" altLang="en-US" sz="1600" b="1" dirty="0" smtClean="0">
                <a:solidFill>
                  <a:srgbClr val="FF0000"/>
                </a:solidFill>
              </a:rPr>
              <a:t>　　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頻出パターン</a:t>
            </a:r>
            <a:endParaRPr lang="en-US" altLang="ja-JP" dirty="0"/>
          </a:p>
          <a:p>
            <a:r>
              <a:rPr lang="ja-JP" altLang="en-US" sz="2400" dirty="0"/>
              <a:t>・ユーザーが</a:t>
            </a:r>
            <a:r>
              <a:rPr lang="ja-JP" altLang="en-US" sz="2400" dirty="0" smtClean="0"/>
              <a:t>決めた購入</a:t>
            </a:r>
            <a:r>
              <a:rPr lang="ja-JP" altLang="en-US" sz="2400" dirty="0"/>
              <a:t>回数</a:t>
            </a:r>
            <a:endParaRPr lang="en-US" altLang="ja-JP" sz="2400" dirty="0"/>
          </a:p>
          <a:p>
            <a:r>
              <a:rPr lang="en-US" altLang="ja-JP" sz="2400" dirty="0" smtClean="0"/>
              <a:t>  </a:t>
            </a:r>
            <a:r>
              <a:rPr lang="ja-JP" altLang="en-US" sz="2400" dirty="0" smtClean="0"/>
              <a:t>以上買われたパタ</a:t>
            </a:r>
            <a:r>
              <a:rPr lang="ja-JP" altLang="en-US" sz="2400" dirty="0"/>
              <a:t>－ン</a:t>
            </a:r>
            <a:r>
              <a:rPr lang="ja-JP" altLang="en-US" sz="2400" dirty="0" smtClean="0"/>
              <a:t>。</a:t>
            </a:r>
            <a:endParaRPr lang="en-US" altLang="ja-JP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7071" y="4252414"/>
            <a:ext cx="8509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購入回数が最小購入回数以上出現するパターンを見つけたい！</a:t>
            </a:r>
            <a:endParaRPr lang="en-US" altLang="ja-JP" sz="2400" dirty="0" smtClean="0"/>
          </a:p>
          <a:p>
            <a:r>
              <a:rPr lang="ja-JP" altLang="en-US" sz="2400" dirty="0" smtClean="0"/>
              <a:t>最小購入回数を</a:t>
            </a:r>
            <a:r>
              <a:rPr lang="en-US" altLang="ja-JP" sz="2400" dirty="0" smtClean="0"/>
              <a:t>20</a:t>
            </a:r>
            <a:r>
              <a:rPr lang="ja-JP" altLang="en-US" sz="2400" dirty="0" smtClean="0"/>
              <a:t>回以上と</a:t>
            </a:r>
            <a:r>
              <a:rPr lang="ja-JP" altLang="en-US" sz="2400" dirty="0"/>
              <a:t>した</a:t>
            </a:r>
            <a:r>
              <a:rPr lang="ja-JP" altLang="en-US" sz="2400" dirty="0" smtClean="0"/>
              <a:t>場合</a:t>
            </a:r>
            <a:endParaRPr kumimoji="1" lang="ja-JP" altLang="en-US" sz="2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62493" y="1561486"/>
            <a:ext cx="1912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Tr</a:t>
            </a:r>
            <a:r>
              <a:rPr kumimoji="1" lang="en-US" altLang="ja-JP" dirty="0" smtClean="0"/>
              <a:t>1, </a:t>
            </a:r>
            <a:r>
              <a:rPr kumimoji="1" lang="en-US" altLang="ja-JP" sz="2400" dirty="0" smtClean="0"/>
              <a:t>Tr</a:t>
            </a:r>
            <a:r>
              <a:rPr kumimoji="1" lang="en-US" altLang="ja-JP" dirty="0" smtClean="0"/>
              <a:t>2</a:t>
            </a:r>
            <a:r>
              <a:rPr kumimoji="1" lang="ja-JP" altLang="en-US" sz="2400" dirty="0" smtClean="0"/>
              <a:t>に出現</a:t>
            </a:r>
            <a:endParaRPr kumimoji="1" lang="ja-JP" altLang="en-US" dirty="0"/>
          </a:p>
        </p:txBody>
      </p:sp>
      <p:cxnSp>
        <p:nvCxnSpPr>
          <p:cNvPr id="16" name="直線コネクタ 15"/>
          <p:cNvCxnSpPr/>
          <p:nvPr/>
        </p:nvCxnSpPr>
        <p:spPr>
          <a:xfrm>
            <a:off x="7481892" y="1782235"/>
            <a:ext cx="50061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7239469" y="1792319"/>
            <a:ext cx="9268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/>
              <a:t>パターン</a:t>
            </a:r>
            <a:endParaRPr kumimoji="1" lang="en-US" altLang="ja-JP" sz="2400" b="1" dirty="0" smtClean="0"/>
          </a:p>
        </p:txBody>
      </p:sp>
      <p:cxnSp>
        <p:nvCxnSpPr>
          <p:cNvPr id="20" name="直線コネクタ 19"/>
          <p:cNvCxnSpPr>
            <a:endCxn id="21" idx="0"/>
          </p:cNvCxnSpPr>
          <p:nvPr/>
        </p:nvCxnSpPr>
        <p:spPr>
          <a:xfrm>
            <a:off x="8151515" y="1781947"/>
            <a:ext cx="505623" cy="16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8087110" y="1783560"/>
            <a:ext cx="1140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 smtClean="0"/>
              <a:t>頻度</a:t>
            </a:r>
            <a:endParaRPr lang="en-US" altLang="ja-JP" sz="1600" b="1" dirty="0" smtClean="0"/>
          </a:p>
          <a:p>
            <a:r>
              <a:rPr kumimoji="1" lang="en-US" altLang="ja-JP" sz="1600" b="1" dirty="0"/>
              <a:t>(</a:t>
            </a:r>
            <a:r>
              <a:rPr kumimoji="1" lang="ja-JP" altLang="en-US" sz="1600" b="1" dirty="0" smtClean="0"/>
              <a:t>購入回数</a:t>
            </a:r>
            <a:r>
              <a:rPr kumimoji="1" lang="en-US" altLang="ja-JP" sz="1600" b="1" dirty="0" smtClean="0"/>
              <a:t>)</a:t>
            </a:r>
            <a:endParaRPr kumimoji="1" lang="ja-JP" altLang="en-US" sz="2400" b="1" dirty="0"/>
          </a:p>
        </p:txBody>
      </p:sp>
      <p:sp>
        <p:nvSpPr>
          <p:cNvPr id="23" name="円弧 22"/>
          <p:cNvSpPr/>
          <p:nvPr/>
        </p:nvSpPr>
        <p:spPr>
          <a:xfrm rot="5400000">
            <a:off x="1124457" y="1220920"/>
            <a:ext cx="346854" cy="440424"/>
          </a:xfrm>
          <a:prstGeom prst="arc">
            <a:avLst>
              <a:gd name="adj1" fmla="val 16200000"/>
              <a:gd name="adj2" fmla="val 16013094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弧 27"/>
          <p:cNvSpPr/>
          <p:nvPr/>
        </p:nvSpPr>
        <p:spPr>
          <a:xfrm rot="5400000">
            <a:off x="1093013" y="2216968"/>
            <a:ext cx="409740" cy="466833"/>
          </a:xfrm>
          <a:prstGeom prst="arc">
            <a:avLst>
              <a:gd name="adj1" fmla="val 16200000"/>
              <a:gd name="adj2" fmla="val 16113463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矢印コネクタ 33"/>
          <p:cNvCxnSpPr>
            <a:stCxn id="14" idx="3"/>
          </p:cNvCxnSpPr>
          <p:nvPr/>
        </p:nvCxnSpPr>
        <p:spPr>
          <a:xfrm flipV="1">
            <a:off x="6475453" y="1780622"/>
            <a:ext cx="901839" cy="1169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2455079" y="1537047"/>
            <a:ext cx="3209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/>
              <a:t>C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339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" grpId="0"/>
      <p:bldP spid="5" grpId="0" build="p"/>
      <p:bldP spid="9" grpId="0"/>
      <p:bldP spid="10" grpId="0"/>
      <p:bldP spid="11" grpId="0"/>
      <p:bldP spid="14" grpId="0"/>
      <p:bldP spid="17" grpId="0"/>
      <p:bldP spid="21" grpId="0"/>
      <p:bldP spid="23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角丸四角形 82"/>
          <p:cNvSpPr/>
          <p:nvPr/>
        </p:nvSpPr>
        <p:spPr>
          <a:xfrm>
            <a:off x="251520" y="4653623"/>
            <a:ext cx="3547872" cy="213863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1" name="正方形/長方形 80"/>
          <p:cNvSpPr/>
          <p:nvPr/>
        </p:nvSpPr>
        <p:spPr>
          <a:xfrm>
            <a:off x="6589384" y="6143393"/>
            <a:ext cx="9300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CD:29</a:t>
            </a:r>
            <a:endParaRPr lang="ja-JP" altLang="en-US" dirty="0"/>
          </a:p>
        </p:txBody>
      </p:sp>
      <p:sp>
        <p:nvSpPr>
          <p:cNvPr id="78" name="正方形/長方形 77"/>
          <p:cNvSpPr/>
          <p:nvPr/>
        </p:nvSpPr>
        <p:spPr>
          <a:xfrm>
            <a:off x="6588224" y="5611251"/>
            <a:ext cx="10967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7030A0"/>
                </a:solidFill>
              </a:rPr>
              <a:t>BCD:27</a:t>
            </a:r>
            <a:endParaRPr lang="ja-JP" altLang="en-US" dirty="0">
              <a:solidFill>
                <a:srgbClr val="7030A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650328" y="5603633"/>
            <a:ext cx="2311014" cy="46166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BD:27, </a:t>
            </a:r>
            <a:endParaRPr kumimoji="1" lang="ja-JP" altLang="en-US" dirty="0"/>
          </a:p>
        </p:txBody>
      </p:sp>
      <p:sp>
        <p:nvSpPr>
          <p:cNvPr id="79" name="正方形/長方形 78"/>
          <p:cNvSpPr/>
          <p:nvPr/>
        </p:nvSpPr>
        <p:spPr>
          <a:xfrm>
            <a:off x="6588224" y="5609439"/>
            <a:ext cx="10967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BCD:27</a:t>
            </a:r>
            <a:endParaRPr lang="ja-JP" altLang="en-US" dirty="0"/>
          </a:p>
        </p:txBody>
      </p:sp>
      <p:sp>
        <p:nvSpPr>
          <p:cNvPr id="76" name="正方形/長方形 75"/>
          <p:cNvSpPr/>
          <p:nvPr/>
        </p:nvSpPr>
        <p:spPr>
          <a:xfrm>
            <a:off x="6588224" y="5089421"/>
            <a:ext cx="11057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00B050"/>
                </a:solidFill>
              </a:rPr>
              <a:t>ACD:26</a:t>
            </a:r>
            <a:endParaRPr lang="ja-JP" altLang="en-US" dirty="0">
              <a:solidFill>
                <a:srgbClr val="00B050"/>
              </a:solidFill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6588224" y="5078832"/>
            <a:ext cx="11057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ACD:26</a:t>
            </a:r>
            <a:endParaRPr lang="ja-JP" altLang="en-US" dirty="0"/>
          </a:p>
        </p:txBody>
      </p:sp>
      <p:sp>
        <p:nvSpPr>
          <p:cNvPr id="75" name="正方形/長方形 74"/>
          <p:cNvSpPr/>
          <p:nvPr/>
        </p:nvSpPr>
        <p:spPr>
          <a:xfrm>
            <a:off x="8171056" y="5096518"/>
            <a:ext cx="7409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C:42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163086" y="5057030"/>
            <a:ext cx="731904" cy="4915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4" name="正方形/長方形 73"/>
          <p:cNvSpPr/>
          <p:nvPr/>
        </p:nvSpPr>
        <p:spPr>
          <a:xfrm>
            <a:off x="8171056" y="5101670"/>
            <a:ext cx="7409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C:42</a:t>
            </a:r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39959" y="4549568"/>
            <a:ext cx="2343911" cy="46166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A:35, B:35, </a:t>
            </a:r>
            <a:endParaRPr kumimoji="1" lang="en-US" altLang="ja-JP" dirty="0" smtClean="0"/>
          </a:p>
        </p:txBody>
      </p:sp>
      <p:sp>
        <p:nvSpPr>
          <p:cNvPr id="71" name="正方形/長方形 70"/>
          <p:cNvSpPr/>
          <p:nvPr/>
        </p:nvSpPr>
        <p:spPr>
          <a:xfrm>
            <a:off x="7039936" y="4554768"/>
            <a:ext cx="922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FFC000"/>
                </a:solidFill>
              </a:rPr>
              <a:t>AB:35</a:t>
            </a:r>
            <a:endParaRPr lang="ja-JP" altLang="en-US" dirty="0">
              <a:solidFill>
                <a:srgbClr val="FFC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30921" y="-183585"/>
            <a:ext cx="7886700" cy="903634"/>
          </a:xfrm>
        </p:spPr>
        <p:txBody>
          <a:bodyPr/>
          <a:lstStyle/>
          <a:p>
            <a:r>
              <a:rPr kumimoji="1" lang="ja-JP" altLang="en-US" sz="4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飽和アイテム集合マイニング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185235"/>
              </p:ext>
            </p:extLst>
          </p:nvPr>
        </p:nvGraphicFramePr>
        <p:xfrm>
          <a:off x="107504" y="620688"/>
          <a:ext cx="4176464" cy="3514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</a:tblGrid>
              <a:tr h="3583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err="1" smtClean="0"/>
                        <a:t>Tid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商品名（価格）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8898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Tr</a:t>
                      </a:r>
                      <a:r>
                        <a:rPr kumimoji="1" lang="en-US" altLang="ja-JP" sz="1600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A(300),B(500),</a:t>
                      </a:r>
                    </a:p>
                    <a:p>
                      <a:pPr algn="ctr"/>
                      <a:r>
                        <a:rPr kumimoji="1" lang="en-US" altLang="ja-JP" sz="2000" dirty="0" smtClean="0"/>
                        <a:t>C(100),D(200),</a:t>
                      </a:r>
                    </a:p>
                    <a:p>
                      <a:pPr algn="ctr"/>
                      <a:r>
                        <a:rPr kumimoji="1" lang="en-US" altLang="ja-JP" sz="2000" dirty="0" smtClean="0"/>
                        <a:t>E(10000)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63399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Tr</a:t>
                      </a:r>
                      <a:r>
                        <a:rPr kumimoji="1" lang="en-US" altLang="ja-JP" sz="1600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A(500),C(100),</a:t>
                      </a:r>
                    </a:p>
                    <a:p>
                      <a:pPr algn="ctr"/>
                      <a:r>
                        <a:rPr kumimoji="1" lang="en-US" altLang="ja-JP" sz="2000" dirty="0" smtClean="0"/>
                        <a:t>E(10000)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63399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Tr</a:t>
                      </a:r>
                      <a:r>
                        <a:rPr kumimoji="1" lang="en-US" altLang="ja-JP" sz="1600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C(200),E(5000),</a:t>
                      </a:r>
                    </a:p>
                    <a:p>
                      <a:pPr algn="ctr"/>
                      <a:r>
                        <a:rPr kumimoji="1" lang="en-US" altLang="ja-JP" sz="2000" dirty="0" smtClean="0"/>
                        <a:t>F(400)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139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・・</a:t>
                      </a:r>
                      <a:endParaRPr kumimoji="1" lang="ja-JP" altLang="en-US" sz="1200" dirty="0"/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・・</a:t>
                      </a:r>
                      <a:endParaRPr kumimoji="1" lang="ja-JP" altLang="en-US" dirty="0"/>
                    </a:p>
                  </a:txBody>
                  <a:tcPr vert="eaVert" anchor="ctr"/>
                </a:tc>
              </a:tr>
              <a:tr h="3583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err="1" smtClean="0"/>
                        <a:t>Tr</a:t>
                      </a:r>
                      <a:r>
                        <a:rPr kumimoji="1" lang="en-US" altLang="ja-JP" sz="1400" dirty="0" err="1" smtClean="0"/>
                        <a:t>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5290403" y="1033806"/>
            <a:ext cx="34451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飽和アイテム集合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頻出パターン</a:t>
            </a:r>
            <a:r>
              <a:rPr lang="ja-JP" altLang="en-US" sz="2400" dirty="0" smtClean="0"/>
              <a:t>の圧縮表現</a:t>
            </a:r>
            <a:endParaRPr lang="en-US" altLang="ja-JP" sz="2400" dirty="0" smtClean="0"/>
          </a:p>
        </p:txBody>
      </p:sp>
      <p:sp>
        <p:nvSpPr>
          <p:cNvPr id="52" name="コンテンツ プレースホルダー 4"/>
          <p:cNvSpPr txBox="1">
            <a:spLocks/>
          </p:cNvSpPr>
          <p:nvPr/>
        </p:nvSpPr>
        <p:spPr>
          <a:xfrm>
            <a:off x="4717691" y="2041705"/>
            <a:ext cx="4252141" cy="1630796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000" b="1" dirty="0"/>
              <a:t>	 </a:t>
            </a:r>
            <a:r>
              <a:rPr lang="en-US" altLang="ja-JP" sz="2000" b="1" dirty="0" smtClean="0"/>
              <a:t>         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頻出パターン</a:t>
            </a:r>
            <a:endParaRPr lang="en-US" altLang="ja-JP" sz="2000" b="1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  A:35, 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B:35, C:42, D:29,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  AB:35, AC:26, BD:25, CD:29,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400" dirty="0" smtClean="0"/>
              <a:t>              ACD:26, BCD:25, </a:t>
            </a:r>
            <a:r>
              <a:rPr lang="ja-JP" altLang="en-US" sz="2400" dirty="0" smtClean="0"/>
              <a:t>・・・</a:t>
            </a:r>
            <a:endParaRPr lang="ja-JP" altLang="en-US" sz="2400" dirty="0"/>
          </a:p>
        </p:txBody>
      </p:sp>
      <p:cxnSp>
        <p:nvCxnSpPr>
          <p:cNvPr id="10" name="直線矢印コネクタ 9"/>
          <p:cNvCxnSpPr>
            <a:stCxn id="52" idx="2"/>
            <a:endCxn id="7" idx="0"/>
          </p:cNvCxnSpPr>
          <p:nvPr/>
        </p:nvCxnSpPr>
        <p:spPr>
          <a:xfrm flipH="1">
            <a:off x="6811915" y="3672501"/>
            <a:ext cx="31847" cy="8770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6894776" y="3789040"/>
            <a:ext cx="23519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頻度が同じものを</a:t>
            </a:r>
            <a:endParaRPr kumimoji="1" lang="en-US" altLang="ja-JP" sz="2000" b="1" dirty="0" smtClean="0"/>
          </a:p>
          <a:p>
            <a:r>
              <a:rPr lang="ja-JP" altLang="en-US" sz="2000" b="1" dirty="0" smtClean="0"/>
              <a:t>グループ化</a:t>
            </a:r>
            <a:r>
              <a:rPr lang="en-US" altLang="ja-JP" sz="2000" b="1" dirty="0" smtClean="0"/>
              <a:t>(</a:t>
            </a:r>
            <a:r>
              <a:rPr lang="ja-JP" altLang="en-US" sz="2000" b="1" dirty="0" smtClean="0"/>
              <a:t>同地類</a:t>
            </a:r>
            <a:r>
              <a:rPr lang="en-US" altLang="ja-JP" sz="2000" b="1" dirty="0" smtClean="0"/>
              <a:t>)</a:t>
            </a:r>
            <a:endParaRPr kumimoji="1" lang="en-US" altLang="ja-JP" sz="2000" b="1" dirty="0" smtClean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650328" y="5063873"/>
            <a:ext cx="2311014" cy="46166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AC:26, </a:t>
            </a:r>
            <a:endParaRPr kumimoji="1" lang="ja-JP" altLang="en-US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639959" y="6138369"/>
            <a:ext cx="2321383" cy="461665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D:29, </a:t>
            </a:r>
            <a:endParaRPr kumimoji="1" lang="ja-JP" altLang="en-US" dirty="0"/>
          </a:p>
        </p:txBody>
      </p:sp>
      <p:cxnSp>
        <p:nvCxnSpPr>
          <p:cNvPr id="63" name="直線矢印コネクタ 62"/>
          <p:cNvCxnSpPr/>
          <p:nvPr/>
        </p:nvCxnSpPr>
        <p:spPr>
          <a:xfrm flipH="1" flipV="1">
            <a:off x="3813980" y="5563415"/>
            <a:ext cx="1477780" cy="1606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3813980" y="5636032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極大限のみ</a:t>
            </a:r>
            <a:endParaRPr lang="en-US" altLang="ja-JP" sz="2400" dirty="0" smtClean="0"/>
          </a:p>
          <a:p>
            <a:r>
              <a:rPr kumimoji="1" lang="ja-JP" altLang="en-US" sz="2400" dirty="0"/>
              <a:t>求</a:t>
            </a:r>
            <a:r>
              <a:rPr kumimoji="1" lang="ja-JP" altLang="en-US" sz="2400" dirty="0" smtClean="0"/>
              <a:t>める</a:t>
            </a:r>
            <a:endParaRPr kumimoji="1" lang="ja-JP" altLang="en-US" sz="2400" dirty="0"/>
          </a:p>
        </p:txBody>
      </p:sp>
      <p:sp>
        <p:nvSpPr>
          <p:cNvPr id="80" name="正方形/長方形 79"/>
          <p:cNvSpPr/>
          <p:nvPr/>
        </p:nvSpPr>
        <p:spPr>
          <a:xfrm>
            <a:off x="6589384" y="6143056"/>
            <a:ext cx="9300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0070C0"/>
                </a:solidFill>
              </a:rPr>
              <a:t>CD:29</a:t>
            </a:r>
            <a:endParaRPr lang="ja-JP" altLang="en-US" dirty="0">
              <a:solidFill>
                <a:srgbClr val="0070C0"/>
              </a:solidFill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7044187" y="4556660"/>
            <a:ext cx="922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AB:35</a:t>
            </a:r>
            <a:endParaRPr lang="ja-JP" altLang="en-US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803271" y="4865685"/>
            <a:ext cx="2520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飽和アイテム集合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86" name="直線矢印コネクタ 85"/>
          <p:cNvCxnSpPr>
            <a:stCxn id="39" idx="2"/>
          </p:cNvCxnSpPr>
          <p:nvPr/>
        </p:nvCxnSpPr>
        <p:spPr>
          <a:xfrm>
            <a:off x="2195736" y="4135018"/>
            <a:ext cx="10157" cy="51337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/>
          <p:cNvSpPr txBox="1"/>
          <p:nvPr/>
        </p:nvSpPr>
        <p:spPr>
          <a:xfrm>
            <a:off x="2328443" y="3817392"/>
            <a:ext cx="370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頻出パターンを経由せずに</a:t>
            </a:r>
            <a:endParaRPr kumimoji="1" lang="en-US" altLang="ja-JP" sz="2400" dirty="0" smtClean="0"/>
          </a:p>
          <a:p>
            <a:r>
              <a:rPr lang="ja-JP" altLang="en-US" sz="2400" dirty="0"/>
              <a:t>パターン</a:t>
            </a:r>
            <a:r>
              <a:rPr lang="ja-JP" altLang="en-US" sz="2400" dirty="0" smtClean="0"/>
              <a:t>を得られる</a:t>
            </a:r>
            <a:endParaRPr kumimoji="1" lang="ja-JP" altLang="en-US" sz="2400" dirty="0"/>
          </a:p>
        </p:txBody>
      </p:sp>
      <p:cxnSp>
        <p:nvCxnSpPr>
          <p:cNvPr id="93" name="直線矢印コネクタ 92"/>
          <p:cNvCxnSpPr/>
          <p:nvPr/>
        </p:nvCxnSpPr>
        <p:spPr>
          <a:xfrm flipV="1">
            <a:off x="3829442" y="5171354"/>
            <a:ext cx="1509473" cy="1954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/>
          <p:cNvSpPr txBox="1"/>
          <p:nvPr/>
        </p:nvSpPr>
        <p:spPr>
          <a:xfrm>
            <a:off x="3800593" y="4713048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導出可能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505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0294 L -0.73246 0.11597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632" y="7269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7 L -0.70834 0.03565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17" y="1782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44444E-6 L -0.43055 0.03149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28" y="1574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278 L -0.49305 0.06713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53" y="3218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85185E-6 L -0.63386 -0.01042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01" y="-532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1" grpId="0"/>
      <p:bldP spid="81" grpId="1"/>
      <p:bldP spid="78" grpId="0"/>
      <p:bldP spid="78" grpId="1"/>
      <p:bldP spid="29" grpId="0" animBg="1"/>
      <p:bldP spid="79" grpId="0"/>
      <p:bldP spid="79" grpId="1"/>
      <p:bldP spid="76" grpId="0"/>
      <p:bldP spid="76" grpId="1"/>
      <p:bldP spid="77" grpId="0"/>
      <p:bldP spid="77" grpId="1"/>
      <p:bldP spid="75" grpId="0"/>
      <p:bldP spid="75" grpId="1"/>
      <p:bldP spid="54" grpId="0" animBg="1"/>
      <p:bldP spid="74" grpId="0"/>
      <p:bldP spid="74" grpId="1"/>
      <p:bldP spid="7" grpId="0" animBg="1"/>
      <p:bldP spid="71" grpId="0"/>
      <p:bldP spid="71" grpId="1"/>
      <p:bldP spid="12" grpId="0"/>
      <p:bldP spid="22" grpId="0" animBg="1"/>
      <p:bldP spid="53" grpId="0" animBg="1"/>
      <p:bldP spid="67" grpId="0"/>
      <p:bldP spid="80" grpId="0"/>
      <p:bldP spid="80" grpId="1"/>
      <p:bldP spid="72" grpId="0"/>
      <p:bldP spid="72" grpId="1"/>
      <p:bldP spid="84" grpId="0"/>
      <p:bldP spid="90" grpId="0"/>
      <p:bldP spid="9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539552" y="51362"/>
            <a:ext cx="8064896" cy="903634"/>
          </a:xfrm>
        </p:spPr>
        <p:txBody>
          <a:bodyPr>
            <a:noAutofit/>
          </a:bodyPr>
          <a:lstStyle/>
          <a:p>
            <a:r>
              <a:rPr kumimoji="1" lang="ja-JP" altLang="en-US" sz="4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高価値アイテム集合マイニング</a:t>
            </a:r>
            <a:endParaRPr kumimoji="1" lang="ja-JP" altLang="en-US" sz="4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9776" y="3596384"/>
            <a:ext cx="553998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・・・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712039"/>
              </p:ext>
            </p:extLst>
          </p:nvPr>
        </p:nvGraphicFramePr>
        <p:xfrm>
          <a:off x="272784" y="954996"/>
          <a:ext cx="4183856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1928"/>
                <a:gridCol w="20919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err="1" smtClean="0"/>
                        <a:t>Tid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商品名（価格）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Tr</a:t>
                      </a:r>
                      <a:r>
                        <a:rPr kumimoji="1" lang="en-US" altLang="ja-JP" sz="1600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A(300),B(500),</a:t>
                      </a:r>
                    </a:p>
                    <a:p>
                      <a:pPr algn="ctr"/>
                      <a:r>
                        <a:rPr kumimoji="1" lang="ja-JP" altLang="en-US" sz="2000" baseline="0" dirty="0" smtClean="0"/>
                        <a:t>　</a:t>
                      </a:r>
                      <a:r>
                        <a:rPr kumimoji="1" lang="en-US" altLang="ja-JP" sz="2000" dirty="0" smtClean="0"/>
                        <a:t>(100),</a:t>
                      </a:r>
                      <a:r>
                        <a:rPr kumimoji="1" lang="ja-JP" altLang="en-US" sz="2000" baseline="0" dirty="0" smtClean="0"/>
                        <a:t>　</a:t>
                      </a:r>
                      <a:r>
                        <a:rPr kumimoji="1" lang="en-US" altLang="ja-JP" sz="2000" dirty="0" smtClean="0"/>
                        <a:t>(200),</a:t>
                      </a:r>
                    </a:p>
                    <a:p>
                      <a:pPr algn="ctr"/>
                      <a:r>
                        <a:rPr kumimoji="1" lang="ja-JP" altLang="en-US" sz="2000" dirty="0" smtClean="0"/>
                        <a:t>　</a:t>
                      </a:r>
                      <a:r>
                        <a:rPr kumimoji="1" lang="en-US" altLang="ja-JP" sz="2000" dirty="0" smtClean="0"/>
                        <a:t>(15000)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Tr</a:t>
                      </a:r>
                      <a:r>
                        <a:rPr kumimoji="1" lang="en-US" altLang="ja-JP" sz="1600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A(500),</a:t>
                      </a:r>
                      <a:r>
                        <a:rPr kumimoji="1" lang="ja-JP" altLang="en-US" sz="2000" dirty="0" smtClean="0"/>
                        <a:t>　</a:t>
                      </a:r>
                      <a:r>
                        <a:rPr kumimoji="1" lang="en-US" altLang="ja-JP" sz="2000" dirty="0" smtClean="0"/>
                        <a:t>(150),</a:t>
                      </a:r>
                    </a:p>
                    <a:p>
                      <a:pPr algn="ctr"/>
                      <a:r>
                        <a:rPr kumimoji="1" lang="ja-JP" altLang="en-US" sz="2000" dirty="0" smtClean="0"/>
                        <a:t>　</a:t>
                      </a:r>
                      <a:r>
                        <a:rPr kumimoji="1" lang="en-US" altLang="ja-JP" sz="2000" dirty="0" smtClean="0"/>
                        <a:t>(10000)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Tr</a:t>
                      </a:r>
                      <a:r>
                        <a:rPr kumimoji="1" lang="en-US" altLang="ja-JP" sz="1600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　</a:t>
                      </a:r>
                      <a:r>
                        <a:rPr kumimoji="1" lang="en-US" altLang="ja-JP" sz="2000" dirty="0" smtClean="0"/>
                        <a:t>(200),</a:t>
                      </a:r>
                      <a:r>
                        <a:rPr kumimoji="1" lang="ja-JP" altLang="en-US" sz="2000" dirty="0" smtClean="0"/>
                        <a:t>　</a:t>
                      </a:r>
                      <a:r>
                        <a:rPr kumimoji="1" lang="en-US" altLang="ja-JP" sz="2000" dirty="0" smtClean="0"/>
                        <a:t>(5000),</a:t>
                      </a:r>
                    </a:p>
                    <a:p>
                      <a:pPr algn="ctr"/>
                      <a:r>
                        <a:rPr kumimoji="1" lang="en-US" altLang="ja-JP" sz="2000" dirty="0" smtClean="0"/>
                        <a:t>F(400)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・・・</a:t>
                      </a:r>
                      <a:endParaRPr kumimoji="1" lang="ja-JP" altLang="en-US" sz="1400" dirty="0"/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・・・</a:t>
                      </a:r>
                      <a:endParaRPr kumimoji="1" lang="ja-JP" altLang="en-US" dirty="0"/>
                    </a:p>
                  </a:txBody>
                  <a:tcPr vert="eaVert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err="1" smtClean="0"/>
                        <a:t>Tr</a:t>
                      </a:r>
                      <a:r>
                        <a:rPr kumimoji="1" lang="en-US" altLang="ja-JP" sz="1400" dirty="0" err="1" smtClean="0"/>
                        <a:t>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円弧 4"/>
          <p:cNvSpPr/>
          <p:nvPr/>
        </p:nvSpPr>
        <p:spPr>
          <a:xfrm rot="5400000">
            <a:off x="1055876" y="2319507"/>
            <a:ext cx="432048" cy="500171"/>
          </a:xfrm>
          <a:prstGeom prst="arc">
            <a:avLst>
              <a:gd name="adj1" fmla="val 16200000"/>
              <a:gd name="adj2" fmla="val 16040522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45231" y="948924"/>
            <a:ext cx="2349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Tr</a:t>
            </a:r>
            <a:r>
              <a:rPr kumimoji="1" lang="en-US" altLang="ja-JP" dirty="0" smtClean="0"/>
              <a:t>1</a:t>
            </a:r>
            <a:r>
              <a:rPr kumimoji="1" lang="en-US" altLang="ja-JP" sz="2400" dirty="0" smtClean="0"/>
              <a:t>,Tr</a:t>
            </a:r>
            <a:r>
              <a:rPr kumimoji="1" lang="en-US" altLang="ja-JP" dirty="0" smtClean="0"/>
              <a:t>2,</a:t>
            </a:r>
            <a:r>
              <a:rPr kumimoji="1" lang="en-US" altLang="ja-JP" sz="2400" dirty="0" smtClean="0"/>
              <a:t>Tr</a:t>
            </a:r>
            <a:r>
              <a:rPr kumimoji="1" lang="en-US" altLang="ja-JP" dirty="0" smtClean="0"/>
              <a:t>3</a:t>
            </a:r>
            <a:r>
              <a:rPr kumimoji="1" lang="ja-JP" altLang="en-US" sz="2400" dirty="0" smtClean="0"/>
              <a:t>に出現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82150" y="1580110"/>
            <a:ext cx="2626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C</a:t>
            </a:r>
            <a:r>
              <a:rPr kumimoji="1" lang="en-US" altLang="ja-JP" sz="3200" dirty="0" smtClean="0"/>
              <a:t>E  :  3,  30450</a:t>
            </a:r>
            <a:endParaRPr kumimoji="1" lang="ja-JP" altLang="en-US" sz="2400" dirty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5682150" y="2046288"/>
            <a:ext cx="474707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6636323" y="2034043"/>
            <a:ext cx="28607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7164082" y="2060848"/>
            <a:ext cx="1089225" cy="1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5415253" y="2009712"/>
            <a:ext cx="9268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/>
              <a:t>パターン</a:t>
            </a:r>
            <a:endParaRPr kumimoji="1" lang="ja-JP" altLang="en-US" sz="3200" b="1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376845" y="2009712"/>
            <a:ext cx="8050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/>
              <a:t>支持度</a:t>
            </a:r>
            <a:endParaRPr kumimoji="1" lang="ja-JP" altLang="en-US" sz="1600" b="1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673019" y="2034043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/>
              <a:t>価値</a:t>
            </a:r>
            <a:endParaRPr kumimoji="1" lang="ja-JP" altLang="en-US" sz="2400" b="1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193078" y="2636038"/>
            <a:ext cx="3318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高価値アイテムパターン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560694" y="3035303"/>
            <a:ext cx="45833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・ユーザーが決めた最小</a:t>
            </a:r>
            <a:r>
              <a:rPr lang="ja-JP" altLang="en-US" sz="2400" dirty="0"/>
              <a:t>金額</a:t>
            </a:r>
            <a:r>
              <a:rPr kumimoji="1" lang="ja-JP" altLang="en-US" sz="2400" dirty="0" smtClean="0"/>
              <a:t>以上</a:t>
            </a:r>
            <a:endParaRPr kumimoji="1" lang="en-US" altLang="ja-JP" sz="2400" dirty="0" smtClean="0"/>
          </a:p>
          <a:p>
            <a:r>
              <a:rPr kumimoji="1" lang="ja-JP" altLang="en-US" dirty="0" smtClean="0"/>
              <a:t>　</a:t>
            </a:r>
            <a:r>
              <a:rPr kumimoji="1" lang="ja-JP" altLang="en-US" sz="2400" dirty="0" smtClean="0"/>
              <a:t>出現したパターン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44218" y="4480765"/>
            <a:ext cx="76787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購入価格</a:t>
            </a:r>
            <a:r>
              <a:rPr lang="ja-JP" altLang="en-US" sz="2400" dirty="0" smtClean="0"/>
              <a:t>が最小金額以上のパターンを求めたい！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最小購入金額を</a:t>
            </a:r>
            <a:r>
              <a:rPr lang="en-US" altLang="ja-JP" sz="2400" dirty="0" smtClean="0"/>
              <a:t>10000</a:t>
            </a:r>
            <a:r>
              <a:rPr lang="ja-JP" altLang="en-US" sz="2400" dirty="0" smtClean="0"/>
              <a:t>円以上とした場合の高価値パターン</a:t>
            </a:r>
            <a:endParaRPr kumimoji="1" lang="ja-JP" altLang="en-US" sz="2400" dirty="0"/>
          </a:p>
        </p:txBody>
      </p:sp>
      <p:sp>
        <p:nvSpPr>
          <p:cNvPr id="29" name="コンテンツ プレースホルダー 4"/>
          <p:cNvSpPr txBox="1">
            <a:spLocks/>
          </p:cNvSpPr>
          <p:nvPr/>
        </p:nvSpPr>
        <p:spPr>
          <a:xfrm>
            <a:off x="259776" y="5274808"/>
            <a:ext cx="4627317" cy="1724304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400" dirty="0" smtClean="0"/>
              <a:t>A:35,150000  B:35,180000  C:42,215000  D:29,185500  E:5,1000000 AB:35,330000   CD:29,340000  BCE:5,1300000  </a:t>
            </a:r>
            <a:r>
              <a:rPr lang="ja-JP" altLang="en-US" sz="2400" dirty="0" smtClean="0"/>
              <a:t>・・・</a:t>
            </a:r>
            <a:endParaRPr lang="ja-JP" altLang="en-US" sz="2400" dirty="0"/>
          </a:p>
        </p:txBody>
      </p:sp>
      <p:sp>
        <p:nvSpPr>
          <p:cNvPr id="30" name="雲形吹き出し 29"/>
          <p:cNvSpPr/>
          <p:nvPr/>
        </p:nvSpPr>
        <p:spPr>
          <a:xfrm>
            <a:off x="4529280" y="5200846"/>
            <a:ext cx="4644008" cy="1440160"/>
          </a:xfrm>
          <a:prstGeom prst="cloudCallou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/>
              <a:t>た</a:t>
            </a:r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204209" y="5491014"/>
            <a:ext cx="3651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得られる高価値パターンの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数が膨大になる</a:t>
            </a:r>
            <a:endParaRPr kumimoji="1" lang="en-US" altLang="ja-JP" sz="2400" dirty="0" smtClean="0"/>
          </a:p>
        </p:txBody>
      </p:sp>
      <p:sp>
        <p:nvSpPr>
          <p:cNvPr id="21" name="円弧 20"/>
          <p:cNvSpPr/>
          <p:nvPr/>
        </p:nvSpPr>
        <p:spPr>
          <a:xfrm rot="5400000">
            <a:off x="1055876" y="3091489"/>
            <a:ext cx="432048" cy="500171"/>
          </a:xfrm>
          <a:prstGeom prst="arc">
            <a:avLst>
              <a:gd name="adj1" fmla="val 16200000"/>
              <a:gd name="adj2" fmla="val 16040522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弧 21"/>
          <p:cNvSpPr/>
          <p:nvPr/>
        </p:nvSpPr>
        <p:spPr>
          <a:xfrm rot="5400000">
            <a:off x="1055876" y="1351771"/>
            <a:ext cx="432048" cy="500171"/>
          </a:xfrm>
          <a:prstGeom prst="arc">
            <a:avLst>
              <a:gd name="adj1" fmla="val 16200000"/>
              <a:gd name="adj2" fmla="val 16040522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2573030" y="1660738"/>
            <a:ext cx="3209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C</a:t>
            </a:r>
            <a:endParaRPr lang="ja-JP" altLang="en-US" dirty="0"/>
          </a:p>
        </p:txBody>
      </p:sp>
      <p:sp>
        <p:nvSpPr>
          <p:cNvPr id="32" name="正方形/長方形 31"/>
          <p:cNvSpPr/>
          <p:nvPr/>
        </p:nvSpPr>
        <p:spPr>
          <a:xfrm>
            <a:off x="3331785" y="1654941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D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2860321" y="1977512"/>
            <a:ext cx="3097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E</a:t>
            </a:r>
            <a:endParaRPr lang="ja-JP" altLang="en-US" dirty="0"/>
          </a:p>
        </p:txBody>
      </p:sp>
      <p:sp>
        <p:nvSpPr>
          <p:cNvPr id="33" name="正方形/長方形 32"/>
          <p:cNvSpPr/>
          <p:nvPr/>
        </p:nvSpPr>
        <p:spPr>
          <a:xfrm>
            <a:off x="2539399" y="3064007"/>
            <a:ext cx="3209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C</a:t>
            </a:r>
            <a:endParaRPr lang="ja-JP" altLang="en-US" dirty="0"/>
          </a:p>
        </p:txBody>
      </p:sp>
      <p:sp>
        <p:nvSpPr>
          <p:cNvPr id="34" name="正方形/長方形 33"/>
          <p:cNvSpPr/>
          <p:nvPr/>
        </p:nvSpPr>
        <p:spPr>
          <a:xfrm>
            <a:off x="3339647" y="2354886"/>
            <a:ext cx="3209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C</a:t>
            </a:r>
            <a:endParaRPr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2860151" y="2663897"/>
            <a:ext cx="3097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E</a:t>
            </a:r>
            <a:endParaRPr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3302155" y="3060733"/>
            <a:ext cx="3097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E</a:t>
            </a:r>
            <a:endParaRPr lang="ja-JP" altLang="en-US" dirty="0"/>
          </a:p>
        </p:txBody>
      </p:sp>
      <p:cxnSp>
        <p:nvCxnSpPr>
          <p:cNvPr id="46" name="カギ線コネクタ 45"/>
          <p:cNvCxnSpPr/>
          <p:nvPr/>
        </p:nvCxnSpPr>
        <p:spPr>
          <a:xfrm rot="16200000" flipH="1">
            <a:off x="4872295" y="1428686"/>
            <a:ext cx="557756" cy="528160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09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8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4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9" grpId="0"/>
      <p:bldP spid="23" grpId="0"/>
      <p:bldP spid="24" grpId="0"/>
      <p:bldP spid="25" grpId="0"/>
      <p:bldP spid="26" grpId="0"/>
      <p:bldP spid="27" grpId="0"/>
      <p:bldP spid="28" grpId="0"/>
      <p:bldP spid="29" grpId="0" build="p"/>
      <p:bldP spid="30" grpId="0" animBg="1"/>
      <p:bldP spid="31" grpId="0"/>
      <p:bldP spid="21" grpId="0" animBg="1"/>
      <p:bldP spid="22" grpId="0" animBg="1"/>
      <p:bldP spid="3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/>
          <p:cNvSpPr/>
          <p:nvPr/>
        </p:nvSpPr>
        <p:spPr>
          <a:xfrm>
            <a:off x="192813" y="4842761"/>
            <a:ext cx="3776972" cy="190755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5997731" y="6381328"/>
            <a:ext cx="1796327" cy="398842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5295640" y="5925218"/>
            <a:ext cx="3844633" cy="384102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4093074" y="5436481"/>
            <a:ext cx="4799406" cy="360060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4093074" y="4890348"/>
            <a:ext cx="5050926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37171" y="4868390"/>
            <a:ext cx="3541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A:35,150000 B:35,180000 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4717788" y="2261434"/>
            <a:ext cx="4318708" cy="196028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1792" y="-55546"/>
            <a:ext cx="9684568" cy="903634"/>
          </a:xfrm>
        </p:spPr>
        <p:txBody>
          <a:bodyPr>
            <a:noAutofit/>
          </a:bodyPr>
          <a:lstStyle/>
          <a:p>
            <a:r>
              <a:rPr kumimoji="1" lang="ja-JP" altLang="en-US" sz="4000" dirty="0" smtClean="0"/>
              <a:t>飽和・高価値アイテム集合マイニング</a:t>
            </a:r>
            <a:endParaRPr kumimoji="1" lang="ja-JP" altLang="en-US" sz="40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918187"/>
              </p:ext>
            </p:extLst>
          </p:nvPr>
        </p:nvGraphicFramePr>
        <p:xfrm>
          <a:off x="192813" y="897306"/>
          <a:ext cx="4342326" cy="3479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163"/>
                <a:gridCol w="2171163"/>
              </a:tblGrid>
              <a:tr h="31807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err="1" smtClean="0"/>
                        <a:t>Tid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商品名（価格）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56274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Tr</a:t>
                      </a:r>
                      <a:r>
                        <a:rPr kumimoji="1" lang="en-US" altLang="ja-JP" sz="1600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A(300),B(500),</a:t>
                      </a:r>
                    </a:p>
                    <a:p>
                      <a:pPr algn="ctr"/>
                      <a:r>
                        <a:rPr kumimoji="1" lang="en-US" altLang="ja-JP" sz="2000" dirty="0" smtClean="0"/>
                        <a:t>C(100),D(200),</a:t>
                      </a:r>
                    </a:p>
                    <a:p>
                      <a:pPr algn="ctr"/>
                      <a:r>
                        <a:rPr kumimoji="1" lang="en-US" altLang="ja-JP" sz="2000" dirty="0" smtClean="0"/>
                        <a:t>E(15000)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6274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Tr</a:t>
                      </a:r>
                      <a:r>
                        <a:rPr kumimoji="1" lang="en-US" altLang="ja-JP" sz="1600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A(500),C(100),</a:t>
                      </a:r>
                    </a:p>
                    <a:p>
                      <a:pPr algn="ctr"/>
                      <a:r>
                        <a:rPr kumimoji="1" lang="en-US" altLang="ja-JP" sz="2000" dirty="0" smtClean="0"/>
                        <a:t>E(10000)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6274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Tr</a:t>
                      </a:r>
                      <a:r>
                        <a:rPr kumimoji="1" lang="en-US" altLang="ja-JP" sz="1600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C(200),E(5000),</a:t>
                      </a:r>
                    </a:p>
                    <a:p>
                      <a:pPr algn="ctr"/>
                      <a:r>
                        <a:rPr kumimoji="1" lang="en-US" altLang="ja-JP" sz="2000" dirty="0" smtClean="0"/>
                        <a:t>F(400)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278649">
                <a:tc>
                  <a:txBody>
                    <a:bodyPr/>
                    <a:lstStyle/>
                    <a:p>
                      <a:pPr algn="ctr"/>
                      <a:endParaRPr kumimoji="1" lang="en-US" altLang="ja-JP" sz="14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・・</a:t>
                      </a:r>
                      <a:endParaRPr kumimoji="1" lang="ja-JP" altLang="en-US" sz="1200" dirty="0"/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</a:t>
                      </a:r>
                      <a:endParaRPr kumimoji="1" lang="ja-JP" altLang="en-US" sz="1400" dirty="0"/>
                    </a:p>
                  </a:txBody>
                  <a:tcPr vert="eaVert" anchor="ctr"/>
                </a:tc>
              </a:tr>
              <a:tr h="31807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err="1" smtClean="0"/>
                        <a:t>Tr</a:t>
                      </a:r>
                      <a:r>
                        <a:rPr kumimoji="1" lang="en-US" altLang="ja-JP" sz="1400" dirty="0" err="1" smtClean="0"/>
                        <a:t>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4717788" y="1412776"/>
            <a:ext cx="37529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飽和・高価値パターン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高価値パターンの圧縮表現</a:t>
            </a:r>
            <a:endParaRPr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52120" y="2261434"/>
            <a:ext cx="2214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高価値パターン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7" name="コンテンツ プレースホルダー 4"/>
          <p:cNvSpPr txBox="1">
            <a:spLocks/>
          </p:cNvSpPr>
          <p:nvPr/>
        </p:nvSpPr>
        <p:spPr>
          <a:xfrm>
            <a:off x="4717788" y="2723100"/>
            <a:ext cx="4610409" cy="1498618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400" dirty="0" smtClean="0"/>
              <a:t>A:35,150000  B:35,180000  C:42,215000  D:29,185500  E:5,1000000  AB:35,330000  CD:29,340000  BCE:5,1300000 </a:t>
            </a:r>
            <a:r>
              <a:rPr lang="ja-JP" altLang="en-US" sz="2400" dirty="0" smtClean="0"/>
              <a:t>・・・</a:t>
            </a:r>
            <a:endParaRPr lang="ja-JP" altLang="en-US" sz="2400" dirty="0"/>
          </a:p>
        </p:txBody>
      </p:sp>
      <p:cxnSp>
        <p:nvCxnSpPr>
          <p:cNvPr id="10" name="直線矢印コネクタ 9"/>
          <p:cNvCxnSpPr>
            <a:stCxn id="8" idx="2"/>
          </p:cNvCxnSpPr>
          <p:nvPr/>
        </p:nvCxnSpPr>
        <p:spPr>
          <a:xfrm flipH="1">
            <a:off x="6874897" y="4221717"/>
            <a:ext cx="2245" cy="6804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4654840" y="5393078"/>
            <a:ext cx="1914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D:29,185500  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246872" y="5877272"/>
            <a:ext cx="1875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E:5,1000000  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911621" y="4204950"/>
            <a:ext cx="2385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頻度が同じものを</a:t>
            </a:r>
            <a:endParaRPr lang="en-US" altLang="ja-JP" sz="2000" b="1" dirty="0" smtClean="0"/>
          </a:p>
          <a:p>
            <a:r>
              <a:rPr lang="ja-JP" altLang="en-US" sz="2000" b="1" dirty="0" smtClean="0"/>
              <a:t>グループ化</a:t>
            </a:r>
            <a:r>
              <a:rPr lang="en-US" altLang="ja-JP" sz="2000" b="1" dirty="0" smtClean="0"/>
              <a:t>(</a:t>
            </a:r>
            <a:r>
              <a:rPr lang="ja-JP" altLang="en-US" sz="2000" b="1" dirty="0" smtClean="0"/>
              <a:t>同</a:t>
            </a:r>
            <a:r>
              <a:rPr lang="ja-JP" altLang="en-US" sz="2000" b="1" dirty="0"/>
              <a:t>値</a:t>
            </a:r>
            <a:r>
              <a:rPr lang="ja-JP" altLang="en-US" sz="2000" b="1" dirty="0" smtClean="0"/>
              <a:t>類</a:t>
            </a:r>
            <a:r>
              <a:rPr lang="en-US" altLang="ja-JP" sz="2000" b="1" dirty="0" smtClean="0"/>
              <a:t>)</a:t>
            </a:r>
            <a:endParaRPr kumimoji="1" lang="ja-JP" altLang="en-US" sz="2000" b="1" dirty="0"/>
          </a:p>
        </p:txBody>
      </p:sp>
      <p:cxnSp>
        <p:nvCxnSpPr>
          <p:cNvPr id="28" name="直線矢印コネクタ 27"/>
          <p:cNvCxnSpPr/>
          <p:nvPr/>
        </p:nvCxnSpPr>
        <p:spPr>
          <a:xfrm flipH="1">
            <a:off x="4139952" y="5925218"/>
            <a:ext cx="10051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77171" y="4918147"/>
            <a:ext cx="3597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</a:rPr>
              <a:t>飽和・高価値アイテム集合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7305299" y="4856616"/>
            <a:ext cx="19319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AB:35,330000</a:t>
            </a:r>
            <a:endParaRPr lang="ja-JP" altLang="en-US" sz="2400" dirty="0"/>
          </a:p>
        </p:txBody>
      </p:sp>
      <p:sp>
        <p:nvSpPr>
          <p:cNvPr id="31" name="正方形/長方形 30"/>
          <p:cNvSpPr/>
          <p:nvPr/>
        </p:nvSpPr>
        <p:spPr>
          <a:xfrm>
            <a:off x="6991252" y="5877272"/>
            <a:ext cx="20681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BCE:1,1300000</a:t>
            </a:r>
            <a:endParaRPr lang="ja-JP" altLang="en-US" dirty="0"/>
          </a:p>
        </p:txBody>
      </p:sp>
      <p:sp>
        <p:nvSpPr>
          <p:cNvPr id="32" name="正方形/長方形 31"/>
          <p:cNvSpPr/>
          <p:nvPr/>
        </p:nvSpPr>
        <p:spPr>
          <a:xfrm>
            <a:off x="6472171" y="5396425"/>
            <a:ext cx="1939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CD:29,340000</a:t>
            </a:r>
            <a:endParaRPr lang="ja-JP" altLang="en-US" sz="2400" dirty="0"/>
          </a:p>
        </p:txBody>
      </p:sp>
      <p:sp>
        <p:nvSpPr>
          <p:cNvPr id="33" name="正方形/長方形 32"/>
          <p:cNvSpPr/>
          <p:nvPr/>
        </p:nvSpPr>
        <p:spPr>
          <a:xfrm>
            <a:off x="6043259" y="6351473"/>
            <a:ext cx="17508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C:42,215000</a:t>
            </a:r>
            <a:endParaRPr lang="ja-JP" altLang="en-US" sz="24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933009" y="5994159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極大限のみ</a:t>
            </a:r>
            <a:endParaRPr lang="en-US" altLang="ja-JP" sz="2000" dirty="0" smtClean="0"/>
          </a:p>
          <a:p>
            <a:r>
              <a:rPr lang="ja-JP" altLang="en-US" sz="2000" dirty="0" smtClean="0"/>
              <a:t>求める</a:t>
            </a:r>
            <a:endParaRPr kumimoji="1" lang="ja-JP" altLang="en-US" sz="2000" dirty="0"/>
          </a:p>
        </p:txBody>
      </p:sp>
      <p:cxnSp>
        <p:nvCxnSpPr>
          <p:cNvPr id="38" name="直線矢印コネクタ 37"/>
          <p:cNvCxnSpPr>
            <a:stCxn id="3" idx="2"/>
          </p:cNvCxnSpPr>
          <p:nvPr/>
        </p:nvCxnSpPr>
        <p:spPr>
          <a:xfrm>
            <a:off x="2363976" y="4376355"/>
            <a:ext cx="4032" cy="42871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2460750" y="4177271"/>
            <a:ext cx="20954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高価値パターンを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経由せずに導出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2035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19D2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3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8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3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33333E-6 L -0.78246 0.07662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132" y="3819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7 L -0.49497 -0.00324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57" y="-162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5 0.00023 L -0.74774 0.03796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448" y="1875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22222E-6 L -0.42986 -0.03403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93" y="-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6" grpId="0" animBg="1"/>
      <p:bldP spid="25" grpId="0" animBg="1"/>
      <p:bldP spid="23" grpId="0" animBg="1"/>
      <p:bldP spid="18" grpId="0" animBg="1"/>
      <p:bldP spid="11" grpId="0"/>
      <p:bldP spid="12" grpId="0"/>
      <p:bldP spid="13" grpId="0"/>
      <p:bldP spid="17" grpId="0"/>
      <p:bldP spid="30" grpId="0"/>
      <p:bldP spid="30" grpId="1"/>
      <p:bldP spid="30" grpId="2"/>
      <p:bldP spid="31" grpId="0"/>
      <p:bldP spid="31" grpId="1"/>
      <p:bldP spid="31" grpId="2"/>
      <p:bldP spid="32" grpId="0"/>
      <p:bldP spid="32" grpId="1"/>
      <p:bldP spid="32" grpId="2"/>
      <p:bldP spid="33" grpId="0"/>
      <p:bldP spid="33" grpId="1"/>
      <p:bldP spid="33" grpId="2"/>
      <p:bldP spid="36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400" dirty="0" smtClean="0"/>
              <a:t>アルゴリズム</a:t>
            </a:r>
            <a:r>
              <a:rPr kumimoji="1" lang="en-US" altLang="ja-JP" sz="4400" dirty="0" smtClean="0"/>
              <a:t> </a:t>
            </a:r>
            <a:r>
              <a:rPr lang="en-US" altLang="ja-JP" sz="4400" dirty="0" smtClean="0"/>
              <a:t>CHUD </a:t>
            </a:r>
            <a:r>
              <a:rPr lang="en-US" altLang="ja-JP" sz="2000" dirty="0" smtClean="0"/>
              <a:t>[</a:t>
            </a:r>
            <a:r>
              <a:rPr kumimoji="1" lang="en-US" altLang="ja-JP" sz="2000" dirty="0" smtClean="0"/>
              <a:t>Wu2011</a:t>
            </a:r>
            <a:r>
              <a:rPr lang="en-US" altLang="ja-JP" sz="2000" dirty="0" smtClean="0"/>
              <a:t>]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1223530" y="2401573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 smtClean="0">
                <a:solidFill>
                  <a:srgbClr val="7030A0"/>
                </a:solidFill>
              </a:rPr>
              <a:t>a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485308" y="3645024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3200" b="1" dirty="0" err="1">
                <a:solidFill>
                  <a:srgbClr val="7030A0"/>
                </a:solidFill>
              </a:rPr>
              <a:t>a</a:t>
            </a:r>
            <a:r>
              <a:rPr lang="en-US" altLang="ja-JP" sz="3200" b="1" dirty="0" err="1" smtClean="0">
                <a:solidFill>
                  <a:srgbClr val="7030A0"/>
                </a:solidFill>
              </a:rPr>
              <a:t>,b</a:t>
            </a:r>
            <a:endParaRPr kumimoji="1" lang="en-US" altLang="ja-JP" b="1" dirty="0" smtClean="0">
              <a:solidFill>
                <a:srgbClr val="7030A0"/>
              </a:solidFill>
            </a:endParaRPr>
          </a:p>
        </p:txBody>
      </p:sp>
      <p:cxnSp>
        <p:nvCxnSpPr>
          <p:cNvPr id="10" name="直線矢印コネクタ 9"/>
          <p:cNvCxnSpPr>
            <a:stCxn id="7" idx="2"/>
            <a:endCxn id="8" idx="0"/>
          </p:cNvCxnSpPr>
          <p:nvPr/>
        </p:nvCxnSpPr>
        <p:spPr>
          <a:xfrm flipH="1">
            <a:off x="809344" y="2833621"/>
            <a:ext cx="738222" cy="811403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591682" y="2401573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>
                <a:solidFill>
                  <a:srgbClr val="7030A0"/>
                </a:solidFill>
              </a:rPr>
              <a:t>b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968235" y="2401573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>
                <a:solidFill>
                  <a:srgbClr val="7030A0"/>
                </a:solidFill>
              </a:rPr>
              <a:t>c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591682" y="1596854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rgbClr val="7030A0"/>
              </a:solidFill>
            </a:endParaRPr>
          </a:p>
        </p:txBody>
      </p:sp>
      <p:cxnSp>
        <p:nvCxnSpPr>
          <p:cNvPr id="18" name="直線矢印コネクタ 17"/>
          <p:cNvCxnSpPr>
            <a:stCxn id="16" idx="2"/>
            <a:endCxn id="7" idx="0"/>
          </p:cNvCxnSpPr>
          <p:nvPr/>
        </p:nvCxnSpPr>
        <p:spPr>
          <a:xfrm flipH="1">
            <a:off x="1547566" y="2028902"/>
            <a:ext cx="1368152" cy="37267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16" idx="2"/>
            <a:endCxn id="13" idx="0"/>
          </p:cNvCxnSpPr>
          <p:nvPr/>
        </p:nvCxnSpPr>
        <p:spPr>
          <a:xfrm>
            <a:off x="2915718" y="2028902"/>
            <a:ext cx="0" cy="37267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16" idx="2"/>
            <a:endCxn id="15" idx="0"/>
          </p:cNvCxnSpPr>
          <p:nvPr/>
        </p:nvCxnSpPr>
        <p:spPr>
          <a:xfrm>
            <a:off x="2915718" y="2028902"/>
            <a:ext cx="1376553" cy="37267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stCxn id="8" idx="2"/>
            <a:endCxn id="58" idx="0"/>
          </p:cNvCxnSpPr>
          <p:nvPr/>
        </p:nvCxnSpPr>
        <p:spPr>
          <a:xfrm>
            <a:off x="809344" y="4077072"/>
            <a:ext cx="0" cy="714133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7" idx="2"/>
            <a:endCxn id="37" idx="0"/>
          </p:cNvCxnSpPr>
          <p:nvPr/>
        </p:nvCxnSpPr>
        <p:spPr>
          <a:xfrm>
            <a:off x="1547566" y="2833621"/>
            <a:ext cx="396142" cy="797174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角丸四角形 36"/>
          <p:cNvSpPr/>
          <p:nvPr/>
        </p:nvSpPr>
        <p:spPr>
          <a:xfrm>
            <a:off x="1619672" y="3630795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3200" b="1" dirty="0" err="1">
                <a:solidFill>
                  <a:srgbClr val="7030A0"/>
                </a:solidFill>
              </a:rPr>
              <a:t>a</a:t>
            </a:r>
            <a:r>
              <a:rPr lang="en-US" altLang="ja-JP" sz="3200" b="1" dirty="0" err="1" smtClean="0">
                <a:solidFill>
                  <a:srgbClr val="7030A0"/>
                </a:solidFill>
              </a:rPr>
              <a:t>,c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2600083" y="3578963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3200" b="1" dirty="0" err="1">
                <a:solidFill>
                  <a:srgbClr val="7030A0"/>
                </a:solidFill>
              </a:rPr>
              <a:t>b</a:t>
            </a:r>
            <a:r>
              <a:rPr lang="en-US" altLang="ja-JP" sz="3200" b="1" dirty="0" err="1" smtClean="0">
                <a:solidFill>
                  <a:srgbClr val="7030A0"/>
                </a:solidFill>
              </a:rPr>
              <a:t>,c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cxnSp>
        <p:nvCxnSpPr>
          <p:cNvPr id="43" name="直線矢印コネクタ 42"/>
          <p:cNvCxnSpPr>
            <a:stCxn id="13" idx="2"/>
            <a:endCxn id="41" idx="0"/>
          </p:cNvCxnSpPr>
          <p:nvPr/>
        </p:nvCxnSpPr>
        <p:spPr>
          <a:xfrm>
            <a:off x="2915718" y="2833621"/>
            <a:ext cx="8401" cy="745342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角丸四角形 57"/>
          <p:cNvSpPr/>
          <p:nvPr/>
        </p:nvSpPr>
        <p:spPr>
          <a:xfrm>
            <a:off x="285952" y="4791205"/>
            <a:ext cx="1046784" cy="64698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altLang="ja-JP" sz="3200" b="1" dirty="0" err="1">
                <a:solidFill>
                  <a:srgbClr val="7030A0"/>
                </a:solidFill>
              </a:rPr>
              <a:t>a</a:t>
            </a:r>
            <a:r>
              <a:rPr kumimoji="1" lang="en-US" altLang="ja-JP" sz="3200" b="1" dirty="0" err="1" smtClean="0">
                <a:solidFill>
                  <a:srgbClr val="7030A0"/>
                </a:solidFill>
              </a:rPr>
              <a:t>,b,c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07504" y="6095830"/>
            <a:ext cx="553998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sz="2400" dirty="0"/>
          </a:p>
        </p:txBody>
      </p:sp>
      <p:cxnSp>
        <p:nvCxnSpPr>
          <p:cNvPr id="61" name="直線矢印コネクタ 60"/>
          <p:cNvCxnSpPr/>
          <p:nvPr/>
        </p:nvCxnSpPr>
        <p:spPr>
          <a:xfrm flipH="1">
            <a:off x="251520" y="5434085"/>
            <a:ext cx="530512" cy="67558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>
            <a:stCxn id="58" idx="2"/>
          </p:cNvCxnSpPr>
          <p:nvPr/>
        </p:nvCxnSpPr>
        <p:spPr>
          <a:xfrm>
            <a:off x="809344" y="5438191"/>
            <a:ext cx="523392" cy="692239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1037000" y="6167511"/>
            <a:ext cx="553998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sz="2400" dirty="0"/>
          </a:p>
        </p:txBody>
      </p:sp>
      <p:cxnSp>
        <p:nvCxnSpPr>
          <p:cNvPr id="69" name="直線矢印コネクタ 68"/>
          <p:cNvCxnSpPr>
            <a:stCxn id="37" idx="2"/>
          </p:cNvCxnSpPr>
          <p:nvPr/>
        </p:nvCxnSpPr>
        <p:spPr>
          <a:xfrm>
            <a:off x="1943708" y="4062843"/>
            <a:ext cx="0" cy="46859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1662782" y="4531186"/>
            <a:ext cx="553998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sz="2400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638719" y="4479354"/>
            <a:ext cx="553998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sz="2400" dirty="0"/>
          </a:p>
        </p:txBody>
      </p:sp>
      <p:cxnSp>
        <p:nvCxnSpPr>
          <p:cNvPr id="74" name="直線矢印コネクタ 73"/>
          <p:cNvCxnSpPr>
            <a:stCxn id="41" idx="2"/>
            <a:endCxn id="73" idx="0"/>
          </p:cNvCxnSpPr>
          <p:nvPr/>
        </p:nvCxnSpPr>
        <p:spPr>
          <a:xfrm flipH="1">
            <a:off x="2915718" y="4011011"/>
            <a:ext cx="8401" cy="468343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>
            <a:stCxn id="16" idx="2"/>
            <a:endCxn id="34" idx="0"/>
          </p:cNvCxnSpPr>
          <p:nvPr/>
        </p:nvCxnSpPr>
        <p:spPr>
          <a:xfrm>
            <a:off x="2915718" y="2028902"/>
            <a:ext cx="2382033" cy="37267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>
            <a:stCxn id="15" idx="2"/>
            <a:endCxn id="90" idx="0"/>
          </p:cNvCxnSpPr>
          <p:nvPr/>
        </p:nvCxnSpPr>
        <p:spPr>
          <a:xfrm flipH="1">
            <a:off x="4289721" y="2833621"/>
            <a:ext cx="2550" cy="745342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/>
          <p:cNvSpPr txBox="1"/>
          <p:nvPr/>
        </p:nvSpPr>
        <p:spPr>
          <a:xfrm>
            <a:off x="4012722" y="3578963"/>
            <a:ext cx="553998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sz="2400" dirty="0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116136" y="1113114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集合列挙木の縦型探索</a:t>
            </a:r>
            <a:endParaRPr kumimoji="1" lang="ja-JP" altLang="en-US" sz="2400" dirty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5932322" y="3230549"/>
            <a:ext cx="1798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・左の枝刈り</a:t>
            </a:r>
            <a:endParaRPr kumimoji="1" lang="ja-JP" altLang="en-US" dirty="0"/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5932322" y="4129748"/>
            <a:ext cx="1798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・右の枝刈り</a:t>
            </a:r>
            <a:endParaRPr kumimoji="1" lang="ja-JP" altLang="en-US" dirty="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5932322" y="2401275"/>
            <a:ext cx="2929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・上界</a:t>
            </a:r>
            <a:r>
              <a:rPr lang="ja-JP" altLang="en-US" sz="2400" dirty="0"/>
              <a:t>値</a:t>
            </a:r>
            <a:r>
              <a:rPr lang="ja-JP" altLang="en-US" sz="2400" dirty="0" smtClean="0"/>
              <a:t>による枝刈り</a:t>
            </a:r>
            <a:endParaRPr lang="ja-JP" altLang="en-US" dirty="0"/>
          </a:p>
        </p:txBody>
      </p:sp>
      <p:sp>
        <p:nvSpPr>
          <p:cNvPr id="34" name="角丸四角形 33"/>
          <p:cNvSpPr/>
          <p:nvPr/>
        </p:nvSpPr>
        <p:spPr>
          <a:xfrm>
            <a:off x="4973715" y="2401573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>
                <a:solidFill>
                  <a:srgbClr val="7030A0"/>
                </a:solidFill>
              </a:rPr>
              <a:t>d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sp>
        <p:nvSpPr>
          <p:cNvPr id="42" name="円/楕円 41"/>
          <p:cNvSpPr/>
          <p:nvPr/>
        </p:nvSpPr>
        <p:spPr>
          <a:xfrm>
            <a:off x="1043608" y="3003675"/>
            <a:ext cx="425391" cy="38898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55710" y="2967335"/>
            <a:ext cx="269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２</a:t>
            </a:r>
            <a:endParaRPr kumimoji="1" lang="ja-JP" altLang="en-US" sz="2000" dirty="0"/>
          </a:p>
        </p:txBody>
      </p:sp>
      <p:sp>
        <p:nvSpPr>
          <p:cNvPr id="45" name="円/楕円 44"/>
          <p:cNvSpPr/>
          <p:nvPr/>
        </p:nvSpPr>
        <p:spPr>
          <a:xfrm>
            <a:off x="585017" y="4157715"/>
            <a:ext cx="425391" cy="38898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23126" y="4143133"/>
            <a:ext cx="2692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３</a:t>
            </a:r>
            <a:endParaRPr kumimoji="1" lang="ja-JP" altLang="en-US" sz="2000" dirty="0"/>
          </a:p>
        </p:txBody>
      </p:sp>
      <p:sp>
        <p:nvSpPr>
          <p:cNvPr id="11" name="円/楕円 10"/>
          <p:cNvSpPr/>
          <p:nvPr/>
        </p:nvSpPr>
        <p:spPr>
          <a:xfrm>
            <a:off x="1986369" y="2014855"/>
            <a:ext cx="425391" cy="38898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98471" y="1988840"/>
            <a:ext cx="269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１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8052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乗算記号 143"/>
          <p:cNvSpPr/>
          <p:nvPr/>
        </p:nvSpPr>
        <p:spPr>
          <a:xfrm>
            <a:off x="4329172" y="1959609"/>
            <a:ext cx="4261339" cy="400911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角丸四角形 132"/>
          <p:cNvSpPr/>
          <p:nvPr/>
        </p:nvSpPr>
        <p:spPr>
          <a:xfrm>
            <a:off x="5754937" y="1720948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>
                <a:solidFill>
                  <a:srgbClr val="7030A0"/>
                </a:solidFill>
              </a:rPr>
              <a:t>b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568935"/>
              </p:ext>
            </p:extLst>
          </p:nvPr>
        </p:nvGraphicFramePr>
        <p:xfrm>
          <a:off x="190339" y="915828"/>
          <a:ext cx="4057625" cy="4029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525"/>
                <a:gridCol w="811525"/>
                <a:gridCol w="811525"/>
                <a:gridCol w="811525"/>
                <a:gridCol w="811525"/>
              </a:tblGrid>
              <a:tr h="621373">
                <a:tc>
                  <a:txBody>
                    <a:bodyPr/>
                    <a:lstStyle/>
                    <a:p>
                      <a:pPr algn="ctr"/>
                      <a:endParaRPr kumimoji="1" lang="en-US" altLang="ja-JP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T</a:t>
                      </a:r>
                      <a:r>
                        <a:rPr kumimoji="1" lang="en-US" altLang="ja-JP" sz="2400" dirty="0" smtClean="0"/>
                        <a:t>r</a:t>
                      </a:r>
                      <a:r>
                        <a:rPr kumimoji="1" lang="en-US" altLang="ja-JP" sz="2000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T</a:t>
                      </a:r>
                      <a:r>
                        <a:rPr kumimoji="1" lang="en-US" altLang="ja-JP" sz="2400" dirty="0" smtClean="0"/>
                        <a:t>r</a:t>
                      </a:r>
                      <a:r>
                        <a:rPr kumimoji="1" lang="en-US" altLang="ja-JP" sz="2000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T</a:t>
                      </a:r>
                      <a:r>
                        <a:rPr kumimoji="1" lang="en-US" altLang="ja-JP" sz="2400" dirty="0" smtClean="0"/>
                        <a:t>r</a:t>
                      </a:r>
                      <a:r>
                        <a:rPr kumimoji="1" lang="en-US" altLang="ja-JP" sz="2000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・・・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64658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500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100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400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・・・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68764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300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600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・・・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68764">
                <a:tc>
                  <a:txBody>
                    <a:bodyPr/>
                    <a:lstStyle/>
                    <a:p>
                      <a:pPr algn="ctr"/>
                      <a:endParaRPr kumimoji="1" lang="en-US" altLang="ja-JP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100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200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・・・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687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500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・・・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687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・・・</a:t>
                      </a:r>
                      <a:endParaRPr kumimoji="1" lang="ja-JP" altLang="en-US" sz="2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・・・</a:t>
                      </a:r>
                      <a:endParaRPr kumimoji="1" lang="ja-JP" altLang="en-US" sz="2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・・・</a:t>
                      </a:r>
                      <a:endParaRPr kumimoji="1" lang="ja-JP" altLang="en-US" sz="2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・・・</a:t>
                      </a:r>
                      <a:endParaRPr kumimoji="1" lang="ja-JP" altLang="en-US" sz="2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・・・</a:t>
                      </a:r>
                      <a:endParaRPr kumimoji="1" lang="ja-JP" altLang="en-US" sz="2400" dirty="0"/>
                    </a:p>
                  </a:txBody>
                  <a:tcPr vert="eaVert"/>
                </a:tc>
              </a:tr>
              <a:tr h="5687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/>
                        <a:t>合計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円/楕円 18"/>
          <p:cNvSpPr/>
          <p:nvPr/>
        </p:nvSpPr>
        <p:spPr>
          <a:xfrm>
            <a:off x="863588" y="5734541"/>
            <a:ext cx="3384376" cy="691411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2192"/>
            <a:ext cx="7886700" cy="903634"/>
          </a:xfrm>
        </p:spPr>
        <p:txBody>
          <a:bodyPr>
            <a:normAutofit/>
          </a:bodyPr>
          <a:lstStyle/>
          <a:p>
            <a:r>
              <a:rPr lang="ja-JP" altLang="en-US" sz="4400" dirty="0" smtClean="0"/>
              <a:t>上界値による枝刈り</a:t>
            </a:r>
            <a:endParaRPr kumimoji="1" lang="ja-JP" altLang="en-US" sz="4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35167" y="5796109"/>
            <a:ext cx="3041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最小</a:t>
            </a:r>
            <a:r>
              <a:rPr lang="ja-JP" altLang="en-US" sz="2800" dirty="0"/>
              <a:t>金額</a:t>
            </a:r>
            <a:r>
              <a:rPr lang="ja-JP" altLang="en-US" sz="2800" dirty="0" smtClean="0"/>
              <a:t> ≥ </a:t>
            </a:r>
            <a:r>
              <a:rPr lang="ja-JP" altLang="en-US" sz="2800" dirty="0"/>
              <a:t>上界</a:t>
            </a:r>
            <a:r>
              <a:rPr lang="ja-JP" altLang="en-US" sz="2800" dirty="0" smtClean="0"/>
              <a:t>値</a:t>
            </a:r>
            <a:endParaRPr kumimoji="1" lang="ja-JP" altLang="en-US" dirty="0"/>
          </a:p>
        </p:txBody>
      </p:sp>
      <p:cxnSp>
        <p:nvCxnSpPr>
          <p:cNvPr id="16" name="直線コネクタ 15"/>
          <p:cNvCxnSpPr/>
          <p:nvPr/>
        </p:nvCxnSpPr>
        <p:spPr>
          <a:xfrm>
            <a:off x="1062539" y="4914104"/>
            <a:ext cx="2808312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3491880" y="4910866"/>
            <a:ext cx="0" cy="885243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 16"/>
          <p:cNvSpPr/>
          <p:nvPr/>
        </p:nvSpPr>
        <p:spPr>
          <a:xfrm>
            <a:off x="4572000" y="1722774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 smtClean="0">
                <a:solidFill>
                  <a:srgbClr val="7030A0"/>
                </a:solidFill>
              </a:rPr>
              <a:t>a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4477039" y="2940771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3200" b="1" dirty="0" err="1">
                <a:solidFill>
                  <a:srgbClr val="7030A0"/>
                </a:solidFill>
              </a:rPr>
              <a:t>a</a:t>
            </a:r>
            <a:r>
              <a:rPr lang="en-US" altLang="ja-JP" sz="3200" b="1" dirty="0" err="1" smtClean="0">
                <a:solidFill>
                  <a:srgbClr val="7030A0"/>
                </a:solidFill>
              </a:rPr>
              <a:t>,b</a:t>
            </a:r>
            <a:endParaRPr kumimoji="1" lang="en-US" altLang="ja-JP" b="1" dirty="0" smtClean="0">
              <a:solidFill>
                <a:srgbClr val="7030A0"/>
              </a:solidFill>
            </a:endParaRPr>
          </a:p>
        </p:txBody>
      </p:sp>
      <p:cxnSp>
        <p:nvCxnSpPr>
          <p:cNvPr id="21" name="直線矢印コネクタ 20"/>
          <p:cNvCxnSpPr>
            <a:stCxn id="17" idx="2"/>
            <a:endCxn id="20" idx="0"/>
          </p:cNvCxnSpPr>
          <p:nvPr/>
        </p:nvCxnSpPr>
        <p:spPr>
          <a:xfrm flipH="1">
            <a:off x="4801075" y="2154822"/>
            <a:ext cx="94961" cy="785949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角丸四角形 21"/>
          <p:cNvSpPr/>
          <p:nvPr/>
        </p:nvSpPr>
        <p:spPr>
          <a:xfrm>
            <a:off x="5748230" y="1726426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>
                <a:solidFill>
                  <a:srgbClr val="7030A0"/>
                </a:solidFill>
              </a:rPr>
              <a:t>b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6939863" y="1722774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>
                <a:solidFill>
                  <a:srgbClr val="7030A0"/>
                </a:solidFill>
              </a:rPr>
              <a:t>c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6939863" y="958662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rgbClr val="7030A0"/>
              </a:solidFill>
            </a:endParaRPr>
          </a:p>
        </p:txBody>
      </p:sp>
      <p:cxnSp>
        <p:nvCxnSpPr>
          <p:cNvPr id="25" name="直線矢印コネクタ 24"/>
          <p:cNvCxnSpPr>
            <a:stCxn id="24" idx="2"/>
            <a:endCxn id="17" idx="0"/>
          </p:cNvCxnSpPr>
          <p:nvPr/>
        </p:nvCxnSpPr>
        <p:spPr>
          <a:xfrm flipH="1">
            <a:off x="4896036" y="1390710"/>
            <a:ext cx="2367863" cy="332064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>
            <a:stCxn id="24" idx="2"/>
            <a:endCxn id="22" idx="0"/>
          </p:cNvCxnSpPr>
          <p:nvPr/>
        </p:nvCxnSpPr>
        <p:spPr>
          <a:xfrm flipH="1">
            <a:off x="6072266" y="1390710"/>
            <a:ext cx="1191633" cy="335716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stCxn id="24" idx="2"/>
            <a:endCxn id="23" idx="0"/>
          </p:cNvCxnSpPr>
          <p:nvPr/>
        </p:nvCxnSpPr>
        <p:spPr>
          <a:xfrm>
            <a:off x="7263899" y="1390710"/>
            <a:ext cx="0" cy="332064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stCxn id="20" idx="2"/>
            <a:endCxn id="36" idx="0"/>
          </p:cNvCxnSpPr>
          <p:nvPr/>
        </p:nvCxnSpPr>
        <p:spPr>
          <a:xfrm flipH="1">
            <a:off x="4718453" y="3372819"/>
            <a:ext cx="82622" cy="970383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stCxn id="17" idx="2"/>
            <a:endCxn id="38" idx="0"/>
          </p:cNvCxnSpPr>
          <p:nvPr/>
        </p:nvCxnSpPr>
        <p:spPr>
          <a:xfrm>
            <a:off x="4896036" y="2154822"/>
            <a:ext cx="549131" cy="785949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角丸四角形 30"/>
          <p:cNvSpPr/>
          <p:nvPr/>
        </p:nvSpPr>
        <p:spPr>
          <a:xfrm>
            <a:off x="5641473" y="2940771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3200" b="1" dirty="0" err="1">
                <a:solidFill>
                  <a:srgbClr val="7030A0"/>
                </a:solidFill>
              </a:rPr>
              <a:t>b</a:t>
            </a:r>
            <a:r>
              <a:rPr lang="en-US" altLang="ja-JP" sz="3200" b="1" dirty="0" err="1" smtClean="0">
                <a:solidFill>
                  <a:srgbClr val="7030A0"/>
                </a:solidFill>
              </a:rPr>
              <a:t>,c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cxnSp>
        <p:nvCxnSpPr>
          <p:cNvPr id="32" name="直線矢印コネクタ 31"/>
          <p:cNvCxnSpPr>
            <a:stCxn id="22" idx="2"/>
            <a:endCxn id="31" idx="0"/>
          </p:cNvCxnSpPr>
          <p:nvPr/>
        </p:nvCxnSpPr>
        <p:spPr>
          <a:xfrm flipH="1">
            <a:off x="5965509" y="2158474"/>
            <a:ext cx="106757" cy="782297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4441454" y="4343202"/>
            <a:ext cx="553998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sz="24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168168" y="2940771"/>
            <a:ext cx="553998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sz="2400" dirty="0"/>
          </a:p>
        </p:txBody>
      </p:sp>
      <p:cxnSp>
        <p:nvCxnSpPr>
          <p:cNvPr id="40" name="直線矢印コネクタ 39"/>
          <p:cNvCxnSpPr>
            <a:stCxn id="31" idx="2"/>
            <a:endCxn id="66" idx="0"/>
          </p:cNvCxnSpPr>
          <p:nvPr/>
        </p:nvCxnSpPr>
        <p:spPr>
          <a:xfrm flipH="1">
            <a:off x="5544365" y="3372819"/>
            <a:ext cx="421144" cy="782297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stCxn id="23" idx="2"/>
            <a:endCxn id="44" idx="0"/>
          </p:cNvCxnSpPr>
          <p:nvPr/>
        </p:nvCxnSpPr>
        <p:spPr>
          <a:xfrm>
            <a:off x="7263899" y="2154822"/>
            <a:ext cx="24127" cy="767683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7011027" y="2922505"/>
            <a:ext cx="553998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sz="24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001218" y="248516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+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306766" y="248516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+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306766" y="363146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+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306766" y="3049982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+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026846" y="190343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+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962950" y="248516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+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001218" y="363146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+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001218" y="3049982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+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962950" y="184914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+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306766" y="1850803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+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962950" y="363146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+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962950" y="3049982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+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1043608" y="4390884"/>
            <a:ext cx="732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800" dirty="0">
                <a:solidFill>
                  <a:srgbClr val="00B050"/>
                </a:solidFill>
              </a:rPr>
              <a:t>800</a:t>
            </a:r>
            <a:endParaRPr lang="en-US" altLang="ja-JP" sz="2000" dirty="0">
              <a:solidFill>
                <a:srgbClr val="00B050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1691680" y="4390884"/>
            <a:ext cx="9156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800" dirty="0">
                <a:solidFill>
                  <a:srgbClr val="00B050"/>
                </a:solidFill>
              </a:rPr>
              <a:t>1000</a:t>
            </a:r>
            <a:endParaRPr lang="ja-JP" altLang="en-US" sz="1050" dirty="0">
              <a:solidFill>
                <a:srgbClr val="00B050"/>
              </a:solidFill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2576245" y="4387646"/>
            <a:ext cx="9156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800" dirty="0">
                <a:solidFill>
                  <a:srgbClr val="00B050"/>
                </a:solidFill>
              </a:rPr>
              <a:t>1500</a:t>
            </a:r>
            <a:endParaRPr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5011644" y="4155116"/>
            <a:ext cx="1065441" cy="64698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3200" b="1" dirty="0" err="1" smtClean="0">
                <a:solidFill>
                  <a:srgbClr val="7030A0"/>
                </a:solidFill>
              </a:rPr>
              <a:t>b,c,d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cxnSp>
        <p:nvCxnSpPr>
          <p:cNvPr id="71" name="直線矢印コネクタ 70"/>
          <p:cNvCxnSpPr>
            <a:stCxn id="66" idx="2"/>
            <a:endCxn id="73" idx="0"/>
          </p:cNvCxnSpPr>
          <p:nvPr/>
        </p:nvCxnSpPr>
        <p:spPr>
          <a:xfrm flipH="1">
            <a:off x="5078074" y="4802102"/>
            <a:ext cx="466291" cy="679026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>
            <a:stCxn id="66" idx="2"/>
            <a:endCxn id="74" idx="0"/>
          </p:cNvCxnSpPr>
          <p:nvPr/>
        </p:nvCxnSpPr>
        <p:spPr>
          <a:xfrm>
            <a:off x="5544365" y="4802102"/>
            <a:ext cx="474522" cy="701619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4801075" y="5481128"/>
            <a:ext cx="553998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sz="24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741888" y="5503721"/>
            <a:ext cx="553998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sz="2400" dirty="0"/>
          </a:p>
        </p:txBody>
      </p:sp>
      <p:cxnSp>
        <p:nvCxnSpPr>
          <p:cNvPr id="76" name="直線矢印コネクタ 75"/>
          <p:cNvCxnSpPr>
            <a:stCxn id="22" idx="2"/>
            <a:endCxn id="79" idx="0"/>
          </p:cNvCxnSpPr>
          <p:nvPr/>
        </p:nvCxnSpPr>
        <p:spPr>
          <a:xfrm>
            <a:off x="6072266" y="2158474"/>
            <a:ext cx="794218" cy="782297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角丸四角形 78"/>
          <p:cNvSpPr/>
          <p:nvPr/>
        </p:nvSpPr>
        <p:spPr>
          <a:xfrm>
            <a:off x="6542448" y="2940771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3200" b="1" dirty="0" err="1" smtClean="0">
                <a:solidFill>
                  <a:srgbClr val="7030A0"/>
                </a:solidFill>
              </a:rPr>
              <a:t>b,d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cxnSp>
        <p:nvCxnSpPr>
          <p:cNvPr id="103" name="直線矢印コネクタ 102"/>
          <p:cNvCxnSpPr>
            <a:stCxn id="31" idx="2"/>
            <a:endCxn id="106" idx="0"/>
          </p:cNvCxnSpPr>
          <p:nvPr/>
        </p:nvCxnSpPr>
        <p:spPr>
          <a:xfrm>
            <a:off x="5965509" y="3372819"/>
            <a:ext cx="814505" cy="782297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角丸四角形 105"/>
          <p:cNvSpPr/>
          <p:nvPr/>
        </p:nvSpPr>
        <p:spPr>
          <a:xfrm>
            <a:off x="6254078" y="4155116"/>
            <a:ext cx="1051872" cy="64698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3200" b="1" dirty="0" err="1" smtClean="0">
                <a:solidFill>
                  <a:srgbClr val="7030A0"/>
                </a:solidFill>
              </a:rPr>
              <a:t>b,c,e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cxnSp>
        <p:nvCxnSpPr>
          <p:cNvPr id="108" name="直線矢印コネクタ 107"/>
          <p:cNvCxnSpPr>
            <a:endCxn id="110" idx="0"/>
          </p:cNvCxnSpPr>
          <p:nvPr/>
        </p:nvCxnSpPr>
        <p:spPr>
          <a:xfrm flipH="1">
            <a:off x="6311457" y="4819495"/>
            <a:ext cx="466292" cy="679026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矢印コネクタ 108"/>
          <p:cNvCxnSpPr>
            <a:stCxn id="106" idx="2"/>
            <a:endCxn id="112" idx="0"/>
          </p:cNvCxnSpPr>
          <p:nvPr/>
        </p:nvCxnSpPr>
        <p:spPr>
          <a:xfrm>
            <a:off x="6780014" y="4802102"/>
            <a:ext cx="436848" cy="745258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テキスト ボックス 109"/>
          <p:cNvSpPr txBox="1"/>
          <p:nvPr/>
        </p:nvSpPr>
        <p:spPr>
          <a:xfrm>
            <a:off x="6034458" y="5498521"/>
            <a:ext cx="553998" cy="5539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sz="2400" dirty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6939863" y="5547360"/>
            <a:ext cx="553998" cy="5590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sz="2400" dirty="0"/>
          </a:p>
        </p:txBody>
      </p:sp>
      <p:cxnSp>
        <p:nvCxnSpPr>
          <p:cNvPr id="115" name="直線矢印コネクタ 114"/>
          <p:cNvCxnSpPr>
            <a:stCxn id="24" idx="2"/>
            <a:endCxn id="118" idx="0"/>
          </p:cNvCxnSpPr>
          <p:nvPr/>
        </p:nvCxnSpPr>
        <p:spPr>
          <a:xfrm>
            <a:off x="7263899" y="1390710"/>
            <a:ext cx="1088521" cy="31321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角丸四角形 117"/>
          <p:cNvSpPr/>
          <p:nvPr/>
        </p:nvSpPr>
        <p:spPr>
          <a:xfrm>
            <a:off x="8028384" y="1703920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>
                <a:solidFill>
                  <a:srgbClr val="7030A0"/>
                </a:solidFill>
              </a:rPr>
              <a:t>d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cxnSp>
        <p:nvCxnSpPr>
          <p:cNvPr id="120" name="直線矢印コネクタ 119"/>
          <p:cNvCxnSpPr>
            <a:stCxn id="118" idx="2"/>
            <a:endCxn id="123" idx="0"/>
          </p:cNvCxnSpPr>
          <p:nvPr/>
        </p:nvCxnSpPr>
        <p:spPr>
          <a:xfrm flipH="1">
            <a:off x="8349222" y="2135968"/>
            <a:ext cx="3198" cy="79279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テキスト ボックス 122"/>
          <p:cNvSpPr txBox="1"/>
          <p:nvPr/>
        </p:nvSpPr>
        <p:spPr>
          <a:xfrm>
            <a:off x="8072223" y="2928763"/>
            <a:ext cx="553998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sz="2400" dirty="0"/>
          </a:p>
        </p:txBody>
      </p:sp>
      <p:sp>
        <p:nvSpPr>
          <p:cNvPr id="128" name="円弧 127"/>
          <p:cNvSpPr/>
          <p:nvPr/>
        </p:nvSpPr>
        <p:spPr>
          <a:xfrm>
            <a:off x="948983" y="1527351"/>
            <a:ext cx="2546265" cy="561907"/>
          </a:xfrm>
          <a:prstGeom prst="arc">
            <a:avLst>
              <a:gd name="adj1" fmla="val 16200000"/>
              <a:gd name="adj2" fmla="val 1601723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正方形/長方形 124"/>
          <p:cNvSpPr/>
          <p:nvPr/>
        </p:nvSpPr>
        <p:spPr>
          <a:xfrm>
            <a:off x="424114" y="1537105"/>
            <a:ext cx="373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b</a:t>
            </a:r>
            <a:endParaRPr lang="ja-JP" altLang="en-US" dirty="0"/>
          </a:p>
        </p:txBody>
      </p:sp>
      <p:sp>
        <p:nvSpPr>
          <p:cNvPr id="131" name="円弧 130"/>
          <p:cNvSpPr/>
          <p:nvPr/>
        </p:nvSpPr>
        <p:spPr>
          <a:xfrm>
            <a:off x="1848160" y="1345355"/>
            <a:ext cx="1548753" cy="1487805"/>
          </a:xfrm>
          <a:prstGeom prst="arc">
            <a:avLst>
              <a:gd name="adj1" fmla="val 16200000"/>
              <a:gd name="adj2" fmla="val 16160889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正方形/長方形 131"/>
          <p:cNvSpPr/>
          <p:nvPr/>
        </p:nvSpPr>
        <p:spPr>
          <a:xfrm>
            <a:off x="443998" y="2091625"/>
            <a:ext cx="3369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c</a:t>
            </a:r>
            <a:endParaRPr lang="ja-JP" altLang="en-US" dirty="0"/>
          </a:p>
        </p:txBody>
      </p:sp>
      <p:sp>
        <p:nvSpPr>
          <p:cNvPr id="134" name="角丸四角形 133"/>
          <p:cNvSpPr/>
          <p:nvPr/>
        </p:nvSpPr>
        <p:spPr>
          <a:xfrm>
            <a:off x="5748229" y="1722774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>
                <a:solidFill>
                  <a:srgbClr val="7030A0"/>
                </a:solidFill>
              </a:rPr>
              <a:t>b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sp>
        <p:nvSpPr>
          <p:cNvPr id="135" name="円弧 134"/>
          <p:cNvSpPr/>
          <p:nvPr/>
        </p:nvSpPr>
        <p:spPr>
          <a:xfrm>
            <a:off x="1782907" y="1394129"/>
            <a:ext cx="876980" cy="1878035"/>
          </a:xfrm>
          <a:prstGeom prst="arc">
            <a:avLst>
              <a:gd name="adj1" fmla="val 16200000"/>
              <a:gd name="adj2" fmla="val 161855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正方形/長方形 135"/>
          <p:cNvSpPr/>
          <p:nvPr/>
        </p:nvSpPr>
        <p:spPr>
          <a:xfrm>
            <a:off x="407130" y="2681604"/>
            <a:ext cx="373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d</a:t>
            </a:r>
            <a:endParaRPr lang="ja-JP" altLang="en-US" sz="2800" dirty="0"/>
          </a:p>
        </p:txBody>
      </p:sp>
      <p:sp>
        <p:nvSpPr>
          <p:cNvPr id="137" name="角丸四角形 136"/>
          <p:cNvSpPr/>
          <p:nvPr/>
        </p:nvSpPr>
        <p:spPr>
          <a:xfrm>
            <a:off x="5647814" y="2935293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3200" b="1" dirty="0" err="1">
                <a:solidFill>
                  <a:srgbClr val="7030A0"/>
                </a:solidFill>
              </a:rPr>
              <a:t>b</a:t>
            </a:r>
            <a:r>
              <a:rPr lang="en-US" altLang="ja-JP" sz="3200" b="1" dirty="0" err="1" smtClean="0">
                <a:solidFill>
                  <a:srgbClr val="7030A0"/>
                </a:solidFill>
              </a:rPr>
              <a:t>,c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sp>
        <p:nvSpPr>
          <p:cNvPr id="139" name="正方形/長方形 138"/>
          <p:cNvSpPr/>
          <p:nvPr/>
        </p:nvSpPr>
        <p:spPr>
          <a:xfrm>
            <a:off x="407130" y="2681604"/>
            <a:ext cx="373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d</a:t>
            </a:r>
            <a:endParaRPr lang="ja-JP" altLang="en-US" sz="2800" dirty="0"/>
          </a:p>
        </p:txBody>
      </p:sp>
      <p:sp>
        <p:nvSpPr>
          <p:cNvPr id="140" name="正方形/長方形 139"/>
          <p:cNvSpPr/>
          <p:nvPr/>
        </p:nvSpPr>
        <p:spPr>
          <a:xfrm>
            <a:off x="443555" y="2089257"/>
            <a:ext cx="3369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c</a:t>
            </a:r>
            <a:endParaRPr lang="ja-JP" altLang="en-US" dirty="0"/>
          </a:p>
        </p:txBody>
      </p:sp>
      <p:sp>
        <p:nvSpPr>
          <p:cNvPr id="141" name="正方形/長方形 140"/>
          <p:cNvSpPr/>
          <p:nvPr/>
        </p:nvSpPr>
        <p:spPr>
          <a:xfrm>
            <a:off x="431968" y="1537105"/>
            <a:ext cx="373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b</a:t>
            </a:r>
            <a:endParaRPr lang="ja-JP" altLang="en-US" dirty="0"/>
          </a:p>
        </p:txBody>
      </p:sp>
      <p:sp>
        <p:nvSpPr>
          <p:cNvPr id="143" name="角丸四角形 142"/>
          <p:cNvSpPr/>
          <p:nvPr/>
        </p:nvSpPr>
        <p:spPr>
          <a:xfrm>
            <a:off x="5006824" y="4161069"/>
            <a:ext cx="1065441" cy="64698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3200" b="1" dirty="0" err="1" smtClean="0">
                <a:solidFill>
                  <a:srgbClr val="7030A0"/>
                </a:solidFill>
              </a:rPr>
              <a:t>b,c,d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18429" y="3306011"/>
            <a:ext cx="955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2</a:t>
            </a:r>
            <a:r>
              <a:rPr kumimoji="1" lang="en-US" altLang="ja-JP" sz="2000" dirty="0" smtClean="0"/>
              <a:t>, 1400</a:t>
            </a:r>
            <a:endParaRPr kumimoji="1" lang="ja-JP" altLang="en-US" sz="20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5153814" y="2067643"/>
            <a:ext cx="955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3, 1000</a:t>
            </a:r>
            <a:endParaRPr kumimoji="1" lang="ja-JP" altLang="en-US" sz="20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538073" y="4741505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1</a:t>
            </a:r>
            <a:r>
              <a:rPr kumimoji="1" lang="en-US" altLang="ja-JP" sz="2000" dirty="0" smtClean="0"/>
              <a:t>, 600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257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8" dur="indefinite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  <p:bldP spid="19" grpId="0" animBg="1"/>
      <p:bldP spid="12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4" grpId="0"/>
      <p:bldP spid="67" grpId="0"/>
      <p:bldP spid="69" grpId="0"/>
      <p:bldP spid="128" grpId="0" animBg="1"/>
      <p:bldP spid="128" grpId="1" animBg="1"/>
      <p:bldP spid="125" grpId="0" build="allAtOnce"/>
      <p:bldP spid="131" grpId="0" animBg="1"/>
      <p:bldP spid="131" grpId="1" animBg="1"/>
      <p:bldP spid="132" grpId="0" build="allAtOnce"/>
      <p:bldP spid="134" grpId="0" animBg="1"/>
      <p:bldP spid="135" grpId="0" animBg="1"/>
      <p:bldP spid="135" grpId="1" animBg="1"/>
      <p:bldP spid="136" grpId="0" build="allAtOnce"/>
      <p:bldP spid="137" grpId="0" build="allAtOnce" animBg="1"/>
      <p:bldP spid="139" grpId="0"/>
      <p:bldP spid="140" grpId="0"/>
      <p:bldP spid="141" grpId="0"/>
      <p:bldP spid="14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乗算記号 19"/>
          <p:cNvSpPr/>
          <p:nvPr/>
        </p:nvSpPr>
        <p:spPr>
          <a:xfrm>
            <a:off x="5389362" y="2539673"/>
            <a:ext cx="2429070" cy="2286488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2957" y="-12426"/>
            <a:ext cx="7886700" cy="903634"/>
          </a:xfrm>
        </p:spPr>
        <p:txBody>
          <a:bodyPr/>
          <a:lstStyle/>
          <a:p>
            <a:r>
              <a:rPr kumimoji="1" lang="ja-JP" altLang="en-US" sz="4400" dirty="0" smtClean="0"/>
              <a:t>左の枝刈り</a:t>
            </a:r>
            <a:endParaRPr kumimoji="1" lang="ja-JP" altLang="en-US" dirty="0"/>
          </a:p>
        </p:txBody>
      </p:sp>
      <p:sp>
        <p:nvSpPr>
          <p:cNvPr id="55" name="角丸四角形 54"/>
          <p:cNvSpPr/>
          <p:nvPr/>
        </p:nvSpPr>
        <p:spPr>
          <a:xfrm>
            <a:off x="4834963" y="2073479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 smtClean="0">
                <a:solidFill>
                  <a:srgbClr val="7030A0"/>
                </a:solidFill>
              </a:rPr>
              <a:t>a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4195292" y="3250869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3200" b="1" dirty="0" err="1">
                <a:solidFill>
                  <a:srgbClr val="7030A0"/>
                </a:solidFill>
              </a:rPr>
              <a:t>a</a:t>
            </a:r>
            <a:r>
              <a:rPr lang="en-US" altLang="ja-JP" sz="3200" b="1" dirty="0" err="1" smtClean="0">
                <a:solidFill>
                  <a:srgbClr val="7030A0"/>
                </a:solidFill>
              </a:rPr>
              <a:t>,b</a:t>
            </a:r>
            <a:endParaRPr kumimoji="1" lang="en-US" altLang="ja-JP" b="1" dirty="0" smtClean="0">
              <a:solidFill>
                <a:srgbClr val="7030A0"/>
              </a:solidFill>
            </a:endParaRPr>
          </a:p>
        </p:txBody>
      </p:sp>
      <p:cxnSp>
        <p:nvCxnSpPr>
          <p:cNvPr id="57" name="直線矢印コネクタ 56"/>
          <p:cNvCxnSpPr>
            <a:stCxn id="55" idx="2"/>
            <a:endCxn id="56" idx="0"/>
          </p:cNvCxnSpPr>
          <p:nvPr/>
        </p:nvCxnSpPr>
        <p:spPr>
          <a:xfrm flipH="1">
            <a:off x="4519328" y="2505527"/>
            <a:ext cx="639671" cy="745342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角丸四角形 57"/>
          <p:cNvSpPr/>
          <p:nvPr/>
        </p:nvSpPr>
        <p:spPr>
          <a:xfrm>
            <a:off x="6203115" y="2073479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>
                <a:solidFill>
                  <a:srgbClr val="7030A0"/>
                </a:solidFill>
              </a:rPr>
              <a:t>b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7579668" y="2073479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>
                <a:solidFill>
                  <a:srgbClr val="7030A0"/>
                </a:solidFill>
              </a:rPr>
              <a:t>c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6203115" y="1268760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rgbClr val="7030A0"/>
              </a:solidFill>
            </a:endParaRPr>
          </a:p>
        </p:txBody>
      </p:sp>
      <p:cxnSp>
        <p:nvCxnSpPr>
          <p:cNvPr id="63" name="直線矢印コネクタ 62"/>
          <p:cNvCxnSpPr>
            <a:stCxn id="62" idx="2"/>
            <a:endCxn id="55" idx="0"/>
          </p:cNvCxnSpPr>
          <p:nvPr/>
        </p:nvCxnSpPr>
        <p:spPr>
          <a:xfrm flipH="1">
            <a:off x="5158999" y="1700808"/>
            <a:ext cx="1368152" cy="37267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>
            <a:stCxn id="62" idx="2"/>
            <a:endCxn id="58" idx="0"/>
          </p:cNvCxnSpPr>
          <p:nvPr/>
        </p:nvCxnSpPr>
        <p:spPr>
          <a:xfrm>
            <a:off x="6527151" y="1700808"/>
            <a:ext cx="0" cy="37267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>
            <a:stCxn id="62" idx="2"/>
            <a:endCxn id="61" idx="0"/>
          </p:cNvCxnSpPr>
          <p:nvPr/>
        </p:nvCxnSpPr>
        <p:spPr>
          <a:xfrm>
            <a:off x="6527151" y="1700808"/>
            <a:ext cx="1376553" cy="37267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>
            <a:stCxn id="56" idx="2"/>
            <a:endCxn id="78" idx="0"/>
          </p:cNvCxnSpPr>
          <p:nvPr/>
        </p:nvCxnSpPr>
        <p:spPr>
          <a:xfrm>
            <a:off x="4519328" y="3682917"/>
            <a:ext cx="0" cy="46859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>
            <a:stCxn id="55" idx="2"/>
            <a:endCxn id="72" idx="0"/>
          </p:cNvCxnSpPr>
          <p:nvPr/>
        </p:nvCxnSpPr>
        <p:spPr>
          <a:xfrm>
            <a:off x="5158999" y="2505527"/>
            <a:ext cx="296433" cy="745342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角丸四角形 71"/>
          <p:cNvSpPr/>
          <p:nvPr/>
        </p:nvSpPr>
        <p:spPr>
          <a:xfrm>
            <a:off x="5131396" y="3250869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3200" b="1" dirty="0" err="1">
                <a:solidFill>
                  <a:srgbClr val="7030A0"/>
                </a:solidFill>
              </a:rPr>
              <a:t>a</a:t>
            </a:r>
            <a:r>
              <a:rPr lang="en-US" altLang="ja-JP" sz="3200" b="1" dirty="0" err="1" smtClean="0">
                <a:solidFill>
                  <a:srgbClr val="7030A0"/>
                </a:solidFill>
              </a:rPr>
              <a:t>,c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6211516" y="3250869"/>
            <a:ext cx="64807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3200" b="1" dirty="0" err="1">
                <a:solidFill>
                  <a:srgbClr val="7030A0"/>
                </a:solidFill>
              </a:rPr>
              <a:t>b</a:t>
            </a:r>
            <a:r>
              <a:rPr lang="en-US" altLang="ja-JP" sz="3200" b="1" dirty="0" err="1" smtClean="0">
                <a:solidFill>
                  <a:srgbClr val="7030A0"/>
                </a:solidFill>
              </a:rPr>
              <a:t>,c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cxnSp>
        <p:nvCxnSpPr>
          <p:cNvPr id="77" name="直線矢印コネクタ 76"/>
          <p:cNvCxnSpPr>
            <a:stCxn id="58" idx="2"/>
            <a:endCxn id="76" idx="0"/>
          </p:cNvCxnSpPr>
          <p:nvPr/>
        </p:nvCxnSpPr>
        <p:spPr>
          <a:xfrm>
            <a:off x="6527151" y="2505527"/>
            <a:ext cx="8401" cy="745342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角丸四角形 77"/>
          <p:cNvSpPr/>
          <p:nvPr/>
        </p:nvSpPr>
        <p:spPr>
          <a:xfrm>
            <a:off x="3995936" y="4151512"/>
            <a:ext cx="1046784" cy="64698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altLang="ja-JP" sz="3200" b="1" dirty="0" err="1">
                <a:solidFill>
                  <a:srgbClr val="7030A0"/>
                </a:solidFill>
              </a:rPr>
              <a:t>a</a:t>
            </a:r>
            <a:r>
              <a:rPr kumimoji="1" lang="en-US" altLang="ja-JP" sz="3200" b="1" dirty="0" err="1" smtClean="0">
                <a:solidFill>
                  <a:srgbClr val="7030A0"/>
                </a:solidFill>
              </a:rPr>
              <a:t>,b,c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cxnSp>
        <p:nvCxnSpPr>
          <p:cNvPr id="79" name="直線矢印コネクタ 78"/>
          <p:cNvCxnSpPr/>
          <p:nvPr/>
        </p:nvCxnSpPr>
        <p:spPr>
          <a:xfrm flipH="1">
            <a:off x="3995936" y="4815156"/>
            <a:ext cx="530512" cy="67558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>
            <a:stCxn id="78" idx="2"/>
          </p:cNvCxnSpPr>
          <p:nvPr/>
        </p:nvCxnSpPr>
        <p:spPr>
          <a:xfrm>
            <a:off x="4519328" y="4798498"/>
            <a:ext cx="523392" cy="692239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テキスト ボックス 81"/>
          <p:cNvSpPr txBox="1"/>
          <p:nvPr/>
        </p:nvSpPr>
        <p:spPr>
          <a:xfrm>
            <a:off x="4738409" y="5490737"/>
            <a:ext cx="553998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sz="2400" dirty="0"/>
          </a:p>
        </p:txBody>
      </p:sp>
      <p:cxnSp>
        <p:nvCxnSpPr>
          <p:cNvPr id="84" name="直線矢印コネクタ 83"/>
          <p:cNvCxnSpPr>
            <a:stCxn id="72" idx="2"/>
          </p:cNvCxnSpPr>
          <p:nvPr/>
        </p:nvCxnSpPr>
        <p:spPr>
          <a:xfrm>
            <a:off x="5455432" y="3682917"/>
            <a:ext cx="0" cy="46859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テキスト ボックス 84"/>
          <p:cNvSpPr txBox="1"/>
          <p:nvPr/>
        </p:nvSpPr>
        <p:spPr>
          <a:xfrm>
            <a:off x="5174506" y="4151260"/>
            <a:ext cx="553998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sz="2400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250152" y="4151260"/>
            <a:ext cx="553998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sz="2400" dirty="0"/>
          </a:p>
        </p:txBody>
      </p:sp>
      <p:cxnSp>
        <p:nvCxnSpPr>
          <p:cNvPr id="88" name="直線矢印コネクタ 87"/>
          <p:cNvCxnSpPr>
            <a:stCxn id="76" idx="2"/>
            <a:endCxn id="87" idx="0"/>
          </p:cNvCxnSpPr>
          <p:nvPr/>
        </p:nvCxnSpPr>
        <p:spPr>
          <a:xfrm flipH="1">
            <a:off x="6527151" y="3682917"/>
            <a:ext cx="8401" cy="468343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>
            <a:stCxn id="62" idx="2"/>
            <a:endCxn id="92" idx="0"/>
          </p:cNvCxnSpPr>
          <p:nvPr/>
        </p:nvCxnSpPr>
        <p:spPr>
          <a:xfrm>
            <a:off x="6527151" y="1700808"/>
            <a:ext cx="2382033" cy="311696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>
            <a:off x="8632185" y="2012504"/>
            <a:ext cx="553998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sz="2400" dirty="0"/>
          </a:p>
        </p:txBody>
      </p:sp>
      <p:cxnSp>
        <p:nvCxnSpPr>
          <p:cNvPr id="94" name="直線矢印コネクタ 93"/>
          <p:cNvCxnSpPr>
            <a:stCxn id="61" idx="2"/>
            <a:endCxn id="95" idx="0"/>
          </p:cNvCxnSpPr>
          <p:nvPr/>
        </p:nvCxnSpPr>
        <p:spPr>
          <a:xfrm flipH="1">
            <a:off x="7901154" y="2505527"/>
            <a:ext cx="2550" cy="745342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テキスト ボックス 94"/>
          <p:cNvSpPr txBox="1"/>
          <p:nvPr/>
        </p:nvSpPr>
        <p:spPr>
          <a:xfrm>
            <a:off x="7624155" y="3250869"/>
            <a:ext cx="553998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400" dirty="0" smtClean="0"/>
              <a:t>・・</a:t>
            </a:r>
            <a:r>
              <a:rPr lang="ja-JP" altLang="en-US" sz="2400" dirty="0"/>
              <a:t>・</a:t>
            </a:r>
            <a:endParaRPr kumimoji="1" lang="ja-JP" altLang="en-US" sz="2400" dirty="0"/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5034252" y="2366704"/>
            <a:ext cx="880764" cy="491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 flipV="1">
            <a:off x="5138171" y="2493986"/>
            <a:ext cx="880764" cy="491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5278022" y="2423459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頻度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33" name="直線コネクタ 32"/>
          <p:cNvCxnSpPr/>
          <p:nvPr/>
        </p:nvCxnSpPr>
        <p:spPr>
          <a:xfrm flipV="1">
            <a:off x="5123986" y="3714077"/>
            <a:ext cx="880764" cy="491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V="1">
            <a:off x="5190745" y="3886882"/>
            <a:ext cx="880764" cy="491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5014916" y="385332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頻度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467060"/>
              </p:ext>
            </p:extLst>
          </p:nvPr>
        </p:nvGraphicFramePr>
        <p:xfrm>
          <a:off x="84941" y="1223633"/>
          <a:ext cx="3838985" cy="4622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7797"/>
                <a:gridCol w="767797"/>
                <a:gridCol w="767797"/>
                <a:gridCol w="767797"/>
                <a:gridCol w="767797"/>
              </a:tblGrid>
              <a:tr h="625169">
                <a:tc>
                  <a:txBody>
                    <a:bodyPr/>
                    <a:lstStyle/>
                    <a:p>
                      <a:pPr algn="ctr"/>
                      <a:endParaRPr kumimoji="1" lang="en-US" altLang="ja-JP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T</a:t>
                      </a:r>
                      <a:r>
                        <a:rPr kumimoji="1" lang="en-US" altLang="ja-JP" sz="2400" dirty="0" smtClean="0"/>
                        <a:t>r</a:t>
                      </a:r>
                      <a:r>
                        <a:rPr kumimoji="1" lang="en-US" altLang="ja-JP" sz="2000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T</a:t>
                      </a:r>
                      <a:r>
                        <a:rPr kumimoji="1" lang="en-US" altLang="ja-JP" sz="2400" dirty="0" smtClean="0"/>
                        <a:t>r</a:t>
                      </a:r>
                      <a:r>
                        <a:rPr kumimoji="1" lang="en-US" altLang="ja-JP" sz="2000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T</a:t>
                      </a:r>
                      <a:r>
                        <a:rPr kumimoji="1" lang="en-US" altLang="ja-JP" sz="2400" dirty="0" smtClean="0"/>
                        <a:t>r</a:t>
                      </a:r>
                      <a:r>
                        <a:rPr kumimoji="1" lang="en-US" altLang="ja-JP" sz="2000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・・・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681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600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400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800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5681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500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100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400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・・・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722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300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600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・・・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722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100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200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・・・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722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500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・・・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722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・・・</a:t>
                      </a:r>
                      <a:endParaRPr kumimoji="1" lang="ja-JP" altLang="en-US" sz="2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・・・</a:t>
                      </a:r>
                      <a:endParaRPr kumimoji="1" lang="ja-JP" altLang="en-US" sz="2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・・・</a:t>
                      </a:r>
                      <a:endParaRPr kumimoji="1" lang="ja-JP" altLang="en-US" sz="2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・・・</a:t>
                      </a:r>
                      <a:endParaRPr kumimoji="1" lang="ja-JP" altLang="en-US" sz="2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・・・</a:t>
                      </a:r>
                      <a:endParaRPr kumimoji="1" lang="ja-JP" altLang="en-US" sz="2400" dirty="0"/>
                    </a:p>
                  </a:txBody>
                  <a:tcPr vert="eaVert"/>
                </a:tc>
              </a:tr>
              <a:tr h="5722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/>
                        <a:t>合計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35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3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3290</TotalTime>
  <Words>1015</Words>
  <Application>Microsoft Office PowerPoint</Application>
  <PresentationFormat>画面に合わせる (4:3)</PresentationFormat>
  <Paragraphs>427</Paragraphs>
  <Slides>18</Slides>
  <Notes>0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5" baseType="lpstr">
      <vt:lpstr>Arial Unicode MS</vt:lpstr>
      <vt:lpstr>HGS創英角ﾎﾟｯﾌﾟ体</vt:lpstr>
      <vt:lpstr>ＭＳ Ｐゴシック</vt:lpstr>
      <vt:lpstr>Arial</vt:lpstr>
      <vt:lpstr>Calibri</vt:lpstr>
      <vt:lpstr>Calibri Light</vt:lpstr>
      <vt:lpstr>Office テーマ</vt:lpstr>
      <vt:lpstr>GPGPUによる 飽和高価値 アイテム集合マイニング</vt:lpstr>
      <vt:lpstr>PowerPoint プレゼンテーション</vt:lpstr>
      <vt:lpstr>アイテム集合マイニング</vt:lpstr>
      <vt:lpstr>飽和アイテム集合マイニング</vt:lpstr>
      <vt:lpstr>高価値アイテム集合マイニング</vt:lpstr>
      <vt:lpstr>飽和・高価値アイテム集合マイニング</vt:lpstr>
      <vt:lpstr>アルゴリズム CHUD [Wu2011]</vt:lpstr>
      <vt:lpstr>上界値による枝刈り</vt:lpstr>
      <vt:lpstr>左の枝刈り</vt:lpstr>
      <vt:lpstr>これから本番です！</vt:lpstr>
      <vt:lpstr>GPGPU</vt:lpstr>
      <vt:lpstr>実装</vt:lpstr>
      <vt:lpstr>実装</vt:lpstr>
      <vt:lpstr>実験結果</vt:lpstr>
      <vt:lpstr>PowerPoint プレゼンテーション</vt:lpstr>
      <vt:lpstr>PowerPoint プレゼンテーション</vt:lpstr>
      <vt:lpstr>結論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GPGPUによる 飽和高価値 アイテム集合マイニング</dc:title>
  <dc:creator>tozaki_lab</dc:creator>
  <cp:lastModifiedBy>栗山裕介</cp:lastModifiedBy>
  <cp:revision>319</cp:revision>
  <dcterms:created xsi:type="dcterms:W3CDTF">2014-02-03T05:09:47Z</dcterms:created>
  <dcterms:modified xsi:type="dcterms:W3CDTF">2014-02-12T00:38:33Z</dcterms:modified>
</cp:coreProperties>
</file>