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89" r:id="rId4"/>
    <p:sldId id="259" r:id="rId5"/>
    <p:sldId id="260" r:id="rId6"/>
    <p:sldId id="261" r:id="rId7"/>
    <p:sldId id="266" r:id="rId8"/>
    <p:sldId id="268" r:id="rId9"/>
    <p:sldId id="262" r:id="rId10"/>
    <p:sldId id="276" r:id="rId11"/>
    <p:sldId id="283" r:id="rId12"/>
    <p:sldId id="277" r:id="rId13"/>
    <p:sldId id="291" r:id="rId14"/>
    <p:sldId id="263" r:id="rId15"/>
    <p:sldId id="278" r:id="rId16"/>
    <p:sldId id="286" r:id="rId17"/>
    <p:sldId id="287" r:id="rId18"/>
    <p:sldId id="279" r:id="rId19"/>
    <p:sldId id="288" r:id="rId20"/>
    <p:sldId id="281" r:id="rId21"/>
    <p:sldId id="280" r:id="rId22"/>
    <p:sldId id="274" r:id="rId23"/>
    <p:sldId id="265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FAF"/>
    <a:srgbClr val="FF5757"/>
    <a:srgbClr val="EDFAFD"/>
    <a:srgbClr val="FFFFFF"/>
    <a:srgbClr val="FE8634"/>
    <a:srgbClr val="BBECF7"/>
    <a:srgbClr val="C2E49C"/>
    <a:srgbClr val="EB8D7D"/>
    <a:srgbClr val="FEF4F4"/>
    <a:srgbClr val="F1C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4007" autoAdjust="0"/>
  </p:normalViewPr>
  <p:slideViewPr>
    <p:cSldViewPr>
      <p:cViewPr>
        <p:scale>
          <a:sx n="70" d="100"/>
          <a:sy n="70" d="100"/>
        </p:scale>
        <p:origin x="-198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7CAA6-0522-47E5-ACD3-FA3B33DB28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63616-1E62-4AEA-8021-E154F1906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87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スポーツに着目で陸上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travelfast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98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982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982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データセット　属性の種類や数値の大きすぎるものの削除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7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863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上だけさきに、下を２つくらい後に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86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辞書の説明　　右上にひし形で分析</a:t>
            </a:r>
            <a:endParaRPr kumimoji="1" lang="en-US" altLang="ja-JP" dirty="0" smtClean="0"/>
          </a:p>
          <a:p>
            <a:r>
              <a:rPr kumimoji="1" lang="ja-JP" altLang="en-US" dirty="0" smtClean="0"/>
              <a:t>分析をデータセット平行四辺形に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527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出展メモ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04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ちょっと出展とかメモ程度に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170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頻出上位語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926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頻出上位語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926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63616-1E62-4AEA-8021-E154F1906DC1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58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CB9D1E-1EF2-4033-851A-532EE6F427D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836427-BBF0-4536-8A70-2EA43A03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.co/ayaX6nUsz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541039"/>
            <a:ext cx="8424936" cy="4256113"/>
          </a:xfrm>
        </p:spPr>
        <p:txBody>
          <a:bodyPr/>
          <a:lstStyle/>
          <a:p>
            <a:r>
              <a:rPr lang="ja-JP" altLang="en-US" sz="5400" dirty="0"/>
              <a:t>マイクロブログに</a:t>
            </a:r>
            <a:r>
              <a:rPr lang="ja-JP" altLang="en-US" sz="5400" dirty="0" smtClean="0"/>
              <a:t>おける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リツイート</a:t>
            </a:r>
            <a:r>
              <a:rPr lang="ja-JP" altLang="en-US" sz="5400" dirty="0"/>
              <a:t>行動の</a:t>
            </a:r>
            <a:r>
              <a:rPr lang="ja-JP" altLang="en-US" sz="5400" dirty="0" smtClean="0"/>
              <a:t>要因分析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4400" dirty="0" smtClean="0"/>
              <a:t>～世界</a:t>
            </a:r>
            <a:r>
              <a:rPr lang="ja-JP" altLang="en-US" sz="4400" dirty="0"/>
              <a:t>陸上と甲子園</a:t>
            </a:r>
            <a:r>
              <a:rPr lang="ja-JP" altLang="en-US" sz="4400" dirty="0" smtClean="0"/>
              <a:t>を題材に～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 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日 卒論発表会</a:t>
            </a:r>
            <a:endParaRPr kumimoji="1" lang="en-US" altLang="ja-JP" dirty="0" smtClean="0"/>
          </a:p>
          <a:p>
            <a:r>
              <a:rPr kumimoji="1" lang="ja-JP" altLang="en-US" dirty="0" smtClean="0"/>
              <a:t>情報システム解析学科</a:t>
            </a:r>
            <a:r>
              <a:rPr lang="ja-JP" altLang="en-US" dirty="0" smtClean="0"/>
              <a:t> 尾崎研究室</a:t>
            </a:r>
            <a:endParaRPr lang="en-US" altLang="ja-JP" dirty="0" smtClean="0"/>
          </a:p>
          <a:p>
            <a:r>
              <a:rPr kumimoji="1" lang="ja-JP" altLang="en-US" dirty="0"/>
              <a:t>小林竜也</a:t>
            </a:r>
          </a:p>
        </p:txBody>
      </p:sp>
    </p:spTree>
    <p:extLst>
      <p:ext uri="{BB962C8B-B14F-4D97-AF65-F5344CB8AC3E}">
        <p14:creationId xmlns:p14="http://schemas.microsoft.com/office/powerpoint/2010/main" val="4500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回帰分析結果　</a:t>
            </a:r>
            <a:r>
              <a:rPr kumimoji="1" lang="ja-JP" altLang="en-US" sz="2400" dirty="0" smtClean="0"/>
              <a:t>線形回帰分析：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-36512" y="1528192"/>
            <a:ext cx="2386608" cy="4873752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</a:t>
            </a:r>
            <a:r>
              <a:rPr lang="en-US" altLang="ja-JP" dirty="0" err="1">
                <a:solidFill>
                  <a:schemeClr val="tx2"/>
                </a:solidFill>
              </a:rPr>
              <a:t>retweetCnt</a:t>
            </a:r>
            <a:r>
              <a:rPr lang="en-US" altLang="ja-JP" dirty="0">
                <a:solidFill>
                  <a:schemeClr val="tx2"/>
                </a:solidFill>
              </a:rPr>
              <a:t> =</a:t>
            </a:r>
          </a:p>
          <a:p>
            <a:pPr marL="0" indent="0" algn="r">
              <a:buNone/>
            </a:pPr>
            <a:endParaRPr lang="en-US" altLang="ja-JP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20.7058 * t0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-13.4222 *  t1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22.719  *  t2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 3.9621 *  t3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-15.6674 *  t4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52.1776 *  t5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 2.2807 *  t6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15.7838 *  t7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20.4603 *  t8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-5.704  *  t10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105.7826 *  t11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-7.0532 *  t12 +</a:t>
            </a:r>
          </a:p>
          <a:p>
            <a:pPr marL="0" indent="0" algn="r">
              <a:buNone/>
            </a:pPr>
            <a:r>
              <a:rPr lang="en-US" altLang="ja-JP" dirty="0">
                <a:solidFill>
                  <a:schemeClr val="tx2"/>
                </a:solidFill>
              </a:rPr>
              <a:t>     -5.2608 *  t13 </a:t>
            </a:r>
            <a:r>
              <a:rPr lang="en-US" altLang="ja-JP" dirty="0" smtClean="0">
                <a:solidFill>
                  <a:schemeClr val="tx2"/>
                </a:solidFill>
              </a:rPr>
              <a:t>+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7704" y="1724030"/>
            <a:ext cx="24482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>
                <a:solidFill>
                  <a:schemeClr val="tx2"/>
                </a:solidFill>
              </a:rPr>
              <a:t> -8.6726 *  t14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52.0654 *  t15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11.7158 *  t16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23.1146 *  t17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 5.1599 *  t18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54.7705 *  t19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-6.8915 *  t20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42.8766 *  t22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24.7807 *  t23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124.6392 *  t24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25.1639 *  t26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12.331  *  t27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-17.2761 *  t29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25.0986 *  t30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-56.3881 *  t31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33.3831 *  t32 +</a:t>
            </a:r>
          </a:p>
          <a:p>
            <a:pPr algn="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91880" y="1484784"/>
            <a:ext cx="28803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>
                <a:solidFill>
                  <a:schemeClr val="tx2"/>
                </a:solidFill>
              </a:rPr>
              <a:t> 56.228  *  t33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11.0857 *  t34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-8.6447 *  t35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 9.8008 *  t36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-4.7705 *  t37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 9.6509 *  t38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19.1076 *  t39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17.5127 *  t40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30.5441 *  t41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78.2019 *  t42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-7.9234 *  t44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-20.3449 *  t45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-13.8902 *  t46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60.7493 *  t47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23.8211 *  t48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10.7017 *  t49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31.5712 *  t50 </a:t>
            </a:r>
            <a:r>
              <a:rPr lang="en-US" altLang="ja-JP" dirty="0" smtClean="0">
                <a:solidFill>
                  <a:schemeClr val="tx2"/>
                </a:solidFill>
              </a:rPr>
              <a:t>+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12160" y="1484784"/>
            <a:ext cx="23762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>
                <a:solidFill>
                  <a:schemeClr val="tx2"/>
                </a:solidFill>
              </a:rPr>
              <a:t> 148.4615 *  t51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-13.0119 *  t52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-54.766  *  t53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20.4052 *  t54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-21.5052 *  t55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-13.4582 *  t56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-9.9675 *  t57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46.262  *  t58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76.212  *  t59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52.9423 *  t60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12.1573 *  t61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29.0598 *  t62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-21.9166 *  t63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74.8852 *  t64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18.412  *  t65 +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-8.3461 *  t66 </a:t>
            </a:r>
            <a:r>
              <a:rPr lang="en-US" altLang="ja-JP" dirty="0" smtClean="0">
                <a:solidFill>
                  <a:schemeClr val="tx2"/>
                </a:solidFill>
              </a:rPr>
              <a:t>+</a:t>
            </a:r>
          </a:p>
          <a:p>
            <a:pPr algn="r"/>
            <a:r>
              <a:rPr lang="en-US" altLang="ja-JP" dirty="0" smtClean="0">
                <a:solidFill>
                  <a:schemeClr val="tx2"/>
                </a:solidFill>
              </a:rPr>
              <a:t>    101.3152 *  t67 +</a:t>
            </a:r>
          </a:p>
        </p:txBody>
      </p:sp>
      <p:sp>
        <p:nvSpPr>
          <p:cNvPr id="7" name="メモ 6"/>
          <p:cNvSpPr/>
          <p:nvPr/>
        </p:nvSpPr>
        <p:spPr>
          <a:xfrm>
            <a:off x="7488324" y="620688"/>
            <a:ext cx="972108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err="1" smtClean="0">
                <a:solidFill>
                  <a:schemeClr val="tx2"/>
                </a:solidFill>
              </a:rPr>
              <a:t>weka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030823"/>
              </p:ext>
            </p:extLst>
          </p:nvPr>
        </p:nvGraphicFramePr>
        <p:xfrm>
          <a:off x="1080000" y="1980000"/>
          <a:ext cx="5760640" cy="3708400"/>
        </p:xfrm>
        <a:graphic>
          <a:graphicData uri="http://schemas.openxmlformats.org/drawingml/2006/table">
            <a:tbl>
              <a:tblPr bandRow="1">
                <a:tableStyleId>{17292A2E-F333-43FB-9621-5CBBE7FDCDCB}</a:tableStyleId>
              </a:tblPr>
              <a:tblGrid>
                <a:gridCol w="1224136"/>
                <a:gridCol w="1656184"/>
                <a:gridCol w="1224136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アメリカ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-54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裕二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daijapan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76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競歩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400m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途中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54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速報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74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最終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124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niigata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101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良子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-56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銅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60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高瀬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56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金メダル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51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今季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78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今日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120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ウクライナ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60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(-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526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心配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148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4×100m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回帰分析結果　</a:t>
            </a:r>
            <a:r>
              <a:rPr kumimoji="1" lang="ja-JP" altLang="en-US" sz="2400" dirty="0" smtClean="0"/>
              <a:t>線形回帰分析：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メモ 3"/>
          <p:cNvSpPr/>
          <p:nvPr/>
        </p:nvSpPr>
        <p:spPr>
          <a:xfrm>
            <a:off x="7488324" y="620688"/>
            <a:ext cx="972108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err="1" smtClean="0">
                <a:solidFill>
                  <a:schemeClr val="tx2"/>
                </a:solidFill>
              </a:rPr>
              <a:t>weka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1547664" y="2268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547664" y="3356992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355976" y="1872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6660232" y="1988840"/>
            <a:ext cx="2452178" cy="1224136"/>
          </a:xfrm>
          <a:prstGeom prst="wedgeRoundRectCallout">
            <a:avLst>
              <a:gd name="adj1" fmla="val -65308"/>
              <a:gd name="adj2" fmla="val -413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世界陸上お馴染みのキャスター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織　田　裕　二</a:t>
            </a:r>
            <a:endParaRPr kumimoji="1" lang="ja-JP" alt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107504" y="2564904"/>
            <a:ext cx="1656184" cy="612068"/>
          </a:xfrm>
          <a:prstGeom prst="wedgeRoundRectCallout">
            <a:avLst>
              <a:gd name="adj1" fmla="val 67644"/>
              <a:gd name="adj2" fmla="val -4278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為末 大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公式アカウント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107504" y="3717032"/>
            <a:ext cx="1692000" cy="720080"/>
          </a:xfrm>
          <a:prstGeom prst="wedgeRoundRectCallout">
            <a:avLst>
              <a:gd name="adj1" fmla="val 65260"/>
              <a:gd name="adj2" fmla="val -41831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 smtClean="0">
                <a:solidFill>
                  <a:schemeClr val="tx2"/>
                </a:solidFill>
              </a:rPr>
              <a:t>久保倉 里美</a:t>
            </a:r>
            <a:endParaRPr lang="en-US" altLang="ja-JP" sz="1600" dirty="0" smtClean="0">
              <a:solidFill>
                <a:schemeClr val="tx2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2"/>
                </a:solidFill>
              </a:rPr>
              <a:t>所属 新潟</a:t>
            </a:r>
            <a:r>
              <a:rPr lang="en-US" altLang="ja-JP" sz="1600" dirty="0" smtClean="0">
                <a:solidFill>
                  <a:schemeClr val="tx2"/>
                </a:solidFill>
              </a:rPr>
              <a:t>A</a:t>
            </a:r>
            <a:r>
              <a:rPr lang="ja-JP" altLang="en-US" sz="1600" dirty="0" smtClean="0">
                <a:solidFill>
                  <a:schemeClr val="tx2"/>
                </a:solidFill>
              </a:rPr>
              <a:t>・</a:t>
            </a:r>
            <a:r>
              <a:rPr lang="en-US" altLang="ja-JP" sz="1600" dirty="0" smtClean="0">
                <a:solidFill>
                  <a:schemeClr val="tx2"/>
                </a:solidFill>
              </a:rPr>
              <a:t>RC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9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7" grpId="0" animBg="1"/>
      <p:bldP spid="5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回帰分析結果　</a:t>
            </a:r>
            <a:r>
              <a:rPr kumimoji="1" lang="ja-JP" altLang="en-US" sz="2400" dirty="0" smtClean="0"/>
              <a:t>非線形回帰分析：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有無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5496" y="1412776"/>
            <a:ext cx="34563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</a:rPr>
              <a:t>Logistic Regression with ridge parameter of 1.0E-8</a:t>
            </a:r>
          </a:p>
          <a:p>
            <a:r>
              <a:rPr lang="en-US" altLang="ja-JP" dirty="0">
                <a:solidFill>
                  <a:schemeClr val="tx2"/>
                </a:solidFill>
              </a:rPr>
              <a:t>Coefficients...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                     Class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Variable                 1</a:t>
            </a:r>
          </a:p>
          <a:p>
            <a:pPr algn="r"/>
            <a:r>
              <a:rPr lang="en-US" altLang="ja-JP" dirty="0" smtClean="0">
                <a:solidFill>
                  <a:schemeClr val="tx2"/>
                </a:solidFill>
              </a:rPr>
              <a:t>=======================</a:t>
            </a:r>
            <a:endParaRPr lang="en-US" altLang="ja-JP" dirty="0">
              <a:solidFill>
                <a:schemeClr val="tx2"/>
              </a:solidFill>
            </a:endParaRP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男子                  </a:t>
            </a:r>
            <a:r>
              <a:rPr lang="en-US" altLang="ja-JP" dirty="0">
                <a:solidFill>
                  <a:schemeClr val="tx2"/>
                </a:solidFill>
              </a:rPr>
              <a:t>0.9313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決勝                 </a:t>
            </a:r>
            <a:r>
              <a:rPr lang="en-US" altLang="ja-JP" dirty="0">
                <a:solidFill>
                  <a:schemeClr val="tx2"/>
                </a:solidFill>
              </a:rPr>
              <a:t>-0.0007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日本                  </a:t>
            </a:r>
            <a:r>
              <a:rPr lang="en-US" altLang="ja-JP" dirty="0">
                <a:solidFill>
                  <a:schemeClr val="tx2"/>
                </a:solidFill>
              </a:rPr>
              <a:t>0.3778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選手                  </a:t>
            </a:r>
            <a:r>
              <a:rPr lang="en-US" altLang="ja-JP" dirty="0">
                <a:solidFill>
                  <a:schemeClr val="tx2"/>
                </a:solidFill>
              </a:rPr>
              <a:t>0.3847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女子                  </a:t>
            </a:r>
            <a:r>
              <a:rPr lang="en-US" altLang="ja-JP" dirty="0">
                <a:solidFill>
                  <a:schemeClr val="tx2"/>
                </a:solidFill>
              </a:rPr>
              <a:t>0.6161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アメリカ                </a:t>
            </a:r>
            <a:r>
              <a:rPr lang="en-US" altLang="ja-JP" dirty="0">
                <a:solidFill>
                  <a:schemeClr val="tx2"/>
                </a:solidFill>
              </a:rPr>
              <a:t>0.3575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予選                  </a:t>
            </a:r>
            <a:r>
              <a:rPr lang="en-US" altLang="ja-JP" dirty="0">
                <a:solidFill>
                  <a:schemeClr val="tx2"/>
                </a:solidFill>
              </a:rPr>
              <a:t>0.1484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ジャマイカ               </a:t>
            </a:r>
            <a:r>
              <a:rPr lang="en-US" altLang="ja-JP" dirty="0">
                <a:solidFill>
                  <a:schemeClr val="tx2"/>
                </a:solidFill>
              </a:rPr>
              <a:t>0.4296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福士                  </a:t>
            </a:r>
            <a:r>
              <a:rPr lang="en-US" altLang="ja-JP" dirty="0">
                <a:solidFill>
                  <a:schemeClr val="tx2"/>
                </a:solidFill>
              </a:rPr>
              <a:t>0.3548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マラソン                </a:t>
            </a:r>
            <a:r>
              <a:rPr lang="en-US" altLang="ja-JP" dirty="0">
                <a:solidFill>
                  <a:schemeClr val="tx2"/>
                </a:solidFill>
              </a:rPr>
              <a:t>-0.491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モスクワ                </a:t>
            </a:r>
            <a:r>
              <a:rPr lang="en-US" altLang="ja-JP" dirty="0">
                <a:solidFill>
                  <a:schemeClr val="tx2"/>
                </a:solidFill>
              </a:rPr>
              <a:t>-0.053</a:t>
            </a:r>
          </a:p>
          <a:p>
            <a:pPr algn="r"/>
            <a:r>
              <a:rPr lang="en-US" altLang="ja-JP" dirty="0" err="1">
                <a:solidFill>
                  <a:schemeClr val="tx2"/>
                </a:solidFill>
              </a:rPr>
              <a:t>daijapan</a:t>
            </a:r>
            <a:r>
              <a:rPr lang="en-US" altLang="ja-JP" dirty="0">
                <a:solidFill>
                  <a:schemeClr val="tx2"/>
                </a:solidFill>
              </a:rPr>
              <a:t>            4.0388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記録                  </a:t>
            </a:r>
            <a:r>
              <a:rPr lang="en-US" altLang="ja-JP" dirty="0" smtClean="0">
                <a:solidFill>
                  <a:schemeClr val="tx2"/>
                </a:solidFill>
              </a:rPr>
              <a:t>0.2269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47864" y="1484784"/>
            <a:ext cx="26997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dirty="0">
                <a:solidFill>
                  <a:schemeClr val="tx2"/>
                </a:solidFill>
              </a:rPr>
              <a:t>大会                  </a:t>
            </a:r>
            <a:r>
              <a:rPr lang="en-US" altLang="ja-JP" dirty="0">
                <a:solidFill>
                  <a:schemeClr val="tx2"/>
                </a:solidFill>
              </a:rPr>
              <a:t>0.1436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世界                  </a:t>
            </a:r>
            <a:r>
              <a:rPr lang="en-US" altLang="ja-JP" dirty="0">
                <a:solidFill>
                  <a:schemeClr val="tx2"/>
                </a:solidFill>
              </a:rPr>
              <a:t>0.6997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400m                0.5648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進出                  </a:t>
            </a:r>
            <a:r>
              <a:rPr lang="en-US" altLang="ja-JP" dirty="0">
                <a:solidFill>
                  <a:schemeClr val="tx2"/>
                </a:solidFill>
              </a:rPr>
              <a:t>0.3966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入賞                  </a:t>
            </a:r>
            <a:r>
              <a:rPr lang="en-US" altLang="ja-JP" dirty="0">
                <a:solidFill>
                  <a:schemeClr val="tx2"/>
                </a:solidFill>
              </a:rPr>
              <a:t>0.5681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200m                0.2567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速報                  </a:t>
            </a:r>
            <a:r>
              <a:rPr lang="en-US" altLang="ja-JP" dirty="0">
                <a:solidFill>
                  <a:schemeClr val="tx2"/>
                </a:solidFill>
              </a:rPr>
              <a:t>0.4664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金                   </a:t>
            </a:r>
            <a:r>
              <a:rPr lang="en-US" altLang="ja-JP" dirty="0">
                <a:solidFill>
                  <a:schemeClr val="tx2"/>
                </a:solidFill>
              </a:rPr>
              <a:t>0.2868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桐生                  </a:t>
            </a:r>
            <a:r>
              <a:rPr lang="en-US" altLang="ja-JP" dirty="0">
                <a:solidFill>
                  <a:schemeClr val="tx2"/>
                </a:solidFill>
              </a:rPr>
              <a:t>0.0486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織田                  </a:t>
            </a:r>
            <a:r>
              <a:rPr lang="en-US" altLang="ja-JP" dirty="0">
                <a:solidFill>
                  <a:schemeClr val="tx2"/>
                </a:solidFill>
              </a:rPr>
              <a:t>0.6772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優勝                   </a:t>
            </a:r>
            <a:r>
              <a:rPr lang="en-US" altLang="ja-JP" dirty="0">
                <a:solidFill>
                  <a:schemeClr val="tx2"/>
                </a:solidFill>
              </a:rPr>
              <a:t>0.536</a:t>
            </a:r>
          </a:p>
          <a:p>
            <a:pPr algn="r"/>
            <a:r>
              <a:rPr lang="en-US" altLang="ja-JP" dirty="0" err="1">
                <a:solidFill>
                  <a:schemeClr val="tx2"/>
                </a:solidFill>
              </a:rPr>
              <a:t>niigata</a:t>
            </a:r>
            <a:r>
              <a:rPr lang="en-US" altLang="ja-JP" dirty="0">
                <a:solidFill>
                  <a:schemeClr val="tx2"/>
                </a:solidFill>
              </a:rPr>
              <a:t>              0.978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通過                  </a:t>
            </a:r>
            <a:r>
              <a:rPr lang="en-US" altLang="ja-JP" dirty="0">
                <a:solidFill>
                  <a:schemeClr val="tx2"/>
                </a:solidFill>
              </a:rPr>
              <a:t>1.2697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時間                  </a:t>
            </a:r>
            <a:r>
              <a:rPr lang="en-US" altLang="ja-JP" dirty="0">
                <a:solidFill>
                  <a:schemeClr val="tx2"/>
                </a:solidFill>
              </a:rPr>
              <a:t>0.6698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木崎                 </a:t>
            </a:r>
            <a:r>
              <a:rPr lang="en-US" altLang="ja-JP" dirty="0">
                <a:solidFill>
                  <a:schemeClr val="tx2"/>
                </a:solidFill>
              </a:rPr>
              <a:t>-0.4053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イギリス                </a:t>
            </a:r>
            <a:r>
              <a:rPr lang="en-US" altLang="ja-JP" dirty="0">
                <a:solidFill>
                  <a:schemeClr val="tx2"/>
                </a:solidFill>
              </a:rPr>
              <a:t>0.5687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川内                  </a:t>
            </a:r>
            <a:r>
              <a:rPr lang="en-US" altLang="ja-JP" dirty="0">
                <a:solidFill>
                  <a:schemeClr val="tx2"/>
                </a:solidFill>
              </a:rPr>
              <a:t>0.4702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応援                   </a:t>
            </a:r>
            <a:r>
              <a:rPr lang="en-US" altLang="ja-JP" dirty="0">
                <a:solidFill>
                  <a:schemeClr val="tx2"/>
                </a:solidFill>
              </a:rPr>
              <a:t>0.079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銅                   </a:t>
            </a:r>
            <a:r>
              <a:rPr lang="en-US" altLang="ja-JP" dirty="0">
                <a:solidFill>
                  <a:schemeClr val="tx2"/>
                </a:solidFill>
              </a:rPr>
              <a:t>-</a:t>
            </a:r>
            <a:r>
              <a:rPr lang="en-US" altLang="ja-JP" dirty="0" smtClean="0">
                <a:solidFill>
                  <a:schemeClr val="tx2"/>
                </a:solidFill>
              </a:rPr>
              <a:t>0.257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940152" y="1484784"/>
            <a:ext cx="28083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dirty="0">
                <a:solidFill>
                  <a:schemeClr val="tx2"/>
                </a:solidFill>
              </a:rPr>
              <a:t>アリソン                </a:t>
            </a:r>
            <a:r>
              <a:rPr lang="en-US" altLang="ja-JP" dirty="0">
                <a:solidFill>
                  <a:schemeClr val="tx2"/>
                </a:solidFill>
              </a:rPr>
              <a:t>0.1841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金メダル                </a:t>
            </a:r>
            <a:r>
              <a:rPr lang="en-US" altLang="ja-JP" dirty="0">
                <a:solidFill>
                  <a:schemeClr val="tx2"/>
                </a:solidFill>
              </a:rPr>
              <a:t>0.4032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種目                  </a:t>
            </a:r>
            <a:r>
              <a:rPr lang="en-US" altLang="ja-JP" dirty="0">
                <a:solidFill>
                  <a:schemeClr val="tx2"/>
                </a:solidFill>
              </a:rPr>
              <a:t>0.6038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野口                 </a:t>
            </a:r>
            <a:r>
              <a:rPr lang="en-US" altLang="ja-JP" dirty="0">
                <a:solidFill>
                  <a:schemeClr val="tx2"/>
                </a:solidFill>
              </a:rPr>
              <a:t>-0.1797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銅メダル                </a:t>
            </a:r>
            <a:r>
              <a:rPr lang="en-US" altLang="ja-JP" dirty="0">
                <a:solidFill>
                  <a:schemeClr val="tx2"/>
                </a:solidFill>
              </a:rPr>
              <a:t>0.2636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飯塚                 </a:t>
            </a:r>
            <a:r>
              <a:rPr lang="en-US" altLang="ja-JP" dirty="0">
                <a:solidFill>
                  <a:schemeClr val="tx2"/>
                </a:solidFill>
              </a:rPr>
              <a:t>-0.1072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新谷                 </a:t>
            </a:r>
            <a:r>
              <a:rPr lang="en-US" altLang="ja-JP" dirty="0">
                <a:solidFill>
                  <a:schemeClr val="tx2"/>
                </a:solidFill>
              </a:rPr>
              <a:t>-0.3811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山縣                  </a:t>
            </a:r>
            <a:r>
              <a:rPr lang="en-US" altLang="ja-JP" dirty="0">
                <a:solidFill>
                  <a:schemeClr val="tx2"/>
                </a:solidFill>
              </a:rPr>
              <a:t>0.4831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棄権                  </a:t>
            </a:r>
            <a:r>
              <a:rPr lang="en-US" altLang="ja-JP" dirty="0">
                <a:solidFill>
                  <a:schemeClr val="tx2"/>
                </a:solidFill>
              </a:rPr>
              <a:t>0.6803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獲得                  </a:t>
            </a:r>
            <a:r>
              <a:rPr lang="en-US" altLang="ja-JP" dirty="0">
                <a:solidFill>
                  <a:schemeClr val="tx2"/>
                </a:solidFill>
              </a:rPr>
              <a:t>0.4014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今日                  </a:t>
            </a:r>
            <a:r>
              <a:rPr lang="en-US" altLang="ja-JP" dirty="0">
                <a:solidFill>
                  <a:schemeClr val="tx2"/>
                </a:solidFill>
              </a:rPr>
              <a:t>1.4515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室伏                 </a:t>
            </a:r>
            <a:r>
              <a:rPr lang="en-US" altLang="ja-JP" dirty="0">
                <a:solidFill>
                  <a:schemeClr val="tx2"/>
                </a:solidFill>
              </a:rPr>
              <a:t>-1.0024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失格                  </a:t>
            </a:r>
            <a:r>
              <a:rPr lang="en-US" altLang="ja-JP" dirty="0">
                <a:solidFill>
                  <a:schemeClr val="tx2"/>
                </a:solidFill>
              </a:rPr>
              <a:t>0.6134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スタート                </a:t>
            </a:r>
            <a:r>
              <a:rPr lang="en-US" altLang="ja-JP" dirty="0">
                <a:solidFill>
                  <a:schemeClr val="tx2"/>
                </a:solidFill>
              </a:rPr>
              <a:t>0.9092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五輪                    </a:t>
            </a:r>
            <a:r>
              <a:rPr lang="en-US" altLang="ja-JP" dirty="0">
                <a:solidFill>
                  <a:schemeClr val="tx2"/>
                </a:solidFill>
              </a:rPr>
              <a:t>1.01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(-                  0.9077</a:t>
            </a:r>
          </a:p>
          <a:p>
            <a:pPr algn="r"/>
            <a:r>
              <a:rPr lang="ja-JP" altLang="en-US" dirty="0">
                <a:solidFill>
                  <a:schemeClr val="tx2"/>
                </a:solidFill>
              </a:rPr>
              <a:t>最高                  </a:t>
            </a:r>
            <a:r>
              <a:rPr lang="en-US" altLang="ja-JP" dirty="0">
                <a:solidFill>
                  <a:schemeClr val="tx2"/>
                </a:solidFill>
              </a:rPr>
              <a:t>0.4622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km                  1.2845</a:t>
            </a:r>
          </a:p>
          <a:p>
            <a:pPr algn="r"/>
            <a:r>
              <a:rPr lang="en-US" altLang="ja-JP" dirty="0">
                <a:solidFill>
                  <a:schemeClr val="tx2"/>
                </a:solidFill>
              </a:rPr>
              <a:t>+                   </a:t>
            </a:r>
            <a:r>
              <a:rPr lang="en-US" altLang="ja-JP" dirty="0" smtClean="0">
                <a:solidFill>
                  <a:schemeClr val="tx2"/>
                </a:solidFill>
              </a:rPr>
              <a:t>0.5528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7" name="メモ 6"/>
          <p:cNvSpPr/>
          <p:nvPr/>
        </p:nvSpPr>
        <p:spPr>
          <a:xfrm>
            <a:off x="7488324" y="620688"/>
            <a:ext cx="972108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err="1" smtClean="0">
                <a:solidFill>
                  <a:schemeClr val="tx2"/>
                </a:solidFill>
              </a:rPr>
              <a:t>weka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78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回帰分析結果　</a:t>
            </a:r>
            <a:r>
              <a:rPr kumimoji="1" lang="ja-JP" altLang="en-US" sz="2400" dirty="0" smtClean="0"/>
              <a:t>非線形回帰分析：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有無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98799"/>
              </p:ext>
            </p:extLst>
          </p:nvPr>
        </p:nvGraphicFramePr>
        <p:xfrm>
          <a:off x="1187624" y="1980000"/>
          <a:ext cx="5760640" cy="3708400"/>
        </p:xfrm>
        <a:graphic>
          <a:graphicData uri="http://schemas.openxmlformats.org/drawingml/2006/table">
            <a:tbl>
              <a:tblPr bandRow="1">
                <a:tableStyleId>{17292A2E-F333-43FB-9621-5CBBE7FDCDCB}</a:tableStyleId>
              </a:tblPr>
              <a:tblGrid>
                <a:gridCol w="1224136"/>
                <a:gridCol w="1656184"/>
                <a:gridCol w="1224136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daijapan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-1.35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西塔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通過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1.29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ウクライナ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今日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1.39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心配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-1.00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室伏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1.19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事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1.01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五輪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1.26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本日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1.28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1.70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拓己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-1.68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4×100m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1.05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解説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1.01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仁美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-1.08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顔文字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1.47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良子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1.19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URL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1.48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mr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メモ 3"/>
          <p:cNvSpPr/>
          <p:nvPr/>
        </p:nvSpPr>
        <p:spPr>
          <a:xfrm>
            <a:off x="7488324" y="620688"/>
            <a:ext cx="972108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err="1" smtClean="0">
                <a:solidFill>
                  <a:schemeClr val="tx2"/>
                </a:solidFill>
              </a:rPr>
              <a:t>weka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655288" y="1872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655288" y="4077072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655288" y="52292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391592" y="1872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391592" y="3744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359144" y="2177688"/>
            <a:ext cx="1152128" cy="531232"/>
          </a:xfrm>
          <a:prstGeom prst="wedgeRoundRectCallout">
            <a:avLst>
              <a:gd name="adj1" fmla="val 86320"/>
              <a:gd name="adj2" fmla="val -5921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圧倒的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357191" y="4509120"/>
            <a:ext cx="1226089" cy="1944216"/>
          </a:xfrm>
          <a:prstGeom prst="wedgeRoundRectCallout">
            <a:avLst>
              <a:gd name="adj1" fmla="val 87940"/>
              <a:gd name="adj2" fmla="val 463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あ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215128" y="4365104"/>
            <a:ext cx="1440160" cy="2088232"/>
          </a:xfrm>
          <a:prstGeom prst="wedgeRoundRectCallout">
            <a:avLst>
              <a:gd name="adj1" fmla="val 74602"/>
              <a:gd name="adj2" fmla="val -4425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4×100</a:t>
            </a:r>
            <a:r>
              <a:rPr lang="en-US" altLang="ja-JP" dirty="0" smtClean="0">
                <a:solidFill>
                  <a:schemeClr val="tx2"/>
                </a:solidFill>
              </a:rPr>
              <a:t>m</a:t>
            </a:r>
            <a:r>
              <a:rPr lang="ja-JP" altLang="en-US" dirty="0" smtClean="0">
                <a:solidFill>
                  <a:schemeClr val="tx2"/>
                </a:solidFill>
              </a:rPr>
              <a:t>正から負に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endParaRPr kumimoji="1" lang="en-US" altLang="ja-JP" dirty="0">
              <a:solidFill>
                <a:schemeClr val="tx2"/>
              </a:solidFill>
            </a:endParaRPr>
          </a:p>
          <a:p>
            <a:pPr algn="ctr"/>
            <a:r>
              <a:rPr lang="en-US" altLang="ja-JP" dirty="0" err="1">
                <a:solidFill>
                  <a:schemeClr val="tx2"/>
                </a:solidFill>
              </a:rPr>
              <a:t>m</a:t>
            </a:r>
            <a:r>
              <a:rPr lang="en-US" altLang="ja-JP" dirty="0" err="1" smtClean="0">
                <a:solidFill>
                  <a:schemeClr val="tx2"/>
                </a:solidFill>
              </a:rPr>
              <a:t>r</a:t>
            </a:r>
            <a:r>
              <a:rPr lang="ja-JP" altLang="en-US" dirty="0" smtClean="0">
                <a:solidFill>
                  <a:schemeClr val="tx2"/>
                </a:solidFill>
              </a:rPr>
              <a:t>はリレー競技を指す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7164288" y="2276872"/>
            <a:ext cx="936104" cy="1512168"/>
          </a:xfrm>
          <a:prstGeom prst="wedgeRoundRectCallout">
            <a:avLst>
              <a:gd name="adj1" fmla="val -139572"/>
              <a:gd name="adj2" fmla="val 6777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948264" y="2276872"/>
            <a:ext cx="1512168" cy="1656184"/>
          </a:xfrm>
          <a:prstGeom prst="wedgeRoundRectCallout">
            <a:avLst>
              <a:gd name="adj1" fmla="val -87823"/>
              <a:gd name="adj2" fmla="val -56051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西塔拓己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名字と名前で正負逆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24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10" grpId="0" animBg="1"/>
      <p:bldP spid="11" grpId="0" animBg="1"/>
      <p:bldP spid="13" grpId="0" animBg="1"/>
      <p:bldP spid="12" grpId="0" animBg="1"/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決定木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2"/>
                </a:solidFill>
              </a:rPr>
              <a:t>分岐する過程を</a:t>
            </a:r>
            <a:r>
              <a:rPr lang="ja-JP" altLang="en-US" dirty="0" smtClean="0">
                <a:solidFill>
                  <a:schemeClr val="tx2"/>
                </a:solidFill>
              </a:rPr>
              <a:t>階層化，</a:t>
            </a:r>
            <a:r>
              <a:rPr lang="ja-JP" altLang="en-US" dirty="0">
                <a:solidFill>
                  <a:schemeClr val="tx2"/>
                </a:solidFill>
              </a:rPr>
              <a:t>樹形図で</a:t>
            </a:r>
            <a:r>
              <a:rPr lang="ja-JP" altLang="en-US" dirty="0" smtClean="0">
                <a:solidFill>
                  <a:schemeClr val="tx2"/>
                </a:solidFill>
              </a:rPr>
              <a:t>表したグラフ</a:t>
            </a:r>
            <a:endParaRPr lang="en-US" altLang="ja-JP" dirty="0" smtClean="0">
              <a:solidFill>
                <a:schemeClr val="tx2"/>
              </a:solidFill>
            </a:endParaRPr>
          </a:p>
          <a:p>
            <a:r>
              <a:rPr lang="ja-JP" altLang="en-US" dirty="0" smtClean="0">
                <a:solidFill>
                  <a:schemeClr val="tx2"/>
                </a:solidFill>
              </a:rPr>
              <a:t>根に近いものがより影響力を持つ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endParaRPr kumimoji="1" lang="en-US" altLang="ja-JP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分類木</a:t>
            </a:r>
            <a:endParaRPr lang="en-US" altLang="ja-JP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kumimoji="1" lang="ja-JP" altLang="en-US" dirty="0" smtClean="0">
                <a:solidFill>
                  <a:schemeClr val="tx2"/>
                </a:solidFill>
              </a:rPr>
              <a:t>目的属性　⇒　カテゴリー型（リツイートの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有無</a:t>
            </a:r>
            <a:r>
              <a:rPr kumimoji="1" lang="ja-JP" altLang="en-US" dirty="0" smtClean="0">
                <a:solidFill>
                  <a:schemeClr val="tx2"/>
                </a:solidFill>
              </a:rPr>
              <a:t>）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endParaRPr kumimoji="1" lang="en-US" altLang="ja-JP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回帰木</a:t>
            </a:r>
            <a:endParaRPr lang="en-US" altLang="ja-JP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kumimoji="1" lang="ja-JP" altLang="en-US" dirty="0">
                <a:solidFill>
                  <a:schemeClr val="tx2"/>
                </a:solidFill>
              </a:rPr>
              <a:t>目的</a:t>
            </a:r>
            <a:r>
              <a:rPr kumimoji="1" lang="ja-JP" altLang="en-US" dirty="0" smtClean="0">
                <a:solidFill>
                  <a:schemeClr val="tx2"/>
                </a:solidFill>
              </a:rPr>
              <a:t>属性　⇒　</a:t>
            </a:r>
            <a:r>
              <a:rPr lang="ja-JP" altLang="en-US" dirty="0" smtClean="0">
                <a:solidFill>
                  <a:schemeClr val="tx2"/>
                </a:solidFill>
              </a:rPr>
              <a:t>数値型（リツイートの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回数</a:t>
            </a:r>
            <a:r>
              <a:rPr lang="ja-JP" altLang="en-US" dirty="0" smtClean="0">
                <a:solidFill>
                  <a:schemeClr val="tx2"/>
                </a:solidFill>
              </a:rPr>
              <a:t>）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4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tatsuya\Desktop\r_kaiki\決定木\tf\tf100nu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5" t="11758" r="3831" b="8571"/>
          <a:stretch/>
        </p:blipFill>
        <p:spPr bwMode="auto">
          <a:xfrm>
            <a:off x="827584" y="1406209"/>
            <a:ext cx="6768752" cy="50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決定木結果　</a:t>
            </a:r>
            <a:r>
              <a:rPr kumimoji="1" lang="ja-JP" altLang="en-US" sz="2400" dirty="0" smtClean="0"/>
              <a:t>分類木：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有無，された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Tweet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メモ 3"/>
          <p:cNvSpPr/>
          <p:nvPr/>
        </p:nvSpPr>
        <p:spPr>
          <a:xfrm>
            <a:off x="7380312" y="620688"/>
            <a:ext cx="1116124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2"/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tx2"/>
                </a:solidFill>
              </a:rPr>
              <a:t>言語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3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正方形/長方形 81"/>
          <p:cNvSpPr/>
          <p:nvPr/>
        </p:nvSpPr>
        <p:spPr>
          <a:xfrm>
            <a:off x="5220072" y="1412776"/>
            <a:ext cx="2580206" cy="52565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決定木結果　</a:t>
            </a:r>
            <a:r>
              <a:rPr kumimoji="1" lang="ja-JP" altLang="en-US" sz="2400" dirty="0" smtClean="0"/>
              <a:t>分類木：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有無，された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Tweet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55576" y="1556792"/>
            <a:ext cx="1224136" cy="648072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男子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07904" y="1556792"/>
            <a:ext cx="1224136" cy="648072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陸上用語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55576" y="2996952"/>
            <a:ext cx="1224136" cy="648072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マラソン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55576" y="4437112"/>
            <a:ext cx="1224136" cy="648072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日本</a:t>
            </a:r>
            <a:endParaRPr kumimoji="1" lang="en-US" altLang="ja-JP" dirty="0" smtClean="0">
              <a:solidFill>
                <a:schemeClr val="tx2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07904" y="4437112"/>
            <a:ext cx="1224136" cy="648072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TOP8</a:t>
            </a:r>
            <a:r>
              <a:rPr lang="ja-JP" altLang="en-US" dirty="0" smtClean="0">
                <a:solidFill>
                  <a:schemeClr val="tx2"/>
                </a:solidFill>
              </a:rPr>
              <a:t>名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17" name="直線矢印コネクタ 16"/>
          <p:cNvCxnSpPr>
            <a:stCxn id="6" idx="3"/>
            <a:endCxn id="7" idx="1"/>
          </p:cNvCxnSpPr>
          <p:nvPr/>
        </p:nvCxnSpPr>
        <p:spPr>
          <a:xfrm>
            <a:off x="1979712" y="1880828"/>
            <a:ext cx="172819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6" idx="2"/>
            <a:endCxn id="8" idx="0"/>
          </p:cNvCxnSpPr>
          <p:nvPr/>
        </p:nvCxnSpPr>
        <p:spPr>
          <a:xfrm>
            <a:off x="1367644" y="2204864"/>
            <a:ext cx="0" cy="7920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8" idx="2"/>
            <a:endCxn id="10" idx="0"/>
          </p:cNvCxnSpPr>
          <p:nvPr/>
        </p:nvCxnSpPr>
        <p:spPr>
          <a:xfrm>
            <a:off x="1367644" y="3645024"/>
            <a:ext cx="0" cy="7920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8" idx="3"/>
            <a:endCxn id="35" idx="1"/>
          </p:cNvCxnSpPr>
          <p:nvPr/>
        </p:nvCxnSpPr>
        <p:spPr>
          <a:xfrm>
            <a:off x="1979712" y="3320988"/>
            <a:ext cx="367240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0" idx="3"/>
            <a:endCxn id="11" idx="1"/>
          </p:cNvCxnSpPr>
          <p:nvPr/>
        </p:nvCxnSpPr>
        <p:spPr>
          <a:xfrm>
            <a:off x="1979712" y="4761148"/>
            <a:ext cx="172819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7" idx="3"/>
            <a:endCxn id="34" idx="1"/>
          </p:cNvCxnSpPr>
          <p:nvPr/>
        </p:nvCxnSpPr>
        <p:spPr>
          <a:xfrm>
            <a:off x="4932040" y="1880828"/>
            <a:ext cx="7200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1" idx="3"/>
            <a:endCxn id="36" idx="1"/>
          </p:cNvCxnSpPr>
          <p:nvPr/>
        </p:nvCxnSpPr>
        <p:spPr>
          <a:xfrm>
            <a:off x="4932040" y="4761148"/>
            <a:ext cx="7200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角丸四角形 33"/>
          <p:cNvSpPr/>
          <p:nvPr/>
        </p:nvSpPr>
        <p:spPr>
          <a:xfrm>
            <a:off x="5652120" y="1556792"/>
            <a:ext cx="1800200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2648</a:t>
            </a:r>
            <a:r>
              <a:rPr lang="en-US" altLang="ja-JP" dirty="0" smtClean="0">
                <a:solidFill>
                  <a:schemeClr val="tx2"/>
                </a:solidFill>
              </a:rPr>
              <a:t> /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10964</a:t>
            </a:r>
            <a:endParaRPr lang="en-US" altLang="ja-JP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652120" y="2996952"/>
            <a:ext cx="1800200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340</a:t>
            </a:r>
            <a:r>
              <a:rPr kumimoji="1" lang="en-US" altLang="ja-JP" dirty="0" smtClean="0">
                <a:solidFill>
                  <a:schemeClr val="tx2"/>
                </a:solidFill>
              </a:rPr>
              <a:t> / 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3294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5652120" y="4437112"/>
            <a:ext cx="1800200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1116</a:t>
            </a:r>
            <a:r>
              <a:rPr lang="en-US" altLang="ja-JP" dirty="0" smtClean="0">
                <a:solidFill>
                  <a:schemeClr val="tx2"/>
                </a:solidFill>
              </a:rPr>
              <a:t> /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3203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5627956" y="5877272"/>
            <a:ext cx="1824364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35094</a:t>
            </a:r>
            <a:r>
              <a:rPr lang="en-US" altLang="ja-JP" dirty="0" smtClean="0">
                <a:solidFill>
                  <a:schemeClr val="tx2"/>
                </a:solidFill>
              </a:rPr>
              <a:t> /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9259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2" name="直線矢印コネクタ 61"/>
          <p:cNvCxnSpPr>
            <a:stCxn id="10" idx="2"/>
            <a:endCxn id="39" idx="1"/>
          </p:cNvCxnSpPr>
          <p:nvPr/>
        </p:nvCxnSpPr>
        <p:spPr>
          <a:xfrm rot="16200000" flipH="1">
            <a:off x="2939738" y="3513090"/>
            <a:ext cx="1116124" cy="4260312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角丸四角形 71"/>
          <p:cNvSpPr/>
          <p:nvPr/>
        </p:nvSpPr>
        <p:spPr>
          <a:xfrm>
            <a:off x="5652120" y="2276872"/>
            <a:ext cx="1800200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463</a:t>
            </a:r>
            <a:r>
              <a:rPr kumimoji="1" lang="en-US" altLang="ja-JP" dirty="0" smtClean="0">
                <a:solidFill>
                  <a:schemeClr val="tx2"/>
                </a:solidFill>
              </a:rPr>
              <a:t> / 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119</a:t>
            </a:r>
          </a:p>
        </p:txBody>
      </p:sp>
      <p:sp>
        <p:nvSpPr>
          <p:cNvPr id="73" name="角丸四角形 72"/>
          <p:cNvSpPr/>
          <p:nvPr/>
        </p:nvSpPr>
        <p:spPr>
          <a:xfrm>
            <a:off x="5652120" y="5157192"/>
            <a:ext cx="1800200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910</a:t>
            </a:r>
            <a:r>
              <a:rPr lang="en-US" altLang="ja-JP" dirty="0" smtClean="0">
                <a:solidFill>
                  <a:schemeClr val="tx2"/>
                </a:solidFill>
              </a:rPr>
              <a:t> /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429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4" name="直線矢印コネクタ 61"/>
          <p:cNvCxnSpPr>
            <a:stCxn id="11" idx="2"/>
            <a:endCxn id="73" idx="1"/>
          </p:cNvCxnSpPr>
          <p:nvPr/>
        </p:nvCxnSpPr>
        <p:spPr>
          <a:xfrm rot="16200000" flipH="1">
            <a:off x="4788024" y="4617132"/>
            <a:ext cx="396044" cy="1332148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61"/>
          <p:cNvCxnSpPr>
            <a:stCxn id="7" idx="2"/>
            <a:endCxn id="72" idx="1"/>
          </p:cNvCxnSpPr>
          <p:nvPr/>
        </p:nvCxnSpPr>
        <p:spPr>
          <a:xfrm rot="16200000" flipH="1">
            <a:off x="4788024" y="1736812"/>
            <a:ext cx="396044" cy="1332148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2411760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2"/>
                </a:solidFill>
              </a:rPr>
              <a:t>含む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367644" y="244470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</a:rPr>
              <a:t>含まない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27999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RT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されない</a:t>
            </a:r>
            <a:r>
              <a:rPr lang="en-US" altLang="ja-JP" dirty="0" smtClean="0">
                <a:solidFill>
                  <a:schemeClr val="tx2"/>
                </a:solidFill>
              </a:rPr>
              <a:t> /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RT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された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メモ 27"/>
          <p:cNvSpPr/>
          <p:nvPr/>
        </p:nvSpPr>
        <p:spPr>
          <a:xfrm>
            <a:off x="7380312" y="620688"/>
            <a:ext cx="1116124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2"/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tx2"/>
                </a:solidFill>
              </a:rPr>
              <a:t>言語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1367644" y="2060848"/>
            <a:ext cx="5724636" cy="0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1043608" y="5013176"/>
            <a:ext cx="6048672" cy="1368152"/>
          </a:xfrm>
          <a:prstGeom prst="bentConnector3">
            <a:avLst>
              <a:gd name="adj1" fmla="val -90"/>
            </a:avLst>
          </a:prstGeom>
          <a:ln w="539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V="1">
            <a:off x="1043608" y="5085183"/>
            <a:ext cx="6048672" cy="2312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1043608" y="2060848"/>
            <a:ext cx="0" cy="3024335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64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tatsuya\Desktop\r_kaiki\回帰木\tf\100nu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8" t="9183" r="5842" b="13862"/>
          <a:stretch/>
        </p:blipFill>
        <p:spPr bwMode="auto">
          <a:xfrm>
            <a:off x="323528" y="1916832"/>
            <a:ext cx="777935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決定木結果　</a:t>
            </a:r>
            <a:r>
              <a:rPr lang="ja-JP" altLang="en-US" sz="2400" dirty="0"/>
              <a:t>回帰</a:t>
            </a:r>
            <a:r>
              <a:rPr kumimoji="1" lang="ja-JP" altLang="en-US" sz="2400" dirty="0" smtClean="0"/>
              <a:t>木：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メモ 3"/>
          <p:cNvSpPr/>
          <p:nvPr/>
        </p:nvSpPr>
        <p:spPr>
          <a:xfrm>
            <a:off x="7380312" y="620688"/>
            <a:ext cx="1116124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2"/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tx2"/>
                </a:solidFill>
              </a:rPr>
              <a:t>言語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正方形/長方形 180"/>
          <p:cNvSpPr/>
          <p:nvPr/>
        </p:nvSpPr>
        <p:spPr>
          <a:xfrm>
            <a:off x="3707904" y="4036422"/>
            <a:ext cx="1008112" cy="133679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6444208" y="1412776"/>
            <a:ext cx="2376264" cy="53732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3779912" y="4154536"/>
            <a:ext cx="864096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353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決定木結果　</a:t>
            </a:r>
            <a:r>
              <a:rPr lang="ja-JP" altLang="en-US" sz="2400" dirty="0"/>
              <a:t>回帰</a:t>
            </a:r>
            <a:r>
              <a:rPr kumimoji="1" lang="ja-JP" altLang="en-US" sz="2400" dirty="0" smtClean="0"/>
              <a:t>木：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67544" y="1484784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フライング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788024" y="1484784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マラソン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67544" y="2348880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㎞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788024" y="2348880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ロンドン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67544" y="3249040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男子</a:t>
            </a:r>
            <a:endParaRPr kumimoji="1" lang="en-US" altLang="ja-JP" dirty="0" smtClean="0">
              <a:solidFill>
                <a:schemeClr val="tx2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788024" y="3239598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選手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788024" y="4113136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仁美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67544" y="4113136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マラソン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123728" y="4113136"/>
            <a:ext cx="1368152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エチオピア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2047" y="4977232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山縣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67544" y="5841328"/>
            <a:ext cx="1224136" cy="540000"/>
          </a:xfrm>
          <a:prstGeom prst="roundRect">
            <a:avLst>
              <a:gd name="adj" fmla="val 21637"/>
            </a:avLst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棄権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19" name="直線矢印コネクタ 18"/>
          <p:cNvCxnSpPr>
            <a:stCxn id="4" idx="3"/>
            <a:endCxn id="5" idx="1"/>
          </p:cNvCxnSpPr>
          <p:nvPr/>
        </p:nvCxnSpPr>
        <p:spPr>
          <a:xfrm>
            <a:off x="1691680" y="1754784"/>
            <a:ext cx="309634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4" idx="2"/>
            <a:endCxn id="9" idx="0"/>
          </p:cNvCxnSpPr>
          <p:nvPr/>
        </p:nvCxnSpPr>
        <p:spPr>
          <a:xfrm>
            <a:off x="1079612" y="2024784"/>
            <a:ext cx="0" cy="324096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9" idx="2"/>
            <a:endCxn id="11" idx="0"/>
          </p:cNvCxnSpPr>
          <p:nvPr/>
        </p:nvCxnSpPr>
        <p:spPr>
          <a:xfrm>
            <a:off x="1079612" y="2888880"/>
            <a:ext cx="0" cy="36016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1" idx="2"/>
            <a:endCxn id="14" idx="0"/>
          </p:cNvCxnSpPr>
          <p:nvPr/>
        </p:nvCxnSpPr>
        <p:spPr>
          <a:xfrm>
            <a:off x="1079612" y="3789040"/>
            <a:ext cx="0" cy="324096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14" idx="2"/>
            <a:endCxn id="16" idx="0"/>
          </p:cNvCxnSpPr>
          <p:nvPr/>
        </p:nvCxnSpPr>
        <p:spPr>
          <a:xfrm flipH="1">
            <a:off x="1074115" y="4653136"/>
            <a:ext cx="5497" cy="324096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16" idx="2"/>
            <a:endCxn id="17" idx="0"/>
          </p:cNvCxnSpPr>
          <p:nvPr/>
        </p:nvCxnSpPr>
        <p:spPr>
          <a:xfrm>
            <a:off x="1074115" y="5517232"/>
            <a:ext cx="5497" cy="324096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12" idx="2"/>
            <a:endCxn id="13" idx="0"/>
          </p:cNvCxnSpPr>
          <p:nvPr/>
        </p:nvCxnSpPr>
        <p:spPr>
          <a:xfrm>
            <a:off x="5400092" y="3779598"/>
            <a:ext cx="0" cy="33353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stCxn id="9" idx="3"/>
            <a:endCxn id="10" idx="1"/>
          </p:cNvCxnSpPr>
          <p:nvPr/>
        </p:nvCxnSpPr>
        <p:spPr>
          <a:xfrm>
            <a:off x="1691680" y="2618880"/>
            <a:ext cx="309634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11" idx="3"/>
            <a:endCxn id="12" idx="1"/>
          </p:cNvCxnSpPr>
          <p:nvPr/>
        </p:nvCxnSpPr>
        <p:spPr>
          <a:xfrm flipV="1">
            <a:off x="1691680" y="3509598"/>
            <a:ext cx="3096344" cy="94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14" idx="3"/>
            <a:endCxn id="15" idx="1"/>
          </p:cNvCxnSpPr>
          <p:nvPr/>
        </p:nvCxnSpPr>
        <p:spPr>
          <a:xfrm>
            <a:off x="1691680" y="4383136"/>
            <a:ext cx="43204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>
            <a:stCxn id="5" idx="3"/>
            <a:endCxn id="87" idx="1"/>
          </p:cNvCxnSpPr>
          <p:nvPr/>
        </p:nvCxnSpPr>
        <p:spPr>
          <a:xfrm>
            <a:off x="6012160" y="1754784"/>
            <a:ext cx="7200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stCxn id="10" idx="3"/>
            <a:endCxn id="88" idx="1"/>
          </p:cNvCxnSpPr>
          <p:nvPr/>
        </p:nvCxnSpPr>
        <p:spPr>
          <a:xfrm>
            <a:off x="6012160" y="2618880"/>
            <a:ext cx="7200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stCxn id="12" idx="3"/>
            <a:endCxn id="89" idx="1"/>
          </p:cNvCxnSpPr>
          <p:nvPr/>
        </p:nvCxnSpPr>
        <p:spPr>
          <a:xfrm>
            <a:off x="6012160" y="3509598"/>
            <a:ext cx="7200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13" idx="3"/>
            <a:endCxn id="90" idx="1"/>
          </p:cNvCxnSpPr>
          <p:nvPr/>
        </p:nvCxnSpPr>
        <p:spPr>
          <a:xfrm>
            <a:off x="6012160" y="4383136"/>
            <a:ext cx="6959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stCxn id="15" idx="3"/>
            <a:endCxn id="85" idx="1"/>
          </p:cNvCxnSpPr>
          <p:nvPr/>
        </p:nvCxnSpPr>
        <p:spPr>
          <a:xfrm>
            <a:off x="3491880" y="4383136"/>
            <a:ext cx="28803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stCxn id="16" idx="3"/>
            <a:endCxn id="91" idx="1"/>
          </p:cNvCxnSpPr>
          <p:nvPr/>
        </p:nvCxnSpPr>
        <p:spPr>
          <a:xfrm>
            <a:off x="1686183" y="5247232"/>
            <a:ext cx="504605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>
            <a:stCxn id="17" idx="3"/>
            <a:endCxn id="92" idx="1"/>
          </p:cNvCxnSpPr>
          <p:nvPr/>
        </p:nvCxnSpPr>
        <p:spPr>
          <a:xfrm>
            <a:off x="1691680" y="6111328"/>
            <a:ext cx="50163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角丸四角形 86"/>
          <p:cNvSpPr/>
          <p:nvPr/>
        </p:nvSpPr>
        <p:spPr>
          <a:xfrm>
            <a:off x="6732240" y="1526341"/>
            <a:ext cx="900000" cy="4568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752</a:t>
            </a:r>
          </a:p>
        </p:txBody>
      </p:sp>
      <p:sp>
        <p:nvSpPr>
          <p:cNvPr id="88" name="角丸四角形 87"/>
          <p:cNvSpPr/>
          <p:nvPr/>
        </p:nvSpPr>
        <p:spPr>
          <a:xfrm>
            <a:off x="6732240" y="2390280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642</a:t>
            </a:r>
          </a:p>
        </p:txBody>
      </p:sp>
      <p:sp>
        <p:nvSpPr>
          <p:cNvPr id="89" name="角丸四角形 88"/>
          <p:cNvSpPr/>
          <p:nvPr/>
        </p:nvSpPr>
        <p:spPr>
          <a:xfrm>
            <a:off x="6732240" y="3280998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179</a:t>
            </a:r>
          </a:p>
        </p:txBody>
      </p:sp>
      <p:sp>
        <p:nvSpPr>
          <p:cNvPr id="90" name="角丸四角形 89"/>
          <p:cNvSpPr/>
          <p:nvPr/>
        </p:nvSpPr>
        <p:spPr>
          <a:xfrm>
            <a:off x="6708076" y="4154536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289</a:t>
            </a:r>
          </a:p>
        </p:txBody>
      </p:sp>
      <p:sp>
        <p:nvSpPr>
          <p:cNvPr id="91" name="角丸四角形 90"/>
          <p:cNvSpPr/>
          <p:nvPr/>
        </p:nvSpPr>
        <p:spPr>
          <a:xfrm>
            <a:off x="6732240" y="5018632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134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6708076" y="5882728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121</a:t>
            </a:r>
          </a:p>
        </p:txBody>
      </p:sp>
      <p:cxnSp>
        <p:nvCxnSpPr>
          <p:cNvPr id="141" name="直線矢印コネクタ 140"/>
          <p:cNvCxnSpPr>
            <a:stCxn id="15" idx="2"/>
            <a:endCxn id="163" idx="1"/>
          </p:cNvCxnSpPr>
          <p:nvPr/>
        </p:nvCxnSpPr>
        <p:spPr>
          <a:xfrm rot="16200000" flipH="1">
            <a:off x="3123101" y="4337838"/>
            <a:ext cx="324096" cy="954691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角丸四角形 146"/>
          <p:cNvSpPr/>
          <p:nvPr/>
        </p:nvSpPr>
        <p:spPr>
          <a:xfrm>
            <a:off x="7720400" y="1933080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16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58" name="角丸四角形 157"/>
          <p:cNvSpPr/>
          <p:nvPr/>
        </p:nvSpPr>
        <p:spPr>
          <a:xfrm>
            <a:off x="7720400" y="2827784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264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7720400" y="4555976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58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62" name="角丸四角形 161"/>
          <p:cNvSpPr/>
          <p:nvPr/>
        </p:nvSpPr>
        <p:spPr>
          <a:xfrm>
            <a:off x="7720400" y="6232426"/>
            <a:ext cx="9000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8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63" name="角丸四角形 162"/>
          <p:cNvSpPr/>
          <p:nvPr/>
        </p:nvSpPr>
        <p:spPr>
          <a:xfrm>
            <a:off x="3762495" y="4748632"/>
            <a:ext cx="864096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75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165" name="直線矢印コネクタ 140"/>
          <p:cNvCxnSpPr>
            <a:stCxn id="5" idx="2"/>
            <a:endCxn id="147" idx="1"/>
          </p:cNvCxnSpPr>
          <p:nvPr/>
        </p:nvCxnSpPr>
        <p:spPr>
          <a:xfrm rot="16200000" flipH="1">
            <a:off x="6491798" y="933078"/>
            <a:ext cx="136896" cy="2320308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40"/>
          <p:cNvCxnSpPr>
            <a:stCxn id="10" idx="2"/>
            <a:endCxn id="158" idx="1"/>
          </p:cNvCxnSpPr>
          <p:nvPr/>
        </p:nvCxnSpPr>
        <p:spPr>
          <a:xfrm rot="16200000" flipH="1">
            <a:off x="6476494" y="1812478"/>
            <a:ext cx="167504" cy="2320308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40"/>
          <p:cNvCxnSpPr>
            <a:stCxn id="13" idx="2"/>
            <a:endCxn id="160" idx="1"/>
          </p:cNvCxnSpPr>
          <p:nvPr/>
        </p:nvCxnSpPr>
        <p:spPr>
          <a:xfrm rot="16200000" flipH="1">
            <a:off x="6494526" y="3558702"/>
            <a:ext cx="131440" cy="2320308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矢印コネクタ 140"/>
          <p:cNvCxnSpPr>
            <a:stCxn id="17" idx="2"/>
            <a:endCxn id="162" idx="1"/>
          </p:cNvCxnSpPr>
          <p:nvPr/>
        </p:nvCxnSpPr>
        <p:spPr>
          <a:xfrm rot="16200000" flipH="1">
            <a:off x="4360157" y="3100783"/>
            <a:ext cx="79698" cy="6640788"/>
          </a:xfrm>
          <a:prstGeom prst="bentConnector2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テキスト ボックス 176"/>
          <p:cNvSpPr txBox="1"/>
          <p:nvPr/>
        </p:nvSpPr>
        <p:spPr>
          <a:xfrm>
            <a:off x="6651914" y="3779748"/>
            <a:ext cx="1912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</a:rPr>
              <a:t>見込まれる</a:t>
            </a:r>
            <a:r>
              <a:rPr kumimoji="1" lang="en-US" altLang="ja-JP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dirty="0" smtClean="0">
                <a:solidFill>
                  <a:schemeClr val="tx2"/>
                </a:solidFill>
              </a:rPr>
              <a:t>数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2267744" y="14127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2"/>
                </a:solidFill>
              </a:rPr>
              <a:t>含む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1079612" y="20209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</a:rPr>
              <a:t>含まない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3" name="メモ 52"/>
          <p:cNvSpPr/>
          <p:nvPr/>
        </p:nvSpPr>
        <p:spPr>
          <a:xfrm>
            <a:off x="7380312" y="620688"/>
            <a:ext cx="1116124" cy="576064"/>
          </a:xfrm>
          <a:prstGeom prst="foldedCorner">
            <a:avLst>
              <a:gd name="adj" fmla="val 3734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2"/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tx2"/>
                </a:solidFill>
              </a:rPr>
              <a:t>言語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cxnSp>
        <p:nvCxnSpPr>
          <p:cNvPr id="54" name="直線矢印コネクタ 53"/>
          <p:cNvCxnSpPr/>
          <p:nvPr/>
        </p:nvCxnSpPr>
        <p:spPr>
          <a:xfrm flipV="1">
            <a:off x="1079612" y="1933080"/>
            <a:ext cx="6102628" cy="36"/>
          </a:xfrm>
          <a:prstGeom prst="straightConnector1">
            <a:avLst/>
          </a:prstGeom>
          <a:ln w="539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827584" y="3717068"/>
            <a:ext cx="6390660" cy="838908"/>
          </a:xfrm>
          <a:prstGeom prst="bentConnector3">
            <a:avLst>
              <a:gd name="adj1" fmla="val 64095"/>
            </a:avLst>
          </a:prstGeom>
          <a:ln w="539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827584" y="1872000"/>
            <a:ext cx="0" cy="1872244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56"/>
          <p:cNvCxnSpPr/>
          <p:nvPr/>
        </p:nvCxnSpPr>
        <p:spPr>
          <a:xfrm>
            <a:off x="827584" y="3717068"/>
            <a:ext cx="7342816" cy="2880284"/>
          </a:xfrm>
          <a:prstGeom prst="bentConnector3">
            <a:avLst>
              <a:gd name="adj1" fmla="val 43"/>
            </a:avLst>
          </a:prstGeom>
          <a:ln w="539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7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5413302" y="2192026"/>
            <a:ext cx="1967010" cy="1204411"/>
          </a:xfrm>
          <a:prstGeom prst="rect">
            <a:avLst/>
          </a:prstGeom>
          <a:solidFill>
            <a:schemeClr val="tx2">
              <a:lumMod val="20000"/>
              <a:lumOff val="8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入れ</a:t>
            </a:r>
            <a:r>
              <a:rPr kumimoji="1" lang="ja-JP" altLang="en-US" dirty="0" smtClean="0">
                <a:solidFill>
                  <a:schemeClr val="tx2"/>
                </a:solidFill>
              </a:rPr>
              <a:t>ない</a:t>
            </a:r>
            <a:r>
              <a:rPr lang="ja-JP" altLang="en-US" dirty="0">
                <a:solidFill>
                  <a:schemeClr val="tx2"/>
                </a:solidFill>
              </a:rPr>
              <a:t>場合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19672" y="2192027"/>
            <a:ext cx="1728191" cy="1103858"/>
          </a:xfrm>
          <a:prstGeom prst="rect">
            <a:avLst/>
          </a:prstGeom>
          <a:solidFill>
            <a:schemeClr val="tx2">
              <a:lumMod val="20000"/>
              <a:lumOff val="8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入れた</a:t>
            </a:r>
            <a:r>
              <a:rPr lang="ja-JP" altLang="en-US" dirty="0" smtClean="0">
                <a:solidFill>
                  <a:schemeClr val="tx2"/>
                </a:solidFill>
              </a:rPr>
              <a:t>場合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endParaRPr kumimoji="1" lang="en-US" altLang="ja-JP" dirty="0">
              <a:solidFill>
                <a:schemeClr val="tx2"/>
              </a:solidFill>
            </a:endParaRPr>
          </a:p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傾向スコア　</a:t>
            </a:r>
            <a:r>
              <a:rPr kumimoji="1" lang="ja-JP" altLang="en-US" sz="2400" dirty="0" smtClean="0"/>
              <a:t>具体図：</a:t>
            </a:r>
            <a:r>
              <a:rPr kumimoji="1" lang="en-US" altLang="ja-JP" sz="2400" dirty="0" smtClean="0"/>
              <a:t>AB</a:t>
            </a:r>
            <a:r>
              <a:rPr kumimoji="1" lang="ja-JP" altLang="en-US" sz="2400" dirty="0" smtClean="0"/>
              <a:t>テスト</a:t>
            </a:r>
            <a:endParaRPr kumimoji="1" lang="ja-JP" altLang="en-US" sz="2400" dirty="0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1835696" y="2613282"/>
            <a:ext cx="1231813" cy="576064"/>
          </a:xfrm>
          <a:prstGeom prst="flowChartAlternateProcess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2"/>
                </a:solidFill>
              </a:rPr>
              <a:t>TweetA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’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5685865" y="2705627"/>
            <a:ext cx="1421884" cy="576064"/>
          </a:xfrm>
          <a:prstGeom prst="flowChartAlternateProcess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2"/>
                </a:solidFill>
              </a:rPr>
              <a:t>TweetA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7" name="直線矢印コネクタ 56"/>
          <p:cNvCxnSpPr>
            <a:stCxn id="7" idx="2"/>
            <a:endCxn id="61" idx="0"/>
          </p:cNvCxnSpPr>
          <p:nvPr/>
        </p:nvCxnSpPr>
        <p:spPr>
          <a:xfrm flipH="1">
            <a:off x="3923928" y="3281691"/>
            <a:ext cx="2472879" cy="1155421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太陽 42"/>
          <p:cNvSpPr/>
          <p:nvPr/>
        </p:nvSpPr>
        <p:spPr>
          <a:xfrm>
            <a:off x="8100000" y="5688000"/>
            <a:ext cx="684076" cy="601769"/>
          </a:xfrm>
          <a:prstGeom prst="sun">
            <a:avLst>
              <a:gd name="adj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スマイル 48"/>
          <p:cNvSpPr/>
          <p:nvPr/>
        </p:nvSpPr>
        <p:spPr>
          <a:xfrm>
            <a:off x="8172008" y="5742000"/>
            <a:ext cx="540060" cy="504055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フローチャート : 代替処理 49"/>
          <p:cNvSpPr/>
          <p:nvPr/>
        </p:nvSpPr>
        <p:spPr>
          <a:xfrm>
            <a:off x="3795266" y="1481491"/>
            <a:ext cx="1152128" cy="576064"/>
          </a:xfrm>
          <a:prstGeom prst="flowChartAlternateProcess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2"/>
                </a:solidFill>
              </a:rPr>
              <a:t>TweetA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11" name="上矢印吹き出し 10"/>
          <p:cNvSpPr/>
          <p:nvPr/>
        </p:nvSpPr>
        <p:spPr>
          <a:xfrm>
            <a:off x="3564000" y="2060848"/>
            <a:ext cx="1597149" cy="1242000"/>
          </a:xfrm>
          <a:prstGeom prst="upArrowCallou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800" dirty="0">
              <a:solidFill>
                <a:schemeClr val="tx2"/>
              </a:solidFill>
            </a:endParaRPr>
          </a:p>
        </p:txBody>
      </p:sp>
      <p:cxnSp>
        <p:nvCxnSpPr>
          <p:cNvPr id="52" name="直線矢印コネクタ 51"/>
          <p:cNvCxnSpPr>
            <a:endCxn id="60" idx="0"/>
          </p:cNvCxnSpPr>
          <p:nvPr/>
        </p:nvCxnSpPr>
        <p:spPr>
          <a:xfrm flipH="1">
            <a:off x="1763688" y="3189346"/>
            <a:ext cx="720080" cy="1247766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50" idx="1"/>
            <a:endCxn id="10" idx="0"/>
          </p:cNvCxnSpPr>
          <p:nvPr/>
        </p:nvCxnSpPr>
        <p:spPr>
          <a:xfrm flipH="1">
            <a:off x="2483768" y="1769523"/>
            <a:ext cx="1311498" cy="422504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50" idx="3"/>
            <a:endCxn id="37" idx="0"/>
          </p:cNvCxnSpPr>
          <p:nvPr/>
        </p:nvCxnSpPr>
        <p:spPr>
          <a:xfrm>
            <a:off x="4947394" y="1769523"/>
            <a:ext cx="1449413" cy="422503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フローチャート : カード 59"/>
          <p:cNvSpPr/>
          <p:nvPr/>
        </p:nvSpPr>
        <p:spPr>
          <a:xfrm>
            <a:off x="1187624" y="4437112"/>
            <a:ext cx="1152128" cy="675036"/>
          </a:xfrm>
          <a:prstGeom prst="flowChartPunchedCard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数</a:t>
            </a:r>
            <a:r>
              <a:rPr lang="en-US" altLang="ja-JP" sz="2000" dirty="0" smtClean="0">
                <a:solidFill>
                  <a:schemeClr val="tx2"/>
                </a:solidFill>
              </a:rPr>
              <a:t>A’</a:t>
            </a:r>
            <a:endParaRPr kumimoji="1" lang="ja-JP" altLang="en-US" sz="2000" i="1" dirty="0">
              <a:solidFill>
                <a:schemeClr val="tx2"/>
              </a:solidFill>
            </a:endParaRPr>
          </a:p>
        </p:txBody>
      </p:sp>
      <p:sp>
        <p:nvSpPr>
          <p:cNvPr id="61" name="フローチャート : カード 60"/>
          <p:cNvSpPr/>
          <p:nvPr/>
        </p:nvSpPr>
        <p:spPr>
          <a:xfrm>
            <a:off x="3347864" y="4437112"/>
            <a:ext cx="1152128" cy="675036"/>
          </a:xfrm>
          <a:prstGeom prst="flowChartPunchedCard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数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A</a:t>
            </a:r>
            <a:endParaRPr kumimoji="1" lang="ja-JP" altLang="en-US" sz="2000" i="1" dirty="0">
              <a:solidFill>
                <a:schemeClr val="tx2"/>
              </a:solidFill>
            </a:endParaRPr>
          </a:p>
        </p:txBody>
      </p:sp>
      <p:sp>
        <p:nvSpPr>
          <p:cNvPr id="63" name="減算記号 62"/>
          <p:cNvSpPr/>
          <p:nvPr/>
        </p:nvSpPr>
        <p:spPr>
          <a:xfrm>
            <a:off x="2411760" y="4527518"/>
            <a:ext cx="864096" cy="494223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sp>
        <p:nvSpPr>
          <p:cNvPr id="64" name="等号 63"/>
          <p:cNvSpPr/>
          <p:nvPr/>
        </p:nvSpPr>
        <p:spPr>
          <a:xfrm>
            <a:off x="4572000" y="4527518"/>
            <a:ext cx="1162994" cy="589150"/>
          </a:xfrm>
          <a:prstGeom prst="mathEqual">
            <a:avLst>
              <a:gd name="adj1" fmla="val 23520"/>
              <a:gd name="adj2" fmla="val 1639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6948068" y="5116668"/>
            <a:ext cx="0" cy="688596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フローチャート : 書類 68"/>
          <p:cNvSpPr/>
          <p:nvPr/>
        </p:nvSpPr>
        <p:spPr>
          <a:xfrm>
            <a:off x="3925038" y="5805264"/>
            <a:ext cx="3521653" cy="684076"/>
          </a:xfrm>
          <a:prstGeom prst="flowChartDocumen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(^-^)</a:t>
            </a:r>
            <a:r>
              <a:rPr kumimoji="1" lang="ja-JP" altLang="en-US" dirty="0" smtClean="0">
                <a:solidFill>
                  <a:schemeClr val="tx2"/>
                </a:solidFill>
              </a:rPr>
              <a:t> の</a:t>
            </a:r>
            <a:r>
              <a:rPr kumimoji="1" lang="en-US" altLang="ja-JP" dirty="0" err="1" smtClean="0">
                <a:solidFill>
                  <a:schemeClr val="tx2"/>
                </a:solidFill>
              </a:rPr>
              <a:t>ReTweet</a:t>
            </a:r>
            <a:r>
              <a:rPr kumimoji="1" lang="ja-JP" altLang="en-US" dirty="0" smtClean="0">
                <a:solidFill>
                  <a:schemeClr val="tx2"/>
                </a:solidFill>
              </a:rPr>
              <a:t>に対する影響力</a:t>
            </a:r>
            <a:endParaRPr kumimoji="1" lang="en-US" altLang="ja-JP" dirty="0" smtClean="0">
              <a:solidFill>
                <a:schemeClr val="tx2"/>
              </a:solidFill>
            </a:endParaRPr>
          </a:p>
        </p:txBody>
      </p:sp>
      <p:sp>
        <p:nvSpPr>
          <p:cNvPr id="74" name="フローチャート : 判断 73"/>
          <p:cNvSpPr/>
          <p:nvPr/>
        </p:nvSpPr>
        <p:spPr>
          <a:xfrm>
            <a:off x="5796136" y="4437112"/>
            <a:ext cx="2303864" cy="679556"/>
          </a:xfrm>
          <a:prstGeom prst="flowChartDecision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dirty="0" smtClean="0">
                <a:solidFill>
                  <a:schemeClr val="tx2"/>
                </a:solidFill>
              </a:rPr>
              <a:t>数</a:t>
            </a:r>
            <a:r>
              <a:rPr kumimoji="1" lang="en-US" altLang="ja-JP" dirty="0" smtClean="0">
                <a:solidFill>
                  <a:schemeClr val="tx2"/>
                </a:solidFill>
              </a:rPr>
              <a:t>A’A</a:t>
            </a:r>
            <a:endParaRPr kumimoji="1" lang="ja-JP" altLang="en-US" i="1" dirty="0">
              <a:solidFill>
                <a:schemeClr val="tx2"/>
              </a:solidFill>
            </a:endParaRPr>
          </a:p>
        </p:txBody>
      </p:sp>
      <p:sp>
        <p:nvSpPr>
          <p:cNvPr id="36" name="乗算記号 35"/>
          <p:cNvSpPr/>
          <p:nvPr/>
        </p:nvSpPr>
        <p:spPr>
          <a:xfrm>
            <a:off x="-1200317" y="2060848"/>
            <a:ext cx="11125781" cy="5024302"/>
          </a:xfrm>
          <a:prstGeom prst="mathMultiply">
            <a:avLst>
              <a:gd name="adj1" fmla="val 16186"/>
            </a:avLst>
          </a:prstGeom>
          <a:solidFill>
            <a:srgbClr val="FFA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tx2"/>
                </a:solidFill>
              </a:rPr>
              <a:t>文章内容が異なる</a:t>
            </a:r>
            <a:endParaRPr kumimoji="1" lang="en-US" altLang="ja-JP" sz="2400" b="1" dirty="0" smtClean="0">
              <a:solidFill>
                <a:schemeClr val="tx2"/>
              </a:solidFill>
            </a:endParaRPr>
          </a:p>
          <a:p>
            <a:pPr algn="ctr"/>
            <a:r>
              <a:rPr lang="en-US" altLang="ja-JP" sz="2400" b="1" dirty="0" smtClean="0">
                <a:solidFill>
                  <a:schemeClr val="tx2"/>
                </a:solidFill>
              </a:rPr>
              <a:t>AB</a:t>
            </a:r>
            <a:r>
              <a:rPr lang="ja-JP" altLang="en-US" sz="2400" b="1" dirty="0" smtClean="0">
                <a:solidFill>
                  <a:schemeClr val="tx2"/>
                </a:solidFill>
              </a:rPr>
              <a:t>テストでの比較ができない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63888" y="2492896"/>
            <a:ext cx="1597149" cy="8099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400" dirty="0" smtClean="0">
                <a:solidFill>
                  <a:schemeClr val="tx2"/>
                </a:solidFill>
              </a:rPr>
              <a:t>(^-^)</a:t>
            </a:r>
            <a:endParaRPr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7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0" grpId="0" animBg="1"/>
      <p:bldP spid="6" grpId="0" animBg="1"/>
      <p:bldP spid="7" grpId="0" animBg="1"/>
      <p:bldP spid="50" grpId="0" animBg="1"/>
      <p:bldP spid="11" grpId="0" animBg="1"/>
      <p:bldP spid="60" grpId="0" animBg="1"/>
      <p:bldP spid="61" grpId="0" animBg="1"/>
      <p:bldP spid="63" grpId="0" animBg="1"/>
      <p:bldP spid="64" grpId="0" animBg="1"/>
      <p:bldP spid="69" grpId="0" animBg="1"/>
      <p:bldP spid="74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研究動機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Ｔｗｉｔｔｅｒ　</a:t>
            </a:r>
            <a:r>
              <a:rPr lang="ja-JP" altLang="en-US" dirty="0">
                <a:solidFill>
                  <a:schemeClr val="tx2"/>
                </a:solidFill>
              </a:rPr>
              <a:t>身近かつ話題が多い</a:t>
            </a:r>
            <a:r>
              <a:rPr lang="ja-JP" altLang="en-US" dirty="0" smtClean="0">
                <a:solidFill>
                  <a:schemeClr val="tx2"/>
                </a:solidFill>
              </a:rPr>
              <a:t>ソーシャルメディア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顔文字　連絡手段で日頃使う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tx2"/>
                </a:solidFill>
              </a:rPr>
              <a:t>スポーツに着目　陸上競技に携わっていた経験がある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/>
                </a:solidFill>
              </a:rPr>
              <a:t>関連研究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sz="2100" b="1" dirty="0">
                <a:solidFill>
                  <a:schemeClr val="tx2"/>
                </a:solidFill>
              </a:rPr>
              <a:t>Bad News Travel </a:t>
            </a:r>
            <a:r>
              <a:rPr lang="en-US" altLang="ja-JP" sz="2100" b="1" dirty="0" smtClean="0">
                <a:solidFill>
                  <a:schemeClr val="tx2"/>
                </a:solidFill>
              </a:rPr>
              <a:t>Fast:</a:t>
            </a:r>
            <a:endParaRPr lang="en-US" altLang="ja-JP" sz="21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sz="2100" b="1" dirty="0" smtClean="0">
                <a:solidFill>
                  <a:schemeClr val="tx2"/>
                </a:solidFill>
              </a:rPr>
              <a:t>A Content-based</a:t>
            </a:r>
            <a:r>
              <a:rPr lang="ja-JP" altLang="en-US" sz="2100" b="1" dirty="0">
                <a:solidFill>
                  <a:schemeClr val="tx2"/>
                </a:solidFill>
              </a:rPr>
              <a:t> </a:t>
            </a:r>
            <a:r>
              <a:rPr lang="en-US" altLang="ja-JP" sz="2100" b="1" dirty="0" smtClean="0">
                <a:solidFill>
                  <a:schemeClr val="tx2"/>
                </a:solidFill>
              </a:rPr>
              <a:t>Analysis </a:t>
            </a:r>
            <a:r>
              <a:rPr lang="en-US" altLang="ja-JP" sz="2100" b="1" dirty="0">
                <a:solidFill>
                  <a:schemeClr val="tx2"/>
                </a:solidFill>
              </a:rPr>
              <a:t>of Interestingness on </a:t>
            </a:r>
            <a:r>
              <a:rPr lang="en-US" altLang="ja-JP" sz="2100" b="1" dirty="0" smtClean="0">
                <a:solidFill>
                  <a:schemeClr val="tx2"/>
                </a:solidFill>
              </a:rPr>
              <a:t>Twitter</a:t>
            </a:r>
            <a:endParaRPr lang="en-US" altLang="ja-JP" sz="21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ja-JP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sz="1600" b="1" dirty="0" err="1" smtClean="0">
                <a:solidFill>
                  <a:schemeClr val="tx2"/>
                </a:solidFill>
              </a:rPr>
              <a:t>WebSci</a:t>
            </a:r>
            <a:r>
              <a:rPr lang="en-US" altLang="ja-JP" sz="1600" b="1" dirty="0" smtClean="0">
                <a:solidFill>
                  <a:schemeClr val="tx2"/>
                </a:solidFill>
              </a:rPr>
              <a:t> ‘11</a:t>
            </a:r>
            <a:r>
              <a:rPr lang="en-US" altLang="ja-JP" sz="1600" b="1" dirty="0">
                <a:solidFill>
                  <a:schemeClr val="tx2"/>
                </a:solidFill>
              </a:rPr>
              <a:t>: Proceedings of the 3rd International Conference on </a:t>
            </a:r>
            <a:r>
              <a:rPr lang="en-US" altLang="ja-JP" sz="1600" b="1" dirty="0" smtClean="0">
                <a:solidFill>
                  <a:schemeClr val="tx2"/>
                </a:solidFill>
              </a:rPr>
              <a:t>Web</a:t>
            </a:r>
            <a:r>
              <a:rPr lang="ja-JP" altLang="en-US" sz="1600" b="1" dirty="0">
                <a:solidFill>
                  <a:schemeClr val="tx2"/>
                </a:solidFill>
              </a:rPr>
              <a:t> </a:t>
            </a:r>
            <a:r>
              <a:rPr lang="en-US" altLang="ja-JP" sz="1600" b="1" dirty="0" smtClean="0">
                <a:solidFill>
                  <a:schemeClr val="tx2"/>
                </a:solidFill>
              </a:rPr>
              <a:t>Science</a:t>
            </a:r>
            <a:r>
              <a:rPr lang="en-US" altLang="ja-JP" sz="1600" b="1" dirty="0">
                <a:solidFill>
                  <a:schemeClr val="tx2"/>
                </a:solidFill>
              </a:rPr>
              <a:t>, (2011)</a:t>
            </a:r>
            <a:endParaRPr kumimoji="1" lang="ja-JP" altLang="en-US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9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5364088" y="1628800"/>
            <a:ext cx="2232248" cy="2160240"/>
          </a:xfrm>
          <a:prstGeom prst="rect">
            <a:avLst/>
          </a:prstGeom>
          <a:solidFill>
            <a:schemeClr val="tx2">
              <a:lumMod val="20000"/>
              <a:lumOff val="8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含まない</a:t>
            </a:r>
            <a:r>
              <a:rPr kumimoji="1" lang="en-US" altLang="ja-JP" dirty="0" smtClean="0">
                <a:solidFill>
                  <a:schemeClr val="tx2"/>
                </a:solidFill>
              </a:rPr>
              <a:t>Tweet</a:t>
            </a: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87624" y="1628800"/>
            <a:ext cx="2232248" cy="2160240"/>
          </a:xfrm>
          <a:prstGeom prst="rect">
            <a:avLst/>
          </a:prstGeom>
          <a:solidFill>
            <a:schemeClr val="tx2">
              <a:lumMod val="20000"/>
              <a:lumOff val="8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2"/>
                </a:solidFill>
              </a:rPr>
              <a:t>含む</a:t>
            </a:r>
            <a:r>
              <a:rPr lang="en-US" altLang="ja-JP" dirty="0" smtClean="0">
                <a:solidFill>
                  <a:schemeClr val="tx2"/>
                </a:solidFill>
              </a:rPr>
              <a:t>Tweet</a:t>
            </a:r>
          </a:p>
          <a:p>
            <a:pPr algn="ctr"/>
            <a:endParaRPr kumimoji="1" lang="en-US" altLang="ja-JP" dirty="0">
              <a:solidFill>
                <a:schemeClr val="tx2"/>
              </a:solidFill>
            </a:endParaRPr>
          </a:p>
          <a:p>
            <a:pPr algn="ctr"/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85230" cy="1143000"/>
          </a:xfrm>
        </p:spPr>
        <p:txBody>
          <a:bodyPr/>
          <a:lstStyle/>
          <a:p>
            <a:r>
              <a:rPr kumimoji="1" lang="ja-JP" altLang="en-US" dirty="0" smtClean="0"/>
              <a:t>傾向スコア　</a:t>
            </a:r>
            <a:r>
              <a:rPr kumimoji="1" lang="ja-JP" altLang="en-US" sz="2400" dirty="0" smtClean="0"/>
              <a:t>具体図：</a:t>
            </a:r>
            <a:r>
              <a:rPr lang="ja-JP" altLang="en-US" sz="2400" dirty="0" smtClean="0"/>
              <a:t>観測</a:t>
            </a:r>
            <a:r>
              <a:rPr lang="ja-JP" altLang="en-US" sz="2400" dirty="0"/>
              <a:t>データからの因果関係の</a:t>
            </a:r>
            <a:r>
              <a:rPr lang="ja-JP" altLang="en-US" sz="2400" dirty="0" smtClean="0"/>
              <a:t>導出</a:t>
            </a:r>
            <a:endParaRPr kumimoji="1" lang="ja-JP" altLang="en-US" sz="2400" dirty="0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1763688" y="2132856"/>
            <a:ext cx="1152128" cy="576064"/>
          </a:xfrm>
          <a:prstGeom prst="flowChartAlternateProcess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2"/>
                </a:solidFill>
              </a:rPr>
              <a:t>TweetX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5814412" y="2132856"/>
            <a:ext cx="1421884" cy="576064"/>
          </a:xfrm>
          <a:prstGeom prst="flowChartAlternateProcess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2"/>
                </a:solidFill>
              </a:rPr>
              <a:t>TweetY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8" name="フローチャート : カード 37"/>
          <p:cNvSpPr/>
          <p:nvPr/>
        </p:nvSpPr>
        <p:spPr>
          <a:xfrm>
            <a:off x="1187624" y="4941168"/>
            <a:ext cx="1152128" cy="675036"/>
          </a:xfrm>
          <a:prstGeom prst="flowChartPunchedCard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数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X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9" name="フローチャート : カード 38"/>
          <p:cNvSpPr/>
          <p:nvPr/>
        </p:nvSpPr>
        <p:spPr>
          <a:xfrm>
            <a:off x="3347864" y="4941168"/>
            <a:ext cx="1152128" cy="675036"/>
          </a:xfrm>
          <a:prstGeom prst="flowChartPunchedCard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数</a:t>
            </a:r>
            <a:r>
              <a:rPr lang="en-US" altLang="ja-JP" sz="2000" dirty="0">
                <a:solidFill>
                  <a:schemeClr val="tx2"/>
                </a:solidFill>
              </a:rPr>
              <a:t>Y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25" name="フローチャート : 端子 24"/>
          <p:cNvSpPr/>
          <p:nvPr/>
        </p:nvSpPr>
        <p:spPr>
          <a:xfrm>
            <a:off x="1419001" y="3082437"/>
            <a:ext cx="1841501" cy="562587"/>
          </a:xfrm>
          <a:prstGeom prst="flowChartTerminator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2"/>
                </a:solidFill>
              </a:rPr>
              <a:t>傾向スコア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X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27" name="フローチャート : 端子 26"/>
          <p:cNvSpPr/>
          <p:nvPr/>
        </p:nvSpPr>
        <p:spPr>
          <a:xfrm>
            <a:off x="5652120" y="3082437"/>
            <a:ext cx="1764740" cy="562587"/>
          </a:xfrm>
          <a:prstGeom prst="flowChartTerminator">
            <a:avLst/>
          </a:prstGeom>
          <a:solidFill>
            <a:srgbClr val="FEF4F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2"/>
                </a:solidFill>
              </a:rPr>
              <a:t>傾向スコア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Y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0" name="フローチャート : 判断 39"/>
          <p:cNvSpPr/>
          <p:nvPr/>
        </p:nvSpPr>
        <p:spPr>
          <a:xfrm>
            <a:off x="5796136" y="4941168"/>
            <a:ext cx="2160240" cy="679556"/>
          </a:xfrm>
          <a:prstGeom prst="flowChartDecision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RT</a:t>
            </a:r>
            <a:r>
              <a:rPr lang="ja-JP" altLang="en-US" dirty="0" smtClean="0">
                <a:solidFill>
                  <a:schemeClr val="tx2"/>
                </a:solidFill>
              </a:rPr>
              <a:t>数</a:t>
            </a:r>
            <a:r>
              <a:rPr lang="en-US" altLang="ja-JP" dirty="0" smtClean="0">
                <a:solidFill>
                  <a:schemeClr val="tx2"/>
                </a:solidFill>
              </a:rPr>
              <a:t>XY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1" name="減算記号 40"/>
          <p:cNvSpPr/>
          <p:nvPr/>
        </p:nvSpPr>
        <p:spPr>
          <a:xfrm>
            <a:off x="2411760" y="5031574"/>
            <a:ext cx="864096" cy="494223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sp>
        <p:nvSpPr>
          <p:cNvPr id="42" name="等号 41"/>
          <p:cNvSpPr/>
          <p:nvPr/>
        </p:nvSpPr>
        <p:spPr>
          <a:xfrm>
            <a:off x="4572000" y="4986371"/>
            <a:ext cx="1162994" cy="589150"/>
          </a:xfrm>
          <a:prstGeom prst="mathEqual">
            <a:avLst>
              <a:gd name="adj1" fmla="val 23520"/>
              <a:gd name="adj2" fmla="val 1639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cxnSp>
        <p:nvCxnSpPr>
          <p:cNvPr id="54" name="直線矢印コネクタ 53"/>
          <p:cNvCxnSpPr>
            <a:stCxn id="27" idx="2"/>
            <a:endCxn id="39" idx="0"/>
          </p:cNvCxnSpPr>
          <p:nvPr/>
        </p:nvCxnSpPr>
        <p:spPr>
          <a:xfrm flipH="1">
            <a:off x="3923928" y="3645024"/>
            <a:ext cx="2610562" cy="1296144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>
            <a:stCxn id="25" idx="2"/>
            <a:endCxn id="38" idx="0"/>
          </p:cNvCxnSpPr>
          <p:nvPr/>
        </p:nvCxnSpPr>
        <p:spPr>
          <a:xfrm flipH="1">
            <a:off x="1763688" y="3645024"/>
            <a:ext cx="576064" cy="1296144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6" idx="2"/>
            <a:endCxn id="25" idx="0"/>
          </p:cNvCxnSpPr>
          <p:nvPr/>
        </p:nvCxnSpPr>
        <p:spPr>
          <a:xfrm>
            <a:off x="2339752" y="2708920"/>
            <a:ext cx="0" cy="373517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7" idx="2"/>
            <a:endCxn id="27" idx="0"/>
          </p:cNvCxnSpPr>
          <p:nvPr/>
        </p:nvCxnSpPr>
        <p:spPr>
          <a:xfrm>
            <a:off x="6525354" y="2708920"/>
            <a:ext cx="9136" cy="373517"/>
          </a:xfrm>
          <a:prstGeom prst="straightConnector1">
            <a:avLst/>
          </a:prstGeom>
          <a:ln w="38100">
            <a:solidFill>
              <a:srgbClr val="C2E4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太陽 42"/>
          <p:cNvSpPr/>
          <p:nvPr/>
        </p:nvSpPr>
        <p:spPr>
          <a:xfrm>
            <a:off x="8100000" y="5688000"/>
            <a:ext cx="684076" cy="601769"/>
          </a:xfrm>
          <a:prstGeom prst="sun">
            <a:avLst>
              <a:gd name="adj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スマイル 48"/>
          <p:cNvSpPr/>
          <p:nvPr/>
        </p:nvSpPr>
        <p:spPr>
          <a:xfrm>
            <a:off x="8172400" y="5742000"/>
            <a:ext cx="540060" cy="504055"/>
          </a:xfrm>
          <a:prstGeom prst="smileyFace">
            <a:avLst>
              <a:gd name="adj" fmla="val 3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2033696" y="4279617"/>
            <a:ext cx="3258384" cy="0"/>
          </a:xfrm>
          <a:prstGeom prst="line">
            <a:avLst/>
          </a:prstGeom>
          <a:ln w="34925">
            <a:solidFill>
              <a:srgbClr val="C2E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左右矢印 15"/>
          <p:cNvSpPr/>
          <p:nvPr/>
        </p:nvSpPr>
        <p:spPr>
          <a:xfrm>
            <a:off x="2555776" y="4032000"/>
            <a:ext cx="1988853" cy="517775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BEC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スコアが近い値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564000" y="1754952"/>
            <a:ext cx="1597149" cy="1242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2"/>
                </a:solidFill>
              </a:rPr>
              <a:t>(^-^)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p:sp>
        <p:nvSpPr>
          <p:cNvPr id="59" name="フローチャート : 判断 58"/>
          <p:cNvSpPr/>
          <p:nvPr/>
        </p:nvSpPr>
        <p:spPr>
          <a:xfrm>
            <a:off x="5724128" y="5890991"/>
            <a:ext cx="2303864" cy="679556"/>
          </a:xfrm>
          <a:prstGeom prst="flowChartDecision">
            <a:avLst/>
          </a:prstGeom>
          <a:solidFill>
            <a:srgbClr val="EDFAFD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RT</a:t>
            </a:r>
            <a:r>
              <a:rPr kumimoji="1" lang="ja-JP" altLang="en-US" dirty="0" smtClean="0">
                <a:solidFill>
                  <a:schemeClr val="tx2"/>
                </a:solidFill>
              </a:rPr>
              <a:t>数</a:t>
            </a:r>
            <a:r>
              <a:rPr kumimoji="1" lang="en-US" altLang="ja-JP" dirty="0" smtClean="0">
                <a:solidFill>
                  <a:schemeClr val="tx2"/>
                </a:solidFill>
              </a:rPr>
              <a:t>A’A</a:t>
            </a:r>
            <a:endParaRPr kumimoji="1" lang="ja-JP" altLang="en-US" i="1" dirty="0">
              <a:solidFill>
                <a:schemeClr val="tx2"/>
              </a:solidFill>
            </a:endParaRPr>
          </a:p>
        </p:txBody>
      </p:sp>
      <p:sp>
        <p:nvSpPr>
          <p:cNvPr id="60" name="等号 59"/>
          <p:cNvSpPr/>
          <p:nvPr/>
        </p:nvSpPr>
        <p:spPr>
          <a:xfrm>
            <a:off x="4561134" y="5936194"/>
            <a:ext cx="1162994" cy="589150"/>
          </a:xfrm>
          <a:prstGeom prst="mathEqual">
            <a:avLst>
              <a:gd name="adj1" fmla="val 23520"/>
              <a:gd name="adj2" fmla="val 1639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>
            <a:off x="4752016" y="5823288"/>
            <a:ext cx="198000" cy="19800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310104" y="6453336"/>
            <a:ext cx="198000" cy="19800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73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25" grpId="0" animBg="1"/>
      <p:bldP spid="27" grpId="0" animBg="1"/>
      <p:bldP spid="40" grpId="0" animBg="1"/>
      <p:bldP spid="41" grpId="0" animBg="1"/>
      <p:bldP spid="42" grpId="0" animBg="1"/>
      <p:bldP spid="16" grpId="0" animBg="1"/>
      <p:bldP spid="59" grpId="0" animBg="1"/>
      <p:bldP spid="60" grpId="0" animBg="1"/>
      <p:bldP spid="31" grpId="0" animBg="1"/>
      <p:bldP spid="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傾向スコア分析結果　</a:t>
            </a:r>
            <a:r>
              <a:rPr kumimoji="1" lang="en-US" altLang="ja-JP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</a:t>
            </a:r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340252"/>
              </p:ext>
            </p:extLst>
          </p:nvPr>
        </p:nvGraphicFramePr>
        <p:xfrm>
          <a:off x="1080000" y="1980000"/>
          <a:ext cx="5760640" cy="3708400"/>
        </p:xfrm>
        <a:graphic>
          <a:graphicData uri="http://schemas.openxmlformats.org/drawingml/2006/table">
            <a:tbl>
              <a:tblPr bandRow="1">
                <a:tableStyleId>{17292A2E-F333-43FB-9621-5CBBE7FDCDCB}</a:tableStyleId>
              </a:tblPr>
              <a:tblGrid>
                <a:gridCol w="1224136"/>
                <a:gridCol w="1656184"/>
                <a:gridCol w="1224136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マラソン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-6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新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入賞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417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ロンドン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金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-8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末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306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川内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681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フライング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222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野口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-3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笑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426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㎞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-6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顔文字</a:t>
                      </a:r>
                      <a:endParaRPr kumimoji="1" lang="ja-JP" alt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-2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自己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-0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怒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-4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最終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哀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201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仁美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622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恐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384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mr</a:t>
                      </a:r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角丸四角形吹き出し 3"/>
          <p:cNvSpPr/>
          <p:nvPr/>
        </p:nvSpPr>
        <p:spPr>
          <a:xfrm>
            <a:off x="6804248" y="2510390"/>
            <a:ext cx="1296144" cy="486562"/>
          </a:xfrm>
          <a:prstGeom prst="wedgeRoundRectCallout">
            <a:avLst>
              <a:gd name="adj1" fmla="val -84410"/>
              <a:gd name="adj2" fmla="val -5721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次回開催地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355976" y="2232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355976" y="2996952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355976" y="4860000"/>
            <a:ext cx="2304256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6732240" y="3284984"/>
            <a:ext cx="1440160" cy="1080120"/>
          </a:xfrm>
          <a:prstGeom prst="wedgeRoundRectCallout">
            <a:avLst>
              <a:gd name="adj1" fmla="val -85887"/>
              <a:gd name="adj2" fmla="val -4343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ルール改正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前大会ボルトの失格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660232" y="5229200"/>
            <a:ext cx="1656184" cy="1296144"/>
          </a:xfrm>
          <a:prstGeom prst="wedgeRoundRectCallout">
            <a:avLst>
              <a:gd name="adj1" fmla="val -81093"/>
              <a:gd name="adj2" fmla="val -47631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chemeClr val="tx2"/>
                </a:solidFill>
              </a:rPr>
              <a:t>手に汗握る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鳥肌，が</a:t>
            </a:r>
            <a:r>
              <a:rPr kumimoji="1" lang="ja-JP" altLang="en-US" sz="1600" dirty="0" err="1" smtClean="0">
                <a:solidFill>
                  <a:schemeClr val="tx2"/>
                </a:solidFill>
              </a:rPr>
              <a:t>く</a:t>
            </a:r>
            <a:r>
              <a:rPr lang="ja-JP" altLang="en-US" sz="1600" dirty="0" smtClean="0">
                <a:solidFill>
                  <a:schemeClr val="tx2"/>
                </a:solidFill>
              </a:rPr>
              <a:t>ぶる</a:t>
            </a:r>
            <a:endParaRPr lang="en-US" altLang="ja-JP" sz="16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震え，</a:t>
            </a:r>
            <a:r>
              <a:rPr kumimoji="1" lang="ja-JP" altLang="en-US" sz="1600" dirty="0" err="1" smtClean="0">
                <a:solidFill>
                  <a:schemeClr val="tx2"/>
                </a:solidFill>
              </a:rPr>
              <a:t>ど</a:t>
            </a:r>
            <a:r>
              <a:rPr kumimoji="1" lang="ja-JP" altLang="en-US" sz="1600" dirty="0" smtClean="0">
                <a:solidFill>
                  <a:schemeClr val="tx2"/>
                </a:solidFill>
              </a:rPr>
              <a:t>きはら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心配，冷や汗</a:t>
            </a:r>
            <a:endParaRPr kumimoji="1" lang="en-US" altLang="ja-JP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8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考察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kumimoji="1" lang="ja-JP" altLang="en-US" dirty="0" smtClean="0">
                <a:solidFill>
                  <a:schemeClr val="tx2"/>
                </a:solidFill>
              </a:rPr>
              <a:t>顔文字</a:t>
            </a:r>
            <a:r>
              <a:rPr lang="ja-JP" altLang="en-US" dirty="0">
                <a:solidFill>
                  <a:schemeClr val="tx2"/>
                </a:solidFill>
              </a:rPr>
              <a:t>，</a:t>
            </a:r>
            <a:r>
              <a:rPr lang="ja-JP" altLang="en-US" dirty="0" smtClean="0">
                <a:solidFill>
                  <a:schemeClr val="tx2"/>
                </a:solidFill>
              </a:rPr>
              <a:t>感情語が少ない</a:t>
            </a:r>
            <a:endParaRPr lang="en-US" altLang="ja-JP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　</a:t>
            </a:r>
            <a:r>
              <a:rPr lang="en-US" altLang="ja-JP" dirty="0" smtClean="0">
                <a:solidFill>
                  <a:schemeClr val="tx2"/>
                </a:solidFill>
              </a:rPr>
              <a:t>―</a:t>
            </a:r>
            <a:r>
              <a:rPr lang="ja-JP" altLang="en-US" dirty="0" smtClean="0">
                <a:solidFill>
                  <a:schemeClr val="tx2"/>
                </a:solidFill>
              </a:rPr>
              <a:t>出</a:t>
            </a:r>
            <a:r>
              <a:rPr lang="ja-JP" altLang="en-US" dirty="0">
                <a:solidFill>
                  <a:schemeClr val="tx2"/>
                </a:solidFill>
              </a:rPr>
              <a:t>現数，</a:t>
            </a:r>
            <a:r>
              <a:rPr lang="ja-JP" altLang="en-US" dirty="0" smtClean="0">
                <a:solidFill>
                  <a:schemeClr val="tx2"/>
                </a:solidFill>
              </a:rPr>
              <a:t>影響，辞書内の数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kumimoji="1" lang="en-US" altLang="ja-JP" dirty="0" err="1" smtClean="0">
                <a:solidFill>
                  <a:schemeClr val="tx2"/>
                </a:solidFill>
              </a:rPr>
              <a:t>ReTweet</a:t>
            </a:r>
            <a:r>
              <a:rPr lang="ja-JP" altLang="en-US" dirty="0" smtClean="0">
                <a:solidFill>
                  <a:schemeClr val="tx2"/>
                </a:solidFill>
              </a:rPr>
              <a:t>の有無</a:t>
            </a:r>
            <a:r>
              <a:rPr kumimoji="1" lang="ja-JP" altLang="en-US" dirty="0" smtClean="0">
                <a:solidFill>
                  <a:schemeClr val="tx2"/>
                </a:solidFill>
              </a:rPr>
              <a:t>と回数に同じ働きをしない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2"/>
                </a:solidFill>
              </a:rPr>
              <a:t>専門用語よりも頻出語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2"/>
                </a:solidFill>
              </a:rPr>
              <a:t>同義語も</a:t>
            </a:r>
            <a:r>
              <a:rPr lang="ja-JP" altLang="en-US" dirty="0">
                <a:solidFill>
                  <a:schemeClr val="tx2"/>
                </a:solidFill>
              </a:rPr>
              <a:t>表記の差で変わる</a:t>
            </a:r>
            <a:endParaRPr lang="en-US" altLang="ja-JP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2"/>
                </a:solidFill>
              </a:rPr>
              <a:t>人名が有効とは限らない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2"/>
                </a:solidFill>
              </a:rPr>
              <a:t>日本人が活躍する競技は正負の要素に入る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まとめと今後の課題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solidFill>
                  <a:schemeClr val="tx2"/>
                </a:solidFill>
              </a:rPr>
              <a:t>日本人が関係するものは頻出としても多い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chemeClr val="tx2"/>
                </a:solidFill>
              </a:rPr>
              <a:t>この単語</a:t>
            </a:r>
            <a:r>
              <a:rPr lang="ja-JP" altLang="en-US" dirty="0">
                <a:solidFill>
                  <a:schemeClr val="tx2"/>
                </a:solidFill>
              </a:rPr>
              <a:t>なら</a:t>
            </a:r>
            <a:r>
              <a:rPr lang="en-US" altLang="ja-JP" dirty="0" err="1" smtClean="0">
                <a:solidFill>
                  <a:schemeClr val="tx2"/>
                </a:solidFill>
              </a:rPr>
              <a:t>ReTweet</a:t>
            </a:r>
            <a:r>
              <a:rPr lang="ja-JP" altLang="en-US" dirty="0" smtClean="0">
                <a:solidFill>
                  <a:schemeClr val="tx2"/>
                </a:solidFill>
              </a:rPr>
              <a:t>され，かつ伸びるとは言えない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solidFill>
                  <a:schemeClr val="tx2"/>
                </a:solidFill>
              </a:rPr>
              <a:t>分析手法によって正負が逆転する場合も存在する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solidFill>
                  <a:schemeClr val="tx2"/>
                </a:solidFill>
              </a:rPr>
              <a:t>辞書，判定の見直し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solidFill>
                  <a:schemeClr val="tx2"/>
                </a:solidFill>
              </a:rPr>
              <a:t>データセット，分析の見直し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 smtClean="0">
                <a:solidFill>
                  <a:schemeClr val="tx2"/>
                </a:solidFill>
              </a:rPr>
              <a:t>分析結果の正確度を調査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solidFill>
                  <a:schemeClr val="tx2"/>
                </a:solidFill>
              </a:rPr>
              <a:t>他条件を考慮してみる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 smtClean="0">
                <a:solidFill>
                  <a:schemeClr val="tx2"/>
                </a:solidFill>
              </a:rPr>
              <a:t>題材を他</a:t>
            </a:r>
            <a:r>
              <a:rPr lang="ja-JP" altLang="en-US" dirty="0">
                <a:solidFill>
                  <a:schemeClr val="tx2"/>
                </a:solidFill>
              </a:rPr>
              <a:t>の</a:t>
            </a:r>
            <a:r>
              <a:rPr lang="ja-JP" altLang="en-US" dirty="0" smtClean="0">
                <a:solidFill>
                  <a:schemeClr val="tx2"/>
                </a:solidFill>
              </a:rPr>
              <a:t>分野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716016" y="1519176"/>
            <a:ext cx="3600400" cy="5006168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1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altLang="ja-JP" sz="2000" dirty="0" smtClean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endParaRPr lang="en-US" altLang="ja-JP" sz="2000" dirty="0" smtClean="0">
              <a:solidFill>
                <a:schemeClr val="tx2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1519176"/>
            <a:ext cx="4176464" cy="500616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</a:rPr>
              <a:t>Tweet</a:t>
            </a:r>
            <a:r>
              <a:rPr lang="ja-JP" altLang="en-US" sz="2000" dirty="0">
                <a:solidFill>
                  <a:schemeClr val="tx2"/>
                </a:solidFill>
              </a:rPr>
              <a:t>内に出現</a:t>
            </a:r>
            <a:r>
              <a:rPr lang="ja-JP" altLang="en-US" sz="2000" dirty="0" smtClean="0">
                <a:solidFill>
                  <a:schemeClr val="tx2"/>
                </a:solidFill>
              </a:rPr>
              <a:t>する属性（要素）</a:t>
            </a:r>
            <a:endParaRPr lang="en-US" altLang="ja-JP" sz="2000" dirty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属性の</a:t>
            </a:r>
            <a:r>
              <a:rPr lang="en-US" altLang="ja-JP" sz="2000" dirty="0" err="1">
                <a:solidFill>
                  <a:schemeClr val="tx2"/>
                </a:solidFill>
              </a:rPr>
              <a:t>ReTweet</a:t>
            </a:r>
            <a:r>
              <a:rPr lang="ja-JP" altLang="en-US" sz="2000" dirty="0">
                <a:solidFill>
                  <a:schemeClr val="tx2"/>
                </a:solidFill>
              </a:rPr>
              <a:t>に対する影響</a:t>
            </a:r>
            <a:endParaRPr lang="en-US" altLang="ja-JP" sz="2000" dirty="0">
              <a:solidFill>
                <a:schemeClr val="tx2"/>
              </a:solidFill>
            </a:endParaRPr>
          </a:p>
          <a:p>
            <a:r>
              <a:rPr lang="ja-JP" altLang="en-US" sz="2000" dirty="0">
                <a:solidFill>
                  <a:schemeClr val="tx2"/>
                </a:solidFill>
              </a:rPr>
              <a:t>影響の</a:t>
            </a:r>
            <a:r>
              <a:rPr lang="ja-JP" altLang="en-US" sz="2000" dirty="0" smtClean="0">
                <a:solidFill>
                  <a:schemeClr val="tx2"/>
                </a:solidFill>
              </a:rPr>
              <a:t>大きい属性の</a:t>
            </a:r>
            <a:r>
              <a:rPr lang="ja-JP" altLang="en-US" sz="2000" dirty="0">
                <a:solidFill>
                  <a:schemeClr val="tx2"/>
                </a:solidFill>
              </a:rPr>
              <a:t>調査</a:t>
            </a:r>
            <a:endParaRPr lang="en-US" altLang="ja-JP" sz="2000" dirty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回帰分析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endParaRPr lang="en-US" altLang="ja-JP" sz="2000" dirty="0" smtClean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コンテンツ</a:t>
            </a:r>
            <a:r>
              <a:rPr lang="ja-JP" altLang="en-US" sz="2000" dirty="0">
                <a:solidFill>
                  <a:schemeClr val="tx2"/>
                </a:solidFill>
              </a:rPr>
              <a:t>に</a:t>
            </a:r>
            <a:r>
              <a:rPr lang="ja-JP" altLang="en-US" sz="2000" dirty="0" smtClean="0">
                <a:solidFill>
                  <a:schemeClr val="tx2"/>
                </a:solidFill>
              </a:rPr>
              <a:t>注目（英文）</a:t>
            </a:r>
            <a:endParaRPr lang="en-US" altLang="ja-JP" sz="2000" dirty="0">
              <a:solidFill>
                <a:schemeClr val="tx2"/>
              </a:solidFill>
            </a:endParaRPr>
          </a:p>
          <a:p>
            <a:endParaRPr lang="en-US" altLang="ja-JP" sz="2000" dirty="0">
              <a:solidFill>
                <a:schemeClr val="tx2"/>
              </a:solidFill>
            </a:endParaRPr>
          </a:p>
          <a:p>
            <a:r>
              <a:rPr lang="ja-JP" altLang="en-US" sz="2000" dirty="0">
                <a:solidFill>
                  <a:schemeClr val="tx2"/>
                </a:solidFill>
              </a:rPr>
              <a:t>例：顔文字がある</a:t>
            </a:r>
            <a:r>
              <a:rPr lang="en-US" altLang="ja-JP" sz="2000" dirty="0">
                <a:solidFill>
                  <a:schemeClr val="tx2"/>
                </a:solidFill>
              </a:rPr>
              <a:t>Tweet</a:t>
            </a:r>
            <a:r>
              <a:rPr lang="ja-JP" altLang="en-US" sz="2000" dirty="0">
                <a:solidFill>
                  <a:schemeClr val="tx2"/>
                </a:solidFill>
              </a:rPr>
              <a:t>は</a:t>
            </a:r>
            <a:r>
              <a:rPr lang="en-US" altLang="ja-JP" sz="2000" dirty="0" err="1">
                <a:solidFill>
                  <a:schemeClr val="tx2"/>
                </a:solidFill>
              </a:rPr>
              <a:t>ReTweet</a:t>
            </a:r>
            <a:r>
              <a:rPr lang="ja-JP" altLang="en-US" sz="2000" dirty="0">
                <a:solidFill>
                  <a:schemeClr val="tx2"/>
                </a:solidFill>
              </a:rPr>
              <a:t>されやすい</a:t>
            </a:r>
            <a:endParaRPr lang="en-US" altLang="ja-JP" sz="2000" dirty="0">
              <a:solidFill>
                <a:schemeClr val="tx2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2"/>
                </a:solidFill>
              </a:rPr>
              <a:t>⇓　⇓　⇓</a:t>
            </a:r>
            <a:endParaRPr lang="en-US" altLang="ja-JP" sz="2000" dirty="0">
              <a:solidFill>
                <a:schemeClr val="tx2"/>
              </a:solidFill>
            </a:endParaRPr>
          </a:p>
          <a:p>
            <a:r>
              <a:rPr lang="ja-JP" altLang="en-US" sz="2000" dirty="0">
                <a:solidFill>
                  <a:schemeClr val="tx2"/>
                </a:solidFill>
              </a:rPr>
              <a:t>コンテンツ</a:t>
            </a:r>
            <a:r>
              <a:rPr lang="ja-JP" altLang="en-US" sz="2000" dirty="0" smtClean="0">
                <a:solidFill>
                  <a:schemeClr val="tx2"/>
                </a:solidFill>
              </a:rPr>
              <a:t>のみに注目</a:t>
            </a:r>
            <a:endParaRPr lang="en-US" altLang="ja-JP" sz="2000" dirty="0">
              <a:solidFill>
                <a:schemeClr val="tx2"/>
              </a:solidFill>
            </a:endParaRPr>
          </a:p>
          <a:p>
            <a:r>
              <a:rPr lang="ja-JP" altLang="en-US" sz="2000" dirty="0">
                <a:solidFill>
                  <a:schemeClr val="tx2"/>
                </a:solidFill>
              </a:rPr>
              <a:t>日本語</a:t>
            </a:r>
            <a:r>
              <a:rPr lang="en-US" altLang="ja-JP" sz="2000" dirty="0">
                <a:solidFill>
                  <a:schemeClr val="tx2"/>
                </a:solidFill>
              </a:rPr>
              <a:t>Tweet</a:t>
            </a:r>
          </a:p>
          <a:p>
            <a:r>
              <a:rPr lang="ja-JP" altLang="en-US" sz="2000" dirty="0">
                <a:solidFill>
                  <a:schemeClr val="tx2"/>
                </a:solidFill>
              </a:rPr>
              <a:t>世界陸上</a:t>
            </a:r>
            <a:r>
              <a:rPr lang="en-US" altLang="ja-JP" sz="2000" dirty="0">
                <a:solidFill>
                  <a:schemeClr val="tx2"/>
                </a:solidFill>
              </a:rPr>
              <a:t>2013</a:t>
            </a:r>
            <a:r>
              <a:rPr lang="ja-JP" altLang="en-US" sz="2000" dirty="0" err="1">
                <a:solidFill>
                  <a:schemeClr val="tx2"/>
                </a:solidFill>
              </a:rPr>
              <a:t>，</a:t>
            </a:r>
            <a:r>
              <a:rPr lang="ja-JP" altLang="en-US" sz="2000" dirty="0">
                <a:solidFill>
                  <a:schemeClr val="tx2"/>
                </a:solidFill>
              </a:rPr>
              <a:t>夏の</a:t>
            </a:r>
            <a:r>
              <a:rPr lang="ja-JP" altLang="en-US" sz="2000" dirty="0" smtClean="0">
                <a:solidFill>
                  <a:schemeClr val="tx2"/>
                </a:solidFill>
              </a:rPr>
              <a:t>甲子園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回帰分析，決定木，傾向スコア</a:t>
            </a:r>
            <a:endParaRPr lang="en-US" altLang="ja-JP" sz="2000" dirty="0" smtClean="0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2000"/>
            <a:ext cx="7467600" cy="1143000"/>
          </a:xfrm>
        </p:spPr>
        <p:txBody>
          <a:bodyPr/>
          <a:lstStyle/>
          <a:p>
            <a:r>
              <a:rPr kumimoji="1" lang="ja-JP" altLang="en-US" dirty="0" smtClean="0"/>
              <a:t>導入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9684541"/>
              </p:ext>
            </p:extLst>
          </p:nvPr>
        </p:nvGraphicFramePr>
        <p:xfrm>
          <a:off x="5004048" y="1772816"/>
          <a:ext cx="3003274" cy="438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4550"/>
                <a:gridCol w="968724"/>
              </a:tblGrid>
              <a:tr h="2835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ﾀﾞｲﾚｸﾄﾒｯｾｰｼﾞ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ユーザー名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ハッシュタグ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URL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！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/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？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ポジ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/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ネガ単語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ポジ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/</a:t>
                      </a:r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ネガ顔文字</a:t>
                      </a:r>
                      <a:endParaRPr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価数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正負の感情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-5, +5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覚醒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気分の感情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-5, +5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支配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ja-JP" altLang="en-US" dirty="0" smtClean="0">
                          <a:solidFill>
                            <a:schemeClr val="tx2"/>
                          </a:solidFill>
                        </a:rPr>
                        <a:t>強弱の感情</a:t>
                      </a:r>
                      <a:r>
                        <a:rPr lang="en-US" altLang="ja-JP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-5, +5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単語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文章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95536" y="1268760"/>
            <a:ext cx="3528392" cy="57606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2"/>
                </a:solidFill>
              </a:rPr>
              <a:t>Bad</a:t>
            </a:r>
            <a:r>
              <a:rPr kumimoji="1" lang="ja-JP" altLang="en-US" sz="2400" dirty="0" smtClean="0">
                <a:solidFill>
                  <a:schemeClr val="tx2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News Travel Fast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03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03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703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783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783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導入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888233"/>
            <a:ext cx="8229600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3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sz="3600" dirty="0" smtClean="0">
                <a:solidFill>
                  <a:schemeClr val="tx2"/>
                </a:solidFill>
              </a:rPr>
              <a:t>Tweet</a:t>
            </a:r>
            <a:r>
              <a:rPr lang="ja-JP" altLang="en-US" sz="3600" dirty="0">
                <a:solidFill>
                  <a:schemeClr val="tx2"/>
                </a:solidFill>
              </a:rPr>
              <a:t>本文</a:t>
            </a:r>
            <a:r>
              <a:rPr kumimoji="1" lang="ja-JP" altLang="en-US" sz="3600" dirty="0" smtClean="0">
                <a:solidFill>
                  <a:schemeClr val="tx2"/>
                </a:solidFill>
              </a:rPr>
              <a:t>の中から</a:t>
            </a:r>
            <a:endParaRPr kumimoji="1" lang="en-US" altLang="ja-JP" sz="3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kumimoji="1" lang="en-US" altLang="ja-JP" sz="3600" dirty="0" err="1" smtClean="0">
                <a:solidFill>
                  <a:schemeClr val="tx2"/>
                </a:solidFill>
              </a:rPr>
              <a:t>ReTweet</a:t>
            </a:r>
            <a:r>
              <a:rPr lang="ja-JP" altLang="en-US" sz="3600" dirty="0" smtClean="0">
                <a:solidFill>
                  <a:schemeClr val="tx2"/>
                </a:solidFill>
              </a:rPr>
              <a:t>に関係の強い要素を分析する</a:t>
            </a:r>
            <a:endParaRPr lang="en-US" altLang="ja-JP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1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46856" y="1916832"/>
            <a:ext cx="82296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</a:rPr>
              <a:t>２００</a:t>
            </a:r>
            <a:r>
              <a:rPr lang="en-US" altLang="ja-JP" dirty="0" smtClean="0">
                <a:solidFill>
                  <a:schemeClr val="tx2"/>
                </a:solidFill>
              </a:rPr>
              <a:t>m</a:t>
            </a:r>
            <a:r>
              <a:rPr lang="ja-JP" altLang="en-US" dirty="0">
                <a:solidFill>
                  <a:schemeClr val="tx2"/>
                </a:solidFill>
              </a:rPr>
              <a:t>に高平という選手がいるけれど</a:t>
            </a:r>
            <a:r>
              <a:rPr lang="ja-JP" altLang="en-US" dirty="0" smtClean="0">
                <a:solidFill>
                  <a:schemeClr val="tx2"/>
                </a:solidFill>
              </a:rPr>
              <a:t>、彼</a:t>
            </a:r>
            <a:r>
              <a:rPr lang="ja-JP" altLang="en-US" dirty="0">
                <a:solidFill>
                  <a:schemeClr val="tx2"/>
                </a:solidFill>
              </a:rPr>
              <a:t>がハードルをやっていたら僕より遥か上の順位に行っただろうと思う</a:t>
            </a:r>
            <a:r>
              <a:rPr lang="ja-JP" altLang="en-US" dirty="0" smtClean="0">
                <a:solidFill>
                  <a:schemeClr val="tx2"/>
                </a:solidFill>
              </a:rPr>
              <a:t>。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/>
                </a:solidFill>
              </a:rPr>
              <a:t>おつかれさまでした　</a:t>
            </a:r>
            <a:r>
              <a:rPr lang="en-US" altLang="ja-JP" dirty="0">
                <a:solidFill>
                  <a:schemeClr val="tx2"/>
                </a:solidFill>
              </a:rPr>
              <a:t>【</a:t>
            </a:r>
            <a:r>
              <a:rPr lang="ja-JP" altLang="en-US" dirty="0">
                <a:solidFill>
                  <a:schemeClr val="tx2"/>
                </a:solidFill>
              </a:rPr>
              <a:t>イケクミ</a:t>
            </a:r>
            <a:r>
              <a:rPr lang="en-US" altLang="ja-JP" dirty="0">
                <a:solidFill>
                  <a:schemeClr val="tx2"/>
                </a:solidFill>
              </a:rPr>
              <a:t>】</a:t>
            </a:r>
            <a:r>
              <a:rPr lang="ja-JP" altLang="en-US" dirty="0">
                <a:solidFill>
                  <a:schemeClr val="tx2"/>
                </a:solidFill>
              </a:rPr>
              <a:t>井村（池田）久美子が引退</a:t>
            </a:r>
            <a:r>
              <a:rPr lang="en-US" altLang="ja-JP" dirty="0">
                <a:solidFill>
                  <a:schemeClr val="tx2"/>
                </a:solidFill>
              </a:rPr>
              <a:t>【</a:t>
            </a:r>
            <a:r>
              <a:rPr lang="ja-JP" altLang="en-US" dirty="0">
                <a:solidFill>
                  <a:schemeClr val="tx2"/>
                </a:solidFill>
              </a:rPr>
              <a:t>美人アスリート・走り幅跳び</a:t>
            </a:r>
            <a:r>
              <a:rPr lang="en-US" altLang="ja-JP" dirty="0">
                <a:solidFill>
                  <a:schemeClr val="tx2"/>
                </a:solidFill>
              </a:rPr>
              <a:t>】 - NAVER </a:t>
            </a:r>
            <a:r>
              <a:rPr lang="ja-JP" altLang="en-US" dirty="0">
                <a:solidFill>
                  <a:schemeClr val="tx2"/>
                </a:solidFill>
              </a:rPr>
              <a:t>まとめ </a:t>
            </a:r>
            <a:r>
              <a:rPr lang="en-US" altLang="ja-JP" dirty="0">
                <a:solidFill>
                  <a:schemeClr val="tx2"/>
                </a:solidFill>
                <a:hlinkClick r:id="rId2"/>
              </a:rPr>
              <a:t>http://t.co/ayaX6nUszC</a:t>
            </a:r>
            <a:r>
              <a:rPr lang="ja-JP" altLang="en-US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導入</a:t>
            </a:r>
            <a:endParaRPr kumimoji="1" lang="ja-JP" altLang="en-US" dirty="0"/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395536" y="1916832"/>
            <a:ext cx="1028800" cy="460648"/>
          </a:xfrm>
          <a:prstGeom prst="flowChartAlternateProcess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5868144" y="1916832"/>
            <a:ext cx="1296144" cy="460648"/>
          </a:xfrm>
          <a:prstGeom prst="flowChartAlternateProcess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判断 6"/>
          <p:cNvSpPr/>
          <p:nvPr/>
        </p:nvSpPr>
        <p:spPr>
          <a:xfrm>
            <a:off x="1187624" y="1816224"/>
            <a:ext cx="1656184" cy="676672"/>
          </a:xfrm>
          <a:prstGeom prst="flowChartDecision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2843808" y="2320280"/>
            <a:ext cx="792088" cy="460648"/>
          </a:xfrm>
          <a:prstGeom prst="flowChartAlternateProcess">
            <a:avLst/>
          </a:prstGeom>
          <a:noFill/>
          <a:ln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rgbClr val="FFAFAF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判断 11"/>
          <p:cNvSpPr/>
          <p:nvPr/>
        </p:nvSpPr>
        <p:spPr>
          <a:xfrm>
            <a:off x="3923928" y="3501008"/>
            <a:ext cx="1656184" cy="676672"/>
          </a:xfrm>
          <a:prstGeom prst="flowChartDecision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代替処理 12"/>
          <p:cNvSpPr/>
          <p:nvPr/>
        </p:nvSpPr>
        <p:spPr>
          <a:xfrm>
            <a:off x="1691680" y="3976464"/>
            <a:ext cx="1640868" cy="460648"/>
          </a:xfrm>
          <a:prstGeom prst="flowChartAlternateProcess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左右矢印 17"/>
          <p:cNvSpPr/>
          <p:nvPr/>
        </p:nvSpPr>
        <p:spPr>
          <a:xfrm>
            <a:off x="323528" y="4177680"/>
            <a:ext cx="3888432" cy="835496"/>
          </a:xfrm>
          <a:prstGeom prst="leftRightArrow">
            <a:avLst>
              <a:gd name="adj1" fmla="val 50000"/>
              <a:gd name="adj2" fmla="val 20295"/>
            </a:avLst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ローチャート : 代替処理 27"/>
          <p:cNvSpPr/>
          <p:nvPr/>
        </p:nvSpPr>
        <p:spPr>
          <a:xfrm>
            <a:off x="1511660" y="520080"/>
            <a:ext cx="1512168" cy="892696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陸上競技名</a:t>
            </a: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専門用語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0" name="曲線コネクタ 29"/>
          <p:cNvCxnSpPr>
            <a:stCxn id="28" idx="2"/>
            <a:endCxn id="5" idx="1"/>
          </p:cNvCxnSpPr>
          <p:nvPr/>
        </p:nvCxnSpPr>
        <p:spPr>
          <a:xfrm rot="5400000">
            <a:off x="964450" y="843862"/>
            <a:ext cx="734380" cy="1872208"/>
          </a:xfrm>
          <a:prstGeom prst="curvedConnector4">
            <a:avLst>
              <a:gd name="adj1" fmla="val 34318"/>
              <a:gd name="adj2" fmla="val 112210"/>
            </a:avLst>
          </a:prstGeom>
          <a:ln w="44450" cmpd="tri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曲線コネクタ 30"/>
          <p:cNvCxnSpPr>
            <a:stCxn id="28" idx="2"/>
            <a:endCxn id="108" idx="0"/>
          </p:cNvCxnSpPr>
          <p:nvPr/>
        </p:nvCxnSpPr>
        <p:spPr>
          <a:xfrm rot="16200000" flipH="1">
            <a:off x="2504125" y="1176395"/>
            <a:ext cx="499346" cy="972108"/>
          </a:xfrm>
          <a:prstGeom prst="curvedConnector3">
            <a:avLst>
              <a:gd name="adj1" fmla="val 50000"/>
            </a:avLst>
          </a:prstGeom>
          <a:ln w="44450" cmpd="tri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線コネクタ 37"/>
          <p:cNvCxnSpPr>
            <a:stCxn id="28" idx="2"/>
            <a:endCxn id="6" idx="0"/>
          </p:cNvCxnSpPr>
          <p:nvPr/>
        </p:nvCxnSpPr>
        <p:spPr>
          <a:xfrm rot="16200000" flipH="1">
            <a:off x="4139952" y="-459432"/>
            <a:ext cx="504056" cy="4248472"/>
          </a:xfrm>
          <a:prstGeom prst="curvedConnector3">
            <a:avLst>
              <a:gd name="adj1" fmla="val 50000"/>
            </a:avLst>
          </a:prstGeom>
          <a:ln w="44450" cmpd="tri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28" idx="2"/>
            <a:endCxn id="9" idx="2"/>
          </p:cNvCxnSpPr>
          <p:nvPr/>
        </p:nvCxnSpPr>
        <p:spPr>
          <a:xfrm rot="16200000" flipH="1">
            <a:off x="2069722" y="1610798"/>
            <a:ext cx="1368152" cy="972108"/>
          </a:xfrm>
          <a:prstGeom prst="curvedConnector3">
            <a:avLst>
              <a:gd name="adj1" fmla="val 116709"/>
            </a:avLst>
          </a:prstGeom>
          <a:ln w="44450" cmpd="tri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曲線コネクタ 43"/>
          <p:cNvCxnSpPr>
            <a:stCxn id="28" idx="2"/>
            <a:endCxn id="13" idx="0"/>
          </p:cNvCxnSpPr>
          <p:nvPr/>
        </p:nvCxnSpPr>
        <p:spPr>
          <a:xfrm rot="16200000" flipH="1">
            <a:off x="1108085" y="2572435"/>
            <a:ext cx="2563688" cy="244370"/>
          </a:xfrm>
          <a:prstGeom prst="curvedConnector3">
            <a:avLst>
              <a:gd name="adj1" fmla="val 50000"/>
            </a:avLst>
          </a:prstGeom>
          <a:ln w="44450" cmpd="tri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0" idx="0"/>
            <a:endCxn id="12" idx="0"/>
          </p:cNvCxnSpPr>
          <p:nvPr/>
        </p:nvCxnSpPr>
        <p:spPr>
          <a:xfrm rot="16200000" flipV="1">
            <a:off x="4608004" y="3645024"/>
            <a:ext cx="1368152" cy="1080120"/>
          </a:xfrm>
          <a:prstGeom prst="curvedConnector3">
            <a:avLst>
              <a:gd name="adj1" fmla="val 116709"/>
            </a:avLst>
          </a:prstGeom>
          <a:ln w="44450" cmpd="tri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曲線コネクタ 47"/>
          <p:cNvCxnSpPr>
            <a:stCxn id="50" idx="0"/>
            <a:endCxn id="7" idx="2"/>
          </p:cNvCxnSpPr>
          <p:nvPr/>
        </p:nvCxnSpPr>
        <p:spPr>
          <a:xfrm rot="16200000" flipV="1">
            <a:off x="2735796" y="1772816"/>
            <a:ext cx="2376264" cy="3816424"/>
          </a:xfrm>
          <a:prstGeom prst="curvedConnector3">
            <a:avLst>
              <a:gd name="adj1" fmla="val 31047"/>
            </a:avLst>
          </a:prstGeom>
          <a:ln w="44450" cmpd="tri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曲線コネクタ 48"/>
          <p:cNvCxnSpPr>
            <a:stCxn id="57" idx="3"/>
            <a:endCxn id="18" idx="3"/>
          </p:cNvCxnSpPr>
          <p:nvPr/>
        </p:nvCxnSpPr>
        <p:spPr>
          <a:xfrm rot="10800000">
            <a:off x="323528" y="4595428"/>
            <a:ext cx="792088" cy="864096"/>
          </a:xfrm>
          <a:prstGeom prst="curvedConnector3">
            <a:avLst>
              <a:gd name="adj1" fmla="val 128860"/>
            </a:avLst>
          </a:prstGeom>
          <a:ln w="44450" cmpd="tri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フローチャート : 判断 49"/>
          <p:cNvSpPr/>
          <p:nvPr/>
        </p:nvSpPr>
        <p:spPr>
          <a:xfrm>
            <a:off x="4716016" y="4869160"/>
            <a:ext cx="2232248" cy="676672"/>
          </a:xfrm>
          <a:prstGeom prst="flowChartDecision">
            <a:avLst/>
          </a:prstGeom>
          <a:solidFill>
            <a:srgbClr val="C2E49C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選手名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左右矢印 56"/>
          <p:cNvSpPr/>
          <p:nvPr/>
        </p:nvSpPr>
        <p:spPr>
          <a:xfrm>
            <a:off x="1115616" y="5041776"/>
            <a:ext cx="2736304" cy="835496"/>
          </a:xfrm>
          <a:prstGeom prst="leftRightArrow">
            <a:avLst>
              <a:gd name="adj1" fmla="val 50000"/>
              <a:gd name="adj2" fmla="val 2029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ハイパーリンク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9" name="フローチャート : 代替処理 78"/>
          <p:cNvSpPr/>
          <p:nvPr/>
        </p:nvSpPr>
        <p:spPr>
          <a:xfrm>
            <a:off x="5436096" y="493213"/>
            <a:ext cx="1512168" cy="892696"/>
          </a:xfrm>
          <a:prstGeom prst="flowChartAlternateProcess">
            <a:avLst/>
          </a:prstGeom>
          <a:solidFill>
            <a:srgbClr val="FFAFAF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頻出語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2" name="曲線コネクタ 81"/>
          <p:cNvCxnSpPr>
            <a:stCxn id="79" idx="1"/>
            <a:endCxn id="108" idx="3"/>
          </p:cNvCxnSpPr>
          <p:nvPr/>
        </p:nvCxnSpPr>
        <p:spPr>
          <a:xfrm rot="10800000" flipV="1">
            <a:off x="3635896" y="939560"/>
            <a:ext cx="1800200" cy="1202885"/>
          </a:xfrm>
          <a:prstGeom prst="curvedConnector3">
            <a:avLst>
              <a:gd name="adj1" fmla="val 59856"/>
            </a:avLst>
          </a:prstGeom>
          <a:ln w="44450" cmpd="tri">
            <a:solidFill>
              <a:srgbClr val="FFAFA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曲線コネクタ 84"/>
          <p:cNvCxnSpPr>
            <a:stCxn id="79" idx="1"/>
            <a:endCxn id="9" idx="3"/>
          </p:cNvCxnSpPr>
          <p:nvPr/>
        </p:nvCxnSpPr>
        <p:spPr>
          <a:xfrm rot="10800000" flipV="1">
            <a:off x="3635896" y="939560"/>
            <a:ext cx="1800200" cy="1611043"/>
          </a:xfrm>
          <a:prstGeom prst="curvedConnector3">
            <a:avLst>
              <a:gd name="adj1" fmla="val 37112"/>
            </a:avLst>
          </a:prstGeom>
          <a:ln w="44450" cmpd="tri">
            <a:solidFill>
              <a:srgbClr val="FFAFA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フローチャート : 代替処理 107"/>
          <p:cNvSpPr/>
          <p:nvPr/>
        </p:nvSpPr>
        <p:spPr>
          <a:xfrm>
            <a:off x="2843808" y="1912122"/>
            <a:ext cx="792088" cy="460648"/>
          </a:xfrm>
          <a:prstGeom prst="flowChartAlternateProcess">
            <a:avLst/>
          </a:prstGeom>
          <a:noFill/>
          <a:ln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rgbClr val="FFAFAF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13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  <p:bldP spid="18" grpId="0" animBg="1"/>
      <p:bldP spid="28" grpId="0" animBg="1"/>
      <p:bldP spid="50" grpId="0" animBg="1"/>
      <p:bldP spid="57" grpId="0" animBg="1"/>
      <p:bldP spid="79" grpId="0" animBg="1"/>
      <p:bldP spid="1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75"/>
          <p:cNvSpPr/>
          <p:nvPr/>
        </p:nvSpPr>
        <p:spPr>
          <a:xfrm>
            <a:off x="5671550" y="1396739"/>
            <a:ext cx="2860890" cy="4624549"/>
          </a:xfrm>
          <a:prstGeom prst="rect">
            <a:avLst/>
          </a:prstGeom>
          <a:solidFill>
            <a:schemeClr val="bg1">
              <a:lumMod val="95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分析</a:t>
            </a:r>
            <a:r>
              <a:rPr kumimoji="1" lang="ja-JP" altLang="en-US" dirty="0" smtClean="0"/>
              <a:t>の流れ</a:t>
            </a:r>
            <a:endParaRPr kumimoji="1" lang="ja-JP" altLang="en-US" dirty="0"/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665566" y="3429000"/>
            <a:ext cx="2090288" cy="888952"/>
          </a:xfrm>
          <a:prstGeom prst="flowChartAlternateProcess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形態素解析（</a:t>
            </a:r>
            <a:r>
              <a:rPr kumimoji="1" lang="en-US" altLang="ja-JP" dirty="0" err="1" smtClean="0">
                <a:solidFill>
                  <a:schemeClr val="tx2"/>
                </a:solidFill>
              </a:rPr>
              <a:t>MeCab</a:t>
            </a:r>
            <a:r>
              <a:rPr lang="ja-JP" altLang="en-US" dirty="0">
                <a:solidFill>
                  <a:schemeClr val="tx2"/>
                </a:solidFill>
              </a:rPr>
              <a:t>）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2" name="フローチャート : 判断 11"/>
          <p:cNvSpPr/>
          <p:nvPr/>
        </p:nvSpPr>
        <p:spPr>
          <a:xfrm>
            <a:off x="6219897" y="952263"/>
            <a:ext cx="1764195" cy="888952"/>
          </a:xfrm>
          <a:prstGeom prst="flowChartDecision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2"/>
                </a:solidFill>
              </a:rPr>
              <a:t>分析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3" name="フローチャート : 準備 12"/>
          <p:cNvSpPr/>
          <p:nvPr/>
        </p:nvSpPr>
        <p:spPr>
          <a:xfrm>
            <a:off x="1403880" y="5589240"/>
            <a:ext cx="2088000" cy="864096"/>
          </a:xfrm>
          <a:prstGeom prst="flowChartPreparation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属性設計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4" name="フローチャート: データ 13"/>
          <p:cNvSpPr/>
          <p:nvPr/>
        </p:nvSpPr>
        <p:spPr>
          <a:xfrm>
            <a:off x="395536" y="1844824"/>
            <a:ext cx="3294366" cy="1224135"/>
          </a:xfrm>
          <a:prstGeom prst="flowChartInputOutput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2"/>
                </a:solidFill>
              </a:rPr>
              <a:t>Tweet</a:t>
            </a:r>
            <a:r>
              <a:rPr lang="ja-JP" altLang="en-US" dirty="0" smtClean="0">
                <a:solidFill>
                  <a:schemeClr val="tx2"/>
                </a:solidFill>
              </a:rPr>
              <a:t>データ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algn="r"/>
            <a:r>
              <a:rPr lang="en-US" altLang="ja-JP" dirty="0" smtClean="0">
                <a:solidFill>
                  <a:schemeClr val="tx2"/>
                </a:solidFill>
              </a:rPr>
              <a:t>Tweet</a:t>
            </a:r>
            <a:r>
              <a:rPr lang="ja-JP" altLang="en-US" dirty="0">
                <a:solidFill>
                  <a:schemeClr val="tx2"/>
                </a:solidFill>
              </a:rPr>
              <a:t>本文</a:t>
            </a:r>
            <a:endParaRPr lang="en-US" altLang="ja-JP" dirty="0">
              <a:solidFill>
                <a:schemeClr val="tx2"/>
              </a:solidFill>
            </a:endParaRPr>
          </a:p>
          <a:p>
            <a:pPr algn="r"/>
            <a:r>
              <a:rPr lang="en-US" altLang="ja-JP" dirty="0" err="1" smtClean="0">
                <a:solidFill>
                  <a:schemeClr val="tx2"/>
                </a:solidFill>
              </a:rPr>
              <a:t>ReTweet</a:t>
            </a:r>
            <a:r>
              <a:rPr lang="ja-JP" altLang="en-US" dirty="0" smtClean="0">
                <a:solidFill>
                  <a:schemeClr val="tx2"/>
                </a:solidFill>
              </a:rPr>
              <a:t>の有無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algn="r"/>
            <a:r>
              <a:rPr lang="en-US" altLang="ja-JP" dirty="0" err="1" smtClean="0">
                <a:solidFill>
                  <a:schemeClr val="tx2"/>
                </a:solidFill>
              </a:rPr>
              <a:t>ReTweet</a:t>
            </a:r>
            <a:r>
              <a:rPr lang="ja-JP" altLang="en-US" dirty="0">
                <a:solidFill>
                  <a:schemeClr val="tx2"/>
                </a:solidFill>
              </a:rPr>
              <a:t>回数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15" name="フローチャート : 表示 14"/>
          <p:cNvSpPr/>
          <p:nvPr/>
        </p:nvSpPr>
        <p:spPr>
          <a:xfrm>
            <a:off x="5671552" y="2035992"/>
            <a:ext cx="2860888" cy="888952"/>
          </a:xfrm>
          <a:prstGeom prst="flowChartDisplay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dirty="0">
                <a:solidFill>
                  <a:schemeClr val="tx2"/>
                </a:solidFill>
              </a:rPr>
              <a:t>回帰</a:t>
            </a:r>
            <a:r>
              <a:rPr lang="ja-JP" altLang="en-US" dirty="0" smtClean="0">
                <a:solidFill>
                  <a:schemeClr val="tx2"/>
                </a:solidFill>
              </a:rPr>
              <a:t>分析</a:t>
            </a:r>
            <a:r>
              <a:rPr lang="ja-JP" altLang="en-US" dirty="0">
                <a:solidFill>
                  <a:schemeClr val="tx2"/>
                </a:solidFill>
              </a:rPr>
              <a:t>　</a:t>
            </a:r>
            <a:r>
              <a:rPr lang="ja-JP" altLang="en-US" dirty="0" smtClean="0">
                <a:solidFill>
                  <a:schemeClr val="tx2"/>
                </a:solidFill>
              </a:rPr>
              <a:t>線形</a:t>
            </a:r>
            <a:endParaRPr lang="en-US" altLang="ja-JP" dirty="0">
              <a:solidFill>
                <a:schemeClr val="tx2"/>
              </a:solidFill>
            </a:endParaRPr>
          </a:p>
          <a:p>
            <a:pPr algn="r"/>
            <a:r>
              <a:rPr lang="ja-JP" altLang="en-US" dirty="0" smtClean="0">
                <a:solidFill>
                  <a:schemeClr val="tx2"/>
                </a:solidFill>
              </a:rPr>
              <a:t>非線形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6" name="フローチャート : 表示 15"/>
          <p:cNvSpPr/>
          <p:nvPr/>
        </p:nvSpPr>
        <p:spPr>
          <a:xfrm>
            <a:off x="5671550" y="3429000"/>
            <a:ext cx="2860890" cy="889200"/>
          </a:xfrm>
          <a:prstGeom prst="flowChartDisplay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dirty="0">
                <a:solidFill>
                  <a:schemeClr val="tx2"/>
                </a:solidFill>
              </a:rPr>
              <a:t>決定木　分類</a:t>
            </a:r>
            <a:r>
              <a:rPr lang="ja-JP" altLang="en-US" dirty="0" smtClean="0">
                <a:solidFill>
                  <a:schemeClr val="tx2"/>
                </a:solidFill>
              </a:rPr>
              <a:t>木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algn="r"/>
            <a:r>
              <a:rPr lang="ja-JP" altLang="en-US" dirty="0" smtClean="0">
                <a:solidFill>
                  <a:schemeClr val="tx2"/>
                </a:solidFill>
              </a:rPr>
              <a:t>回帰</a:t>
            </a:r>
            <a:r>
              <a:rPr lang="ja-JP" altLang="en-US" dirty="0">
                <a:solidFill>
                  <a:schemeClr val="tx2"/>
                </a:solidFill>
              </a:rPr>
              <a:t>木</a:t>
            </a:r>
          </a:p>
        </p:txBody>
      </p:sp>
      <p:sp>
        <p:nvSpPr>
          <p:cNvPr id="17" name="フローチャート : 表示 16"/>
          <p:cNvSpPr/>
          <p:nvPr/>
        </p:nvSpPr>
        <p:spPr>
          <a:xfrm>
            <a:off x="5671552" y="4725144"/>
            <a:ext cx="2860888" cy="889200"/>
          </a:xfrm>
          <a:prstGeom prst="flowChartDisplay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dirty="0" smtClean="0">
                <a:solidFill>
                  <a:schemeClr val="tx2"/>
                </a:solidFill>
              </a:rPr>
              <a:t>傾向スコア分析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19" name="カギ線コネクタ 18"/>
          <p:cNvCxnSpPr>
            <a:stCxn id="14" idx="3"/>
            <a:endCxn id="5" idx="0"/>
          </p:cNvCxnSpPr>
          <p:nvPr/>
        </p:nvCxnSpPr>
        <p:spPr>
          <a:xfrm rot="5400000">
            <a:off x="1531976" y="3247693"/>
            <a:ext cx="360041" cy="2572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カギ線コネクタ 50"/>
          <p:cNvCxnSpPr>
            <a:endCxn id="15" idx="1"/>
          </p:cNvCxnSpPr>
          <p:nvPr/>
        </p:nvCxnSpPr>
        <p:spPr>
          <a:xfrm rot="5400000" flipH="1" flipV="1">
            <a:off x="4821255" y="3023303"/>
            <a:ext cx="1393132" cy="30746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カギ線コネクタ 74"/>
          <p:cNvCxnSpPr>
            <a:endCxn id="17" idx="1"/>
          </p:cNvCxnSpPr>
          <p:nvPr/>
        </p:nvCxnSpPr>
        <p:spPr>
          <a:xfrm rot="16200000" flipH="1">
            <a:off x="4869749" y="4367941"/>
            <a:ext cx="1296144" cy="30746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カギ線コネクタ 77"/>
          <p:cNvCxnSpPr>
            <a:stCxn id="32" idx="5"/>
            <a:endCxn id="16" idx="1"/>
          </p:cNvCxnSpPr>
          <p:nvPr/>
        </p:nvCxnSpPr>
        <p:spPr>
          <a:xfrm>
            <a:off x="5051613" y="3873476"/>
            <a:ext cx="619937" cy="124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カギ線コネクタ 89"/>
          <p:cNvCxnSpPr>
            <a:endCxn id="13" idx="0"/>
          </p:cNvCxnSpPr>
          <p:nvPr/>
        </p:nvCxnSpPr>
        <p:spPr>
          <a:xfrm rot="5400000">
            <a:off x="2076694" y="5218052"/>
            <a:ext cx="742374" cy="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stCxn id="5" idx="2"/>
            <a:endCxn id="32" idx="4"/>
          </p:cNvCxnSpPr>
          <p:nvPr/>
        </p:nvCxnSpPr>
        <p:spPr>
          <a:xfrm rot="16200000" flipH="1">
            <a:off x="2934543" y="3094119"/>
            <a:ext cx="12700" cy="2447666"/>
          </a:xfrm>
          <a:prstGeom prst="bentConnector3">
            <a:avLst>
              <a:gd name="adj1" fmla="val 437910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山形 120"/>
          <p:cNvSpPr/>
          <p:nvPr/>
        </p:nvSpPr>
        <p:spPr>
          <a:xfrm>
            <a:off x="3440413" y="4533976"/>
            <a:ext cx="216024" cy="623216"/>
          </a:xfrm>
          <a:prstGeom prst="chevron">
            <a:avLst/>
          </a:prstGeom>
          <a:solidFill>
            <a:srgbClr val="FFFFCC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2" name="山形 121"/>
          <p:cNvSpPr/>
          <p:nvPr/>
        </p:nvSpPr>
        <p:spPr>
          <a:xfrm>
            <a:off x="3728445" y="4533976"/>
            <a:ext cx="216024" cy="623216"/>
          </a:xfrm>
          <a:prstGeom prst="chevron">
            <a:avLst/>
          </a:prstGeom>
          <a:solidFill>
            <a:srgbClr val="FFFFCC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3" name="山形 122"/>
          <p:cNvSpPr/>
          <p:nvPr/>
        </p:nvSpPr>
        <p:spPr>
          <a:xfrm>
            <a:off x="2864349" y="4533976"/>
            <a:ext cx="216024" cy="623216"/>
          </a:xfrm>
          <a:prstGeom prst="chevron">
            <a:avLst/>
          </a:prstGeom>
          <a:solidFill>
            <a:srgbClr val="FFFFCC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山形 123"/>
          <p:cNvSpPr/>
          <p:nvPr/>
        </p:nvSpPr>
        <p:spPr>
          <a:xfrm>
            <a:off x="3152381" y="4533976"/>
            <a:ext cx="216024" cy="623216"/>
          </a:xfrm>
          <a:prstGeom prst="chevron">
            <a:avLst/>
          </a:prstGeom>
          <a:solidFill>
            <a:srgbClr val="FFFFCC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3" name="雲 132"/>
          <p:cNvSpPr/>
          <p:nvPr/>
        </p:nvSpPr>
        <p:spPr>
          <a:xfrm>
            <a:off x="2484000" y="4605984"/>
            <a:ext cx="1844289" cy="456904"/>
          </a:xfrm>
          <a:prstGeom prst="cloud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771800" y="465313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2">
                    <a:lumMod val="75000"/>
                  </a:schemeClr>
                </a:solidFill>
              </a:rPr>
              <a:t>属性</a:t>
            </a:r>
            <a:r>
              <a:rPr lang="ja-JP" altLang="en-US" dirty="0" smtClean="0">
                <a:solidFill>
                  <a:schemeClr val="tx2">
                    <a:lumMod val="75000"/>
                  </a:schemeClr>
                </a:solidFill>
              </a:rPr>
              <a:t>の出現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フローチャート: データ 31"/>
          <p:cNvSpPr/>
          <p:nvPr/>
        </p:nvSpPr>
        <p:spPr>
          <a:xfrm>
            <a:off x="3041830" y="3429000"/>
            <a:ext cx="2233092" cy="888952"/>
          </a:xfrm>
          <a:prstGeom prst="flowChartInputOutput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2"/>
                </a:solidFill>
              </a:rPr>
              <a:t>データセット</a:t>
            </a:r>
            <a:endParaRPr lang="en-US" altLang="ja-JP" dirty="0" smtClean="0">
              <a:solidFill>
                <a:schemeClr val="tx2"/>
              </a:solidFill>
            </a:endParaRPr>
          </a:p>
        </p:txBody>
      </p:sp>
      <p:sp>
        <p:nvSpPr>
          <p:cNvPr id="66" name="フローチャート : 代替処理 65"/>
          <p:cNvSpPr/>
          <p:nvPr/>
        </p:nvSpPr>
        <p:spPr>
          <a:xfrm>
            <a:off x="215827" y="4907928"/>
            <a:ext cx="1475853" cy="681312"/>
          </a:xfrm>
          <a:prstGeom prst="flowChartAlternateProcess">
            <a:avLst/>
          </a:prstGeom>
          <a:solidFill>
            <a:srgbClr val="FFFFCC"/>
          </a:solidFill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ユーザ辞書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67" name="カギ線コネクタ 66"/>
          <p:cNvCxnSpPr>
            <a:stCxn id="66" idx="0"/>
            <a:endCxn id="5" idx="1"/>
          </p:cNvCxnSpPr>
          <p:nvPr/>
        </p:nvCxnSpPr>
        <p:spPr>
          <a:xfrm rot="16200000" flipV="1">
            <a:off x="292434" y="4246608"/>
            <a:ext cx="1034452" cy="288188"/>
          </a:xfrm>
          <a:prstGeom prst="bentConnector4">
            <a:avLst>
              <a:gd name="adj1" fmla="val 28516"/>
              <a:gd name="adj2" fmla="val 232364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66" idx="3"/>
          </p:cNvCxnSpPr>
          <p:nvPr/>
        </p:nvCxnSpPr>
        <p:spPr>
          <a:xfrm>
            <a:off x="1691680" y="5248584"/>
            <a:ext cx="7562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6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属性の設計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5326902"/>
              </p:ext>
            </p:extLst>
          </p:nvPr>
        </p:nvGraphicFramePr>
        <p:xfrm>
          <a:off x="467544" y="1556792"/>
          <a:ext cx="7467600" cy="5120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89200"/>
                <a:gridCol w="1111200"/>
                <a:gridCol w="3867200"/>
              </a:tblGrid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属性名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属性値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説明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頻出語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頻出語上位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100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件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ハイパーリンク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URL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を表す文字列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ユーザーネーム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ユーザーネームを表す文字列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顔文字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日本で使われる顔文字</a:t>
                      </a: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感情語 喜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u="none" strike="noStrike" kern="1200" baseline="0" dirty="0" smtClean="0">
                          <a:solidFill>
                            <a:schemeClr val="tx2"/>
                          </a:solidFill>
                        </a:rPr>
                        <a:t>喜 を表す感情語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　　　　　怒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u="none" strike="noStrike" kern="1200" baseline="0" dirty="0" smtClean="0">
                          <a:solidFill>
                            <a:schemeClr val="tx2"/>
                          </a:solidFill>
                        </a:rPr>
                        <a:t>怒 を表す感情語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　　　　　哀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u="none" strike="noStrike" kern="1200" baseline="0" dirty="0" smtClean="0">
                          <a:solidFill>
                            <a:schemeClr val="tx2"/>
                          </a:solidFill>
                        </a:rPr>
                        <a:t>哀 を表す感情語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　　　　　恐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u="none" strike="noStrike" kern="1200" baseline="0" dirty="0" smtClean="0">
                          <a:solidFill>
                            <a:schemeClr val="tx2"/>
                          </a:solidFill>
                        </a:rPr>
                        <a:t>恐 を表す感情語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陸上用語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陸上競技に関する用語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競技名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陸上競技の競技名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TOP8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選手名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今世界陸上各種目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TOP8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の選手名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日本人選手名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今大会の出場した日本人選手名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76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野球用語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0,1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野球関連の用語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020272" y="3068960"/>
            <a:ext cx="1872208" cy="3744813"/>
          </a:xfrm>
          <a:prstGeom prst="roundRect">
            <a:avLst>
              <a:gd name="adj" fmla="val 18936"/>
            </a:avLst>
          </a:prstGeom>
          <a:solidFill>
            <a:schemeClr val="bg1">
              <a:lumMod val="95000"/>
              <a:alpha val="51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tx2"/>
                </a:solidFill>
              </a:rPr>
              <a:t>・</a:t>
            </a:r>
            <a:r>
              <a:rPr lang="en-US" altLang="ja-JP" sz="1400" dirty="0" smtClean="0">
                <a:solidFill>
                  <a:schemeClr val="tx2"/>
                </a:solidFill>
              </a:rPr>
              <a:t>Web</a:t>
            </a:r>
            <a:r>
              <a:rPr lang="ja-JP" altLang="en-US" sz="1400" dirty="0" smtClean="0">
                <a:solidFill>
                  <a:schemeClr val="tx2"/>
                </a:solidFill>
              </a:rPr>
              <a:t>より</a:t>
            </a:r>
            <a:endParaRPr lang="en-US" altLang="ja-JP" sz="1400" dirty="0" smtClean="0">
              <a:solidFill>
                <a:schemeClr val="tx2"/>
              </a:solidFill>
            </a:endParaRP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endParaRPr lang="en-US" altLang="ja-JP" sz="1400" dirty="0">
              <a:solidFill>
                <a:schemeClr val="tx2"/>
              </a:solidFill>
            </a:endParaRPr>
          </a:p>
          <a:p>
            <a:endParaRPr lang="en-US" altLang="ja-JP" sz="1400" dirty="0">
              <a:solidFill>
                <a:schemeClr val="tx2"/>
              </a:solidFill>
            </a:endParaRPr>
          </a:p>
          <a:p>
            <a:r>
              <a:rPr lang="ja-JP" altLang="en-US" sz="1400" dirty="0" smtClean="0">
                <a:solidFill>
                  <a:schemeClr val="tx2"/>
                </a:solidFill>
              </a:rPr>
              <a:t>・感情表現辞典より</a:t>
            </a:r>
            <a:endParaRPr lang="en-US" altLang="ja-JP" sz="1400" dirty="0" smtClean="0">
              <a:solidFill>
                <a:schemeClr val="tx2"/>
              </a:solidFill>
            </a:endParaRP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endParaRPr lang="en-US" altLang="ja-JP" sz="1400" dirty="0">
              <a:solidFill>
                <a:schemeClr val="tx2"/>
              </a:solidFill>
            </a:endParaRP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r>
              <a:rPr lang="ja-JP" altLang="en-US" sz="1400" dirty="0" smtClean="0">
                <a:solidFill>
                  <a:schemeClr val="tx2"/>
                </a:solidFill>
              </a:rPr>
              <a:t>・</a:t>
            </a:r>
            <a:r>
              <a:rPr lang="en-US" altLang="ja-JP" sz="1400" dirty="0" smtClean="0">
                <a:solidFill>
                  <a:schemeClr val="tx2"/>
                </a:solidFill>
              </a:rPr>
              <a:t>JAAF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より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r>
              <a:rPr lang="ja-JP" altLang="en-US" sz="1400" dirty="0" smtClean="0">
                <a:solidFill>
                  <a:schemeClr val="tx2"/>
                </a:solidFill>
              </a:rPr>
              <a:t>・経験を基に自作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endParaRPr kumimoji="1" lang="en-US" altLang="ja-JP" sz="1400" dirty="0" smtClean="0">
              <a:solidFill>
                <a:schemeClr val="tx2"/>
              </a:solidFill>
            </a:endParaRPr>
          </a:p>
          <a:p>
            <a:r>
              <a:rPr lang="ja-JP" altLang="en-US" sz="1400" dirty="0" smtClean="0">
                <a:solidFill>
                  <a:schemeClr val="tx2"/>
                </a:solidFill>
              </a:rPr>
              <a:t>・</a:t>
            </a:r>
            <a:r>
              <a:rPr lang="en-US" altLang="ja-JP" sz="1400" dirty="0" smtClean="0">
                <a:solidFill>
                  <a:schemeClr val="tx2"/>
                </a:solidFill>
              </a:rPr>
              <a:t>TBS</a:t>
            </a:r>
            <a:r>
              <a:rPr lang="ja-JP" altLang="en-US" sz="1400" dirty="0" smtClean="0">
                <a:solidFill>
                  <a:schemeClr val="tx2"/>
                </a:solidFill>
              </a:rPr>
              <a:t>公式より</a:t>
            </a:r>
            <a:endParaRPr lang="en-US" altLang="ja-JP" sz="1400" dirty="0">
              <a:solidFill>
                <a:schemeClr val="tx2"/>
              </a:solidFill>
            </a:endParaRPr>
          </a:p>
          <a:p>
            <a:endParaRPr kumimoji="1" lang="en-US" altLang="ja-JP" sz="1400" dirty="0" smtClean="0">
              <a:solidFill>
                <a:schemeClr val="tx2"/>
              </a:solidFill>
            </a:endParaRPr>
          </a:p>
          <a:p>
            <a:endParaRPr lang="en-US" altLang="ja-JP" sz="1400" dirty="0">
              <a:solidFill>
                <a:schemeClr val="tx2"/>
              </a:solidFill>
            </a:endParaRPr>
          </a:p>
          <a:p>
            <a:r>
              <a:rPr kumimoji="1" lang="ja-JP" altLang="en-US" sz="1400" dirty="0" smtClean="0">
                <a:solidFill>
                  <a:schemeClr val="tx2"/>
                </a:solidFill>
              </a:rPr>
              <a:t>・自作，共有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23528" y="1844824"/>
            <a:ext cx="7776864" cy="50405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23528" y="3284984"/>
            <a:ext cx="7776864" cy="1673498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23528" y="2204864"/>
            <a:ext cx="7776864" cy="50405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23528" y="2564904"/>
            <a:ext cx="7776864" cy="50405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323528" y="2924944"/>
            <a:ext cx="7776864" cy="50405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23528" y="4797152"/>
            <a:ext cx="7776864" cy="194421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4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2" animBg="1"/>
      <p:bldP spid="7" grpId="0" animBg="1"/>
      <p:bldP spid="7" grpId="2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467600" cy="1143000"/>
          </a:xfrm>
        </p:spPr>
        <p:txBody>
          <a:bodyPr/>
          <a:lstStyle/>
          <a:p>
            <a:r>
              <a:rPr kumimoji="1" lang="en-US" altLang="ja-JP" dirty="0" smtClean="0"/>
              <a:t>Tweet</a:t>
            </a:r>
            <a:r>
              <a:rPr kumimoji="1" lang="ja-JP" altLang="en-US" dirty="0" smtClean="0"/>
              <a:t>データ</a:t>
            </a:r>
            <a:r>
              <a:rPr lang="ja-JP" altLang="en-US" dirty="0"/>
              <a:t>　</a:t>
            </a:r>
            <a:r>
              <a:rPr kumimoji="1" lang="ja-JP" altLang="en-US" sz="2400" dirty="0" smtClean="0"/>
              <a:t>属性出現数</a:t>
            </a:r>
            <a:endParaRPr kumimoji="1" lang="ja-JP" altLang="en-US" sz="24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9903066"/>
              </p:ext>
            </p:extLst>
          </p:nvPr>
        </p:nvGraphicFramePr>
        <p:xfrm>
          <a:off x="468000" y="1052736"/>
          <a:ext cx="7467600" cy="556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属性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世界陸上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甲子園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2"/>
                          </a:solidFill>
                        </a:rPr>
                        <a:t>ReTweet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/ 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総数</a:t>
                      </a:r>
                      <a:endParaRPr kumimoji="1" lang="en-US" altLang="ja-JP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27268</a:t>
                      </a:r>
                      <a:r>
                        <a:rPr kumimoji="1" lang="en-US" altLang="ja-JP" baseline="0" dirty="0" smtClean="0">
                          <a:solidFill>
                            <a:schemeClr val="tx2"/>
                          </a:solidFill>
                        </a:rPr>
                        <a:t> / </a:t>
                      </a:r>
                      <a:r>
                        <a:rPr kumimoji="1" lang="en-US" altLang="ja-JP" u="sng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67839</a:t>
                      </a:r>
                      <a:endParaRPr kumimoji="1" lang="ja-JP" altLang="en-US" u="sng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21984 / </a:t>
                      </a:r>
                      <a:r>
                        <a:rPr kumimoji="1" lang="en-US" altLang="ja-JP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41139</a:t>
                      </a:r>
                      <a:endParaRPr kumimoji="1" lang="ja-JP" altLang="en-US" u="sng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2"/>
                          </a:solidFill>
                        </a:rPr>
                        <a:t>ReTweet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最大数</a:t>
                      </a:r>
                      <a:endParaRPr kumimoji="1" lang="en-US" altLang="ja-JP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4502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2653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ハイパーリンク</a:t>
                      </a:r>
                      <a:endParaRPr kumimoji="1" lang="en-US" altLang="ja-JP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9193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11861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ユーザーネーム</a:t>
                      </a:r>
                      <a:endParaRPr kumimoji="1" lang="en-US" altLang="ja-JP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27504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21863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顔文字</a:t>
                      </a:r>
                      <a:endParaRPr kumimoji="1" lang="en-US" altLang="ja-JP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439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81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喜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747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482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怒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哀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78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62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恐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846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80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陸上用語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49968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-----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競技名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23660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-----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TOP8</a:t>
                      </a:r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選手名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31387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-----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日本人選手名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19165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-----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2"/>
                          </a:solidFill>
                        </a:rPr>
                        <a:t>野球用語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-----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2"/>
                          </a:solidFill>
                        </a:rPr>
                        <a:t>14901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23528" y="1340768"/>
            <a:ext cx="7776864" cy="50405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23528" y="1700808"/>
            <a:ext cx="7776864" cy="504056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23528" y="2852936"/>
            <a:ext cx="7776864" cy="2016224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23528" y="4725144"/>
            <a:ext cx="7776864" cy="2016224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58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回帰分析</a:t>
            </a:r>
            <a:endParaRPr kumimoji="1" lang="ja-JP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回帰式を用い，目的</a:t>
                </a:r>
                <a:r>
                  <a:rPr lang="ja-JP" alt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変数が説明変数によってどれだけ説明できるかを分析する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こと，その値を求めること</a:t>
                </a:r>
                <a:endParaRPr lang="en-US" altLang="ja-JP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altLang="ja-JP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ja-JP" altLang="en-US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線形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回帰</a:t>
                </a:r>
                <a:r>
                  <a:rPr lang="ja-JP" alt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　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目的</a:t>
                </a:r>
                <a:r>
                  <a:rPr lang="ja-JP" alt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変数　⇒　</a:t>
                </a:r>
                <a:r>
                  <a:rPr lang="en-US" altLang="ja-JP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ReTweet</a:t>
                </a:r>
                <a:r>
                  <a:rPr lang="ja-JP" alt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の</a:t>
                </a:r>
                <a:r>
                  <a:rPr lang="ja-JP" altLang="en-US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回数</a:t>
                </a:r>
                <a:endParaRPr lang="en-US" altLang="ja-JP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altLang="ja-JP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schemeClr val="tx2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altLang="ja-JP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ja-JP" altLang="en-US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ja-JP" altLang="en-US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ja-JP" altLang="en-US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+⋯+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ja-JP" altLang="en-US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ja-JP" altLang="en-US" i="1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𝜀</m:t>
                      </m:r>
                    </m:oMath>
                  </m:oMathPara>
                </a14:m>
                <a:endParaRPr lang="en-US" altLang="ja-JP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kumimoji="1"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目的変数 </a:t>
                </a:r>
                <a:r>
                  <a:rPr kumimoji="1" lang="en-US" altLang="ja-JP" i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Y</a:t>
                </a:r>
                <a:r>
                  <a:rPr kumimoji="1"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　⇒　</a:t>
                </a:r>
                <a:r>
                  <a:rPr lang="en-US" altLang="ja-JP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ReTweet</a:t>
                </a:r>
                <a:r>
                  <a:rPr kumimoji="1"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の</a:t>
                </a:r>
                <a:r>
                  <a:rPr kumimoji="1" lang="ja-JP" altLang="en-US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回数</a:t>
                </a:r>
                <a:endPara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ja-JP" alt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説明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変数 </a:t>
                </a:r>
                <a:r>
                  <a:rPr lang="en-US" altLang="ja-JP" i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X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　⇒　各属性の値</a:t>
                </a:r>
                <a:endParaRPr lang="en-US" altLang="ja-JP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marL="0" indent="0" algn="ctr">
                  <a:buNone/>
                </a:pPr>
                <a:endParaRPr lang="en-US" altLang="ja-JP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ja-JP" altLang="en-US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非線形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回帰（ロジスティック回帰）</a:t>
                </a:r>
                <a:endParaRPr lang="en-US" altLang="ja-JP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ja-JP" alt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目的</a:t>
                </a:r>
                <a:r>
                  <a:rPr lang="ja-JP" altLang="en-US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変数　⇒　</a:t>
                </a:r>
                <a:r>
                  <a:rPr lang="en-US" altLang="ja-JP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ReTweet</a:t>
                </a:r>
                <a:r>
                  <a:rPr lang="ja-JP" altLang="en-US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の</a:t>
                </a:r>
                <a:r>
                  <a:rPr lang="ja-JP" altLang="en-US" dirty="0" err="1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有</a:t>
                </a:r>
                <a:r>
                  <a:rPr lang="ja-JP" altLang="en-US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無</a:t>
                </a:r>
                <a:r>
                  <a:rPr lang="ja-JP" altLang="en-US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（有の確率）</a:t>
                </a:r>
                <a:endParaRPr lang="en-US" altLang="ja-JP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08" t="-1001" b="-7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9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>
        <a:solidFill>
          <a:srgbClr val="FE863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10413</TotalTime>
  <Words>1414</Words>
  <Application>Microsoft Office PowerPoint</Application>
  <PresentationFormat>画面に合わせる (4:3)</PresentationFormat>
  <Paragraphs>598</Paragraphs>
  <Slides>23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スパイス</vt:lpstr>
      <vt:lpstr>マイクロブログにおける リツイート行動の要因分析  ～世界陸上と甲子園を題材に～ </vt:lpstr>
      <vt:lpstr>研究動機</vt:lpstr>
      <vt:lpstr>導入</vt:lpstr>
      <vt:lpstr>導入</vt:lpstr>
      <vt:lpstr>導入</vt:lpstr>
      <vt:lpstr>分析の流れ</vt:lpstr>
      <vt:lpstr>属性の設計</vt:lpstr>
      <vt:lpstr>Tweetデータ　属性出現数</vt:lpstr>
      <vt:lpstr>回帰分析</vt:lpstr>
      <vt:lpstr>回帰分析結果　線形回帰分析：RT数</vt:lpstr>
      <vt:lpstr>回帰分析結果　線形回帰分析：RT数</vt:lpstr>
      <vt:lpstr>回帰分析結果　非線形回帰分析：RT有無</vt:lpstr>
      <vt:lpstr>回帰分析結果　非線形回帰分析：RT有無</vt:lpstr>
      <vt:lpstr>決定木</vt:lpstr>
      <vt:lpstr>決定木結果　分類木：RT有無，されたTweet数</vt:lpstr>
      <vt:lpstr>決定木結果　分類木：RT有無，されたTweet数</vt:lpstr>
      <vt:lpstr>決定木結果　回帰木：RT数</vt:lpstr>
      <vt:lpstr>決定木結果　回帰木：RT数</vt:lpstr>
      <vt:lpstr>傾向スコア　具体図：ABテスト</vt:lpstr>
      <vt:lpstr>傾向スコア　具体図：観測データからの因果関係の導出</vt:lpstr>
      <vt:lpstr>傾向スコア分析結果　RT数</vt:lpstr>
      <vt:lpstr>考察</vt:lpstr>
      <vt:lpstr>まとめと今後の課題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ktatsuya</dc:creator>
  <cp:lastModifiedBy>tozaki</cp:lastModifiedBy>
  <cp:revision>901</cp:revision>
  <dcterms:created xsi:type="dcterms:W3CDTF">2014-02-03T02:33:48Z</dcterms:created>
  <dcterms:modified xsi:type="dcterms:W3CDTF">2014-02-11T11:19:42Z</dcterms:modified>
</cp:coreProperties>
</file>