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3"/>
  </p:notesMasterIdLst>
  <p:sldIdLst>
    <p:sldId id="256" r:id="rId2"/>
    <p:sldId id="267" r:id="rId3"/>
    <p:sldId id="257" r:id="rId4"/>
    <p:sldId id="266" r:id="rId5"/>
    <p:sldId id="258" r:id="rId6"/>
    <p:sldId id="259" r:id="rId7"/>
    <p:sldId id="268" r:id="rId8"/>
    <p:sldId id="269" r:id="rId9"/>
    <p:sldId id="270" r:id="rId10"/>
    <p:sldId id="271" r:id="rId11"/>
    <p:sldId id="261" r:id="rId12"/>
    <p:sldId id="260" r:id="rId13"/>
    <p:sldId id="273" r:id="rId14"/>
    <p:sldId id="262" r:id="rId15"/>
    <p:sldId id="263" r:id="rId16"/>
    <p:sldId id="274" r:id="rId17"/>
    <p:sldId id="275" r:id="rId18"/>
    <p:sldId id="276" r:id="rId19"/>
    <p:sldId id="291" r:id="rId20"/>
    <p:sldId id="277" r:id="rId21"/>
    <p:sldId id="278" r:id="rId22"/>
    <p:sldId id="279" r:id="rId23"/>
    <p:sldId id="281" r:id="rId24"/>
    <p:sldId id="264" r:id="rId25"/>
    <p:sldId id="265" r:id="rId26"/>
    <p:sldId id="283" r:id="rId27"/>
    <p:sldId id="285" r:id="rId28"/>
    <p:sldId id="287" r:id="rId29"/>
    <p:sldId id="282" r:id="rId30"/>
    <p:sldId id="289" r:id="rId31"/>
    <p:sldId id="290" r:id="rId3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60"/>
  </p:normalViewPr>
  <p:slideViewPr>
    <p:cSldViewPr>
      <p:cViewPr varScale="1">
        <p:scale>
          <a:sx n="87" d="100"/>
          <a:sy n="87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965223097112858E-2"/>
          <c:y val="0.17667199803149605"/>
          <c:w val="0.72054511154855638"/>
          <c:h val="0.707182332677165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支持度0</c:v>
                </c:pt>
                <c:pt idx="1">
                  <c:v>支持度１</c:v>
                </c:pt>
                <c:pt idx="2">
                  <c:v>支持度２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26.36</c:v>
                </c:pt>
                <c:pt idx="1">
                  <c:v>48.92</c:v>
                </c:pt>
                <c:pt idx="2">
                  <c:v>24.72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835968"/>
        <c:axId val="57778944"/>
      </c:barChart>
      <c:catAx>
        <c:axId val="90835968"/>
        <c:scaling>
          <c:orientation val="minMax"/>
        </c:scaling>
        <c:delete val="0"/>
        <c:axPos val="b"/>
        <c:majorTickMark val="out"/>
        <c:minorTickMark val="none"/>
        <c:tickLblPos val="nextTo"/>
        <c:crossAx val="57778944"/>
        <c:crosses val="autoZero"/>
        <c:auto val="1"/>
        <c:lblAlgn val="ctr"/>
        <c:lblOffset val="100"/>
        <c:noMultiLvlLbl val="0"/>
      </c:catAx>
      <c:valAx>
        <c:axId val="5777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835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EB057-A002-4A47-A138-E475F6774E8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DDA25-10AC-4D1D-9257-4F830EB964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554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DDA25-10AC-4D1D-9257-4F830EB964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310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図プレースホルダー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3E81631-E1B5-4FDF-A476-9D4F08B53052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AA8443-E1B8-4E7B-9BB8-41437E0F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26768" y="620688"/>
            <a:ext cx="6517232" cy="186005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不確実データベースからの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負の相関ルールの抽出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情報システム解析学科</a:t>
            </a:r>
            <a:r>
              <a:rPr lang="en-US" altLang="ja-JP" dirty="0"/>
              <a:t>4</a:t>
            </a:r>
            <a:r>
              <a:rPr lang="ja-JP" altLang="en-US" dirty="0" smtClean="0"/>
              <a:t>年</a:t>
            </a:r>
            <a:endParaRPr lang="en-US" altLang="ja-JP" dirty="0" smtClean="0"/>
          </a:p>
          <a:p>
            <a:r>
              <a:rPr kumimoji="1" lang="ja-JP" altLang="en-US" dirty="0" smtClean="0"/>
              <a:t>藤田岳行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369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有効な相関ルールの定義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731" y="2060848"/>
            <a:ext cx="5580953" cy="213333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03297" y="5035248"/>
            <a:ext cx="5711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m</a:t>
            </a:r>
            <a:r>
              <a:rPr lang="en-US" altLang="ja-JP" sz="2800" dirty="0" smtClean="0"/>
              <a:t>c(</a:t>
            </a:r>
            <a:r>
              <a:rPr lang="ja-JP" altLang="en-US" sz="2800" dirty="0" smtClean="0"/>
              <a:t>最小確信度</a:t>
            </a:r>
            <a:r>
              <a:rPr lang="en-US" altLang="ja-JP" sz="2800" dirty="0" smtClean="0"/>
              <a:t>),</a:t>
            </a:r>
            <a:r>
              <a:rPr lang="en-US" altLang="ja-JP" sz="2800" dirty="0" err="1" smtClean="0"/>
              <a:t>ms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最小支持度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は</a:t>
            </a:r>
            <a:endParaRPr lang="en-US" altLang="ja-JP" sz="2800" dirty="0" smtClean="0"/>
          </a:p>
          <a:p>
            <a:r>
              <a:rPr lang="ja-JP" altLang="en-US" sz="2800" dirty="0" smtClean="0"/>
              <a:t>ユーザーが任意に定める閾値</a:t>
            </a:r>
            <a:endParaRPr kumimoji="1" lang="ja-JP" altLang="en-US" sz="28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6156176" y="2780928"/>
            <a:ext cx="5293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716016" y="4005064"/>
            <a:ext cx="5293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4572000" y="2924944"/>
            <a:ext cx="1944216" cy="211030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4572000" y="4194181"/>
            <a:ext cx="288032" cy="84106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-7606" y="6255389"/>
            <a:ext cx="63818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支持度において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⇒</a:t>
            </a:r>
            <a:r>
              <a:rPr lang="en-US" altLang="ja-JP" sz="2800" dirty="0" smtClean="0"/>
              <a:t>Y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XY</a:t>
            </a:r>
            <a:r>
              <a:rPr lang="ja-JP" altLang="en-US" sz="2800" dirty="0" smtClean="0"/>
              <a:t>は同じである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9120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760619" y="1905553"/>
            <a:ext cx="2023025" cy="1084254"/>
          </a:xfrm>
          <a:prstGeom prst="ellipse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" name="円/楕円 5"/>
          <p:cNvSpPr/>
          <p:nvPr/>
        </p:nvSpPr>
        <p:spPr>
          <a:xfrm>
            <a:off x="5292080" y="1850452"/>
            <a:ext cx="2376264" cy="1235415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7" name="円/楕円 6"/>
          <p:cNvSpPr/>
          <p:nvPr/>
        </p:nvSpPr>
        <p:spPr>
          <a:xfrm>
            <a:off x="611559" y="4581128"/>
            <a:ext cx="2304257" cy="1368152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" name="円/楕円 7"/>
          <p:cNvSpPr/>
          <p:nvPr/>
        </p:nvSpPr>
        <p:spPr>
          <a:xfrm>
            <a:off x="5184068" y="4485862"/>
            <a:ext cx="2592288" cy="1529630"/>
          </a:xfrm>
          <a:prstGeom prst="ellipse">
            <a:avLst/>
          </a:prstGeom>
          <a:solidFill>
            <a:schemeClr val="bg1"/>
          </a:solidFill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0" name="直線矢印コネクタ 9"/>
          <p:cNvCxnSpPr>
            <a:stCxn id="5" idx="4"/>
            <a:endCxn id="7" idx="0"/>
          </p:cNvCxnSpPr>
          <p:nvPr/>
        </p:nvCxnSpPr>
        <p:spPr>
          <a:xfrm flipH="1">
            <a:off x="1763688" y="2989807"/>
            <a:ext cx="8444" cy="15913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6"/>
            <a:endCxn id="6" idx="2"/>
          </p:cNvCxnSpPr>
          <p:nvPr/>
        </p:nvCxnSpPr>
        <p:spPr>
          <a:xfrm>
            <a:off x="2783644" y="2447680"/>
            <a:ext cx="2508436" cy="204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4"/>
            <a:endCxn id="8" idx="0"/>
          </p:cNvCxnSpPr>
          <p:nvPr/>
        </p:nvCxnSpPr>
        <p:spPr>
          <a:xfrm>
            <a:off x="6480212" y="3085867"/>
            <a:ext cx="0" cy="13999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6"/>
            <a:endCxn id="8" idx="2"/>
          </p:cNvCxnSpPr>
          <p:nvPr/>
        </p:nvCxnSpPr>
        <p:spPr>
          <a:xfrm flipV="1">
            <a:off x="2915816" y="5250677"/>
            <a:ext cx="2268252" cy="14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3994" y="1556792"/>
            <a:ext cx="615553" cy="48573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不確実データベースへの対応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40" y="129518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表現の拡張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761" y="2186070"/>
            <a:ext cx="224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33265" y="20140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3777" y="4783153"/>
            <a:ext cx="2122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33265" y="4773624"/>
            <a:ext cx="236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" name="円/楕円 1"/>
          <p:cNvSpPr/>
          <p:nvPr/>
        </p:nvSpPr>
        <p:spPr>
          <a:xfrm>
            <a:off x="5238074" y="1344767"/>
            <a:ext cx="2484276" cy="2205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8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負の相関ルール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1700808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出現</a:t>
            </a:r>
            <a:r>
              <a:rPr kumimoji="1" lang="en-US" altLang="ja-JP" sz="2800" dirty="0" smtClean="0"/>
              <a:t>(X)</a:t>
            </a:r>
            <a:r>
              <a:rPr kumimoji="1" lang="ja-JP" altLang="en-US" sz="2800" dirty="0" smtClean="0"/>
              <a:t>と否出現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￢</a:t>
            </a:r>
            <a:r>
              <a:rPr kumimoji="1" lang="en-US" altLang="ja-JP" sz="2800" dirty="0" smtClean="0"/>
              <a:t>X)</a:t>
            </a:r>
            <a:r>
              <a:rPr kumimoji="1" lang="ja-JP" altLang="en-US" sz="2800" dirty="0" smtClean="0"/>
              <a:t>の組み合わせをルールとして表したもの</a:t>
            </a:r>
            <a:endParaRPr kumimoji="1" lang="ja-JP" altLang="en-US" sz="2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808" y="3214692"/>
            <a:ext cx="3816280" cy="2876888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719572" y="2852936"/>
            <a:ext cx="6768752" cy="36004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2087760" y="3165501"/>
            <a:ext cx="4032376" cy="11504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5674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有効な負の相関ルールの定義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08306" y="5511315"/>
            <a:ext cx="57118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m</a:t>
            </a:r>
            <a:r>
              <a:rPr lang="en-US" altLang="ja-JP" sz="2800" dirty="0" smtClean="0"/>
              <a:t>c(</a:t>
            </a:r>
            <a:r>
              <a:rPr lang="ja-JP" altLang="en-US" sz="2800" dirty="0" smtClean="0"/>
              <a:t>最小確信度</a:t>
            </a:r>
            <a:r>
              <a:rPr lang="en-US" altLang="ja-JP" sz="2800" dirty="0" smtClean="0"/>
              <a:t>),</a:t>
            </a:r>
            <a:r>
              <a:rPr lang="en-US" altLang="ja-JP" sz="2800" dirty="0" err="1" smtClean="0"/>
              <a:t>ms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最少支持度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は</a:t>
            </a:r>
            <a:endParaRPr lang="en-US" altLang="ja-JP" sz="2800" dirty="0" smtClean="0"/>
          </a:p>
          <a:p>
            <a:r>
              <a:rPr lang="ja-JP" altLang="en-US" sz="2800" dirty="0" smtClean="0"/>
              <a:t>ユーザーが任意に定める閾値</a:t>
            </a:r>
            <a:endParaRPr kumimoji="1" lang="ja-JP" altLang="en-US" sz="28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28" y="1556792"/>
            <a:ext cx="7542858" cy="3704762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5508104" y="234888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67944" y="3212976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131840" y="414908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7306506" y="4132344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693408" y="5013176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323528" y="3409173"/>
            <a:ext cx="7703058" cy="1852381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49495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760619" y="1905553"/>
            <a:ext cx="2023025" cy="1084254"/>
          </a:xfrm>
          <a:prstGeom prst="ellipse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" name="円/楕円 5"/>
          <p:cNvSpPr/>
          <p:nvPr/>
        </p:nvSpPr>
        <p:spPr>
          <a:xfrm>
            <a:off x="5292080" y="1850452"/>
            <a:ext cx="2376264" cy="1235415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7" name="円/楕円 6"/>
          <p:cNvSpPr/>
          <p:nvPr/>
        </p:nvSpPr>
        <p:spPr>
          <a:xfrm>
            <a:off x="611559" y="4581128"/>
            <a:ext cx="2304257" cy="1368152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" name="円/楕円 7"/>
          <p:cNvSpPr/>
          <p:nvPr/>
        </p:nvSpPr>
        <p:spPr>
          <a:xfrm>
            <a:off x="5184068" y="4485862"/>
            <a:ext cx="2592288" cy="1529630"/>
          </a:xfrm>
          <a:prstGeom prst="ellipse">
            <a:avLst/>
          </a:prstGeom>
          <a:solidFill>
            <a:schemeClr val="bg1"/>
          </a:solidFill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0" name="直線矢印コネクタ 9"/>
          <p:cNvCxnSpPr>
            <a:stCxn id="5" idx="4"/>
            <a:endCxn id="7" idx="0"/>
          </p:cNvCxnSpPr>
          <p:nvPr/>
        </p:nvCxnSpPr>
        <p:spPr>
          <a:xfrm flipH="1">
            <a:off x="1763688" y="2989807"/>
            <a:ext cx="8444" cy="15913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6"/>
            <a:endCxn id="6" idx="2"/>
          </p:cNvCxnSpPr>
          <p:nvPr/>
        </p:nvCxnSpPr>
        <p:spPr>
          <a:xfrm>
            <a:off x="2783644" y="2447680"/>
            <a:ext cx="2508436" cy="204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4"/>
            <a:endCxn id="8" idx="0"/>
          </p:cNvCxnSpPr>
          <p:nvPr/>
        </p:nvCxnSpPr>
        <p:spPr>
          <a:xfrm>
            <a:off x="6480212" y="3085867"/>
            <a:ext cx="0" cy="13999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6"/>
            <a:endCxn id="8" idx="2"/>
          </p:cNvCxnSpPr>
          <p:nvPr/>
        </p:nvCxnSpPr>
        <p:spPr>
          <a:xfrm flipV="1">
            <a:off x="2915816" y="5250677"/>
            <a:ext cx="2268252" cy="14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3994" y="1556792"/>
            <a:ext cx="615553" cy="48573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不確実データベースへの対応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40" y="129518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表現の拡張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761" y="2186070"/>
            <a:ext cx="224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33265" y="20140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3777" y="4783153"/>
            <a:ext cx="2122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33265" y="4773624"/>
            <a:ext cx="236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" name="円/楕円 1"/>
          <p:cNvSpPr/>
          <p:nvPr/>
        </p:nvSpPr>
        <p:spPr>
          <a:xfrm>
            <a:off x="554150" y="4170557"/>
            <a:ext cx="2419071" cy="21602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7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660688"/>
          </a:xfrm>
        </p:spPr>
        <p:txBody>
          <a:bodyPr/>
          <a:lstStyle/>
          <a:p>
            <a:pPr algn="ctr"/>
            <a:r>
              <a:rPr lang="ja-JP" altLang="en-US" dirty="0" smtClean="0"/>
              <a:t>確率的</a:t>
            </a:r>
            <a:r>
              <a:rPr lang="ja-JP" altLang="en-US" dirty="0"/>
              <a:t>相関</a:t>
            </a:r>
            <a:r>
              <a:rPr kumimoji="1" lang="ja-JP" altLang="en-US" dirty="0" smtClean="0"/>
              <a:t>ルール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700808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確率的相関ルールとは不確実データベースを対象とした相関ルール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6087" y="3933056"/>
            <a:ext cx="5072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What is </a:t>
            </a:r>
            <a:r>
              <a:rPr kumimoji="1" lang="ja-JP" altLang="en-US" sz="2800" dirty="0" smtClean="0"/>
              <a:t>不確実データベース？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251520" y="1484784"/>
            <a:ext cx="7560840" cy="1512168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4083775" y="2177861"/>
            <a:ext cx="322452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7918" y="5130189"/>
            <a:ext cx="79880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データが存在するか否かの確率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存在確率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を持つ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データベース</a:t>
            </a:r>
            <a:endParaRPr kumimoji="1" lang="en-US" altLang="ja-JP" sz="2800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107504" y="4869160"/>
            <a:ext cx="7848872" cy="151216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51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1498427"/>
            <a:ext cx="6912769" cy="233899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6192" y="116632"/>
            <a:ext cx="7239000" cy="73269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不確実データベースの種類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4123943"/>
            <a:ext cx="6620799" cy="2734057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07503" y="1223174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アイテムに基づく不確実データベース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107503" y="1223174"/>
            <a:ext cx="6120681" cy="52322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222" y="3761482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トランザクションに基づく不確実データベース</a:t>
            </a:r>
            <a:endParaRPr kumimoji="1" lang="ja-JP" altLang="en-US" sz="2800" dirty="0"/>
          </a:p>
        </p:txBody>
      </p:sp>
      <p:sp>
        <p:nvSpPr>
          <p:cNvPr id="10" name="角丸四角形 9"/>
          <p:cNvSpPr/>
          <p:nvPr/>
        </p:nvSpPr>
        <p:spPr>
          <a:xfrm>
            <a:off x="107503" y="3761482"/>
            <a:ext cx="7488833" cy="52322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-13821" y="953849"/>
            <a:ext cx="8114990" cy="302433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78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可能世界意味論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583214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可能世界とは？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3573016"/>
            <a:ext cx="748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2800" dirty="0" smtClean="0"/>
              <a:t>存在</a:t>
            </a:r>
            <a:r>
              <a:rPr lang="ja-JP" altLang="en-US" sz="2800" dirty="0"/>
              <a:t>確率</a:t>
            </a:r>
            <a:r>
              <a:rPr lang="ja-JP" altLang="en-US" sz="2800" dirty="0" smtClean="0"/>
              <a:t>に従い複数の世界を考える</a:t>
            </a:r>
            <a:endParaRPr lang="en-US" altLang="ja-JP" sz="2800" dirty="0" smtClean="0"/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ja-JP" altLang="en-US" sz="2800" dirty="0"/>
              <a:t>各データ</a:t>
            </a:r>
            <a:r>
              <a:rPr lang="ja-JP" altLang="en-US" sz="2800" dirty="0" smtClean="0"/>
              <a:t>が存在する世界と存在しない世界に分ける</a:t>
            </a:r>
            <a:endParaRPr lang="en-US" altLang="ja-JP" sz="2800" dirty="0" smtClean="0"/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ja-JP" altLang="en-US" sz="2800" dirty="0" smtClean="0"/>
              <a:t>各世界が確率的に存在する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6848" y="2624862"/>
            <a:ext cx="72523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2800" dirty="0"/>
              <a:t>可能世界</a:t>
            </a:r>
            <a:r>
              <a:rPr lang="ja-JP" altLang="en-US" sz="2800" dirty="0" smtClean="0"/>
              <a:t>意味論</a:t>
            </a:r>
            <a:r>
              <a:rPr lang="en-US" altLang="ja-JP" sz="2800" dirty="0" smtClean="0"/>
              <a:t>(possible world semantics)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31385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7504" y="1412776"/>
            <a:ext cx="7416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アイテム</a:t>
            </a:r>
            <a:r>
              <a:rPr lang="ja-JP" altLang="en-US" sz="2800" dirty="0" smtClean="0"/>
              <a:t>に基づく不確実データベースの例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2717" y="260648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可能世界による場合分け</a:t>
            </a:r>
            <a:endParaRPr kumimoji="1" lang="ja-JP" altLang="en-US" sz="2800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52" y="2348880"/>
            <a:ext cx="6378059" cy="187059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57" y="781309"/>
            <a:ext cx="6677848" cy="6011044"/>
          </a:xfrm>
          <a:prstGeom prst="rect">
            <a:avLst/>
          </a:prstGeom>
        </p:spPr>
      </p:pic>
      <p:sp>
        <p:nvSpPr>
          <p:cNvPr id="2" name="左中かっこ 1"/>
          <p:cNvSpPr/>
          <p:nvPr/>
        </p:nvSpPr>
        <p:spPr>
          <a:xfrm>
            <a:off x="740965" y="1196752"/>
            <a:ext cx="414584" cy="5459887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717" y="3642539"/>
            <a:ext cx="5341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W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73759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 animBg="1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14" y="846956"/>
            <a:ext cx="6677848" cy="6011044"/>
          </a:xfrm>
          <a:prstGeom prst="rect">
            <a:avLst/>
          </a:prstGeom>
        </p:spPr>
      </p:pic>
      <p:cxnSp>
        <p:nvCxnSpPr>
          <p:cNvPr id="3" name="直線コネクタ 2"/>
          <p:cNvCxnSpPr/>
          <p:nvPr/>
        </p:nvCxnSpPr>
        <p:spPr>
          <a:xfrm>
            <a:off x="1043608" y="1546041"/>
            <a:ext cx="4248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43608" y="2195937"/>
            <a:ext cx="4248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43608" y="4961993"/>
            <a:ext cx="42484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411760" y="260039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イチゴの支持度は？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44208" y="1242562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sup(</a:t>
            </a:r>
            <a:r>
              <a:rPr kumimoji="1" lang="ja-JP" altLang="en-US" dirty="0" smtClean="0"/>
              <a:t>イチゴ</a:t>
            </a:r>
            <a:r>
              <a:rPr kumimoji="1" lang="en-US" altLang="ja-JP" dirty="0" smtClean="0"/>
              <a:t>)=2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44208" y="1969217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sup(</a:t>
            </a:r>
            <a:r>
              <a:rPr kumimoji="1" lang="ja-JP" altLang="en-US" dirty="0" smtClean="0"/>
              <a:t>イチゴ</a:t>
            </a:r>
            <a:r>
              <a:rPr kumimoji="1" lang="en-US" altLang="ja-JP" dirty="0" smtClean="0"/>
              <a:t>)=1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444208" y="4592661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sup(</a:t>
            </a:r>
            <a:r>
              <a:rPr kumimoji="1" lang="ja-JP" altLang="en-US" dirty="0" smtClean="0"/>
              <a:t>イチゴ</a:t>
            </a:r>
            <a:r>
              <a:rPr kumimoji="1" lang="en-US" altLang="ja-JP" dirty="0" smtClean="0"/>
              <a:t>)=0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18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854028" y="332656"/>
            <a:ext cx="2886324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51520" y="332656"/>
            <a:ext cx="4134465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爆発 1 12"/>
          <p:cNvSpPr/>
          <p:nvPr/>
        </p:nvSpPr>
        <p:spPr>
          <a:xfrm>
            <a:off x="4150888" y="2030768"/>
            <a:ext cx="4104456" cy="2016224"/>
          </a:xfrm>
          <a:prstGeom prst="irregularSeal1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692696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ソーシャルネットワーク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0045" y="1469123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センサーネットワーク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94956" y="2777270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不確実データの増加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7952" y="3971611"/>
            <a:ext cx="6288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不確実データベースの分析への要求増</a:t>
            </a:r>
            <a:endParaRPr kumimoji="1" lang="ja-JP" altLang="en-US" sz="2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68591" y="3621153"/>
            <a:ext cx="6447625" cy="12241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>
            <a:stCxn id="12" idx="2"/>
          </p:cNvCxnSpPr>
          <p:nvPr/>
        </p:nvCxnSpPr>
        <p:spPr>
          <a:xfrm flipH="1">
            <a:off x="2318752" y="2348880"/>
            <a:ext cx="1" cy="1272273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47952" y="5805264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分析手法の拡張を提案</a:t>
            </a:r>
            <a:endParaRPr kumimoji="1" lang="ja-JP" altLang="en-US" sz="2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68591" y="5589240"/>
            <a:ext cx="5223489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2318753" y="4845289"/>
            <a:ext cx="0" cy="74395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5127639" y="682239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個人</a:t>
            </a:r>
            <a:r>
              <a:rPr lang="ja-JP" altLang="en-US" sz="2800" dirty="0" smtClean="0"/>
              <a:t>情報保護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48102" y="1517985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データの正確性</a:t>
            </a:r>
            <a:endParaRPr kumimoji="1" lang="ja-JP" altLang="en-US" sz="2800" dirty="0"/>
          </a:p>
        </p:txBody>
      </p:sp>
      <p:sp>
        <p:nvSpPr>
          <p:cNvPr id="5" name="右矢印 4"/>
          <p:cNvSpPr/>
          <p:nvPr/>
        </p:nvSpPr>
        <p:spPr>
          <a:xfrm>
            <a:off x="4175438" y="1205459"/>
            <a:ext cx="1030160" cy="334651"/>
          </a:xfrm>
          <a:prstGeom prst="rightArrow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5782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1" grpId="0"/>
      <p:bldP spid="14" grpId="0"/>
      <p:bldP spid="15" grpId="0" animBg="1"/>
      <p:bldP spid="18" grpId="0"/>
      <p:bldP spid="19" grpId="0" animBg="1"/>
      <p:bldP spid="2" grpId="0"/>
      <p:bldP spid="3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評価尺度</a:t>
            </a:r>
            <a:endParaRPr kumimoji="1" lang="ja-JP" altLang="en-US" dirty="0"/>
          </a:p>
        </p:txBody>
      </p:sp>
      <p:graphicFrame>
        <p:nvGraphicFramePr>
          <p:cNvPr id="3" name="グラフ 2"/>
          <p:cNvGraphicFramePr/>
          <p:nvPr>
            <p:extLst>
              <p:ext uri="{D42A27DB-BD31-4B8C-83A1-F6EECF244321}">
                <p14:modId xmlns:p14="http://schemas.microsoft.com/office/powerpoint/2010/main" val="990946834"/>
              </p:ext>
            </p:extLst>
          </p:nvPr>
        </p:nvGraphicFramePr>
        <p:xfrm>
          <a:off x="1115616" y="11967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979712" y="5678467"/>
            <a:ext cx="4134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支持度は確率変数</a:t>
            </a:r>
            <a:r>
              <a:rPr lang="ja-JP" altLang="en-US" sz="2800" dirty="0"/>
              <a:t>となる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4177" y="479715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イチゴの支持度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61770" y="126876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確率</a:t>
            </a:r>
            <a:r>
              <a:rPr kumimoji="1" lang="en-US" altLang="ja-JP" dirty="0" smtClean="0"/>
              <a:t>(%)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60419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評価尺度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90" y="2420888"/>
            <a:ext cx="7212922" cy="1601968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107504" y="2420888"/>
            <a:ext cx="2664296" cy="122413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1340768"/>
            <a:ext cx="58737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パターン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が支持度</a:t>
            </a:r>
            <a:r>
              <a:rPr lang="en-US" altLang="ja-JP" sz="2800" dirty="0" err="1" smtClean="0"/>
              <a:t>i</a:t>
            </a:r>
            <a:r>
              <a:rPr lang="ja-JP" altLang="en-US" sz="2800" dirty="0"/>
              <a:t>以上</a:t>
            </a:r>
            <a:r>
              <a:rPr lang="ja-JP" altLang="en-US" sz="2800" dirty="0" smtClean="0"/>
              <a:t>である確率</a:t>
            </a:r>
            <a:endParaRPr kumimoji="1" lang="ja-JP" altLang="en-US" sz="2800" dirty="0"/>
          </a:p>
        </p:txBody>
      </p:sp>
      <p:cxnSp>
        <p:nvCxnSpPr>
          <p:cNvPr id="9" name="直線矢印コネクタ 8"/>
          <p:cNvCxnSpPr>
            <a:stCxn id="7" idx="2"/>
          </p:cNvCxnSpPr>
          <p:nvPr/>
        </p:nvCxnSpPr>
        <p:spPr>
          <a:xfrm flipH="1">
            <a:off x="1691680" y="1863988"/>
            <a:ext cx="2072766" cy="5569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46769" y="4708067"/>
            <a:ext cx="7337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S(</a:t>
            </a:r>
            <a:r>
              <a:rPr kumimoji="1" lang="en-US" altLang="ja-JP" sz="2800" dirty="0" err="1" smtClean="0"/>
              <a:t>X,wj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は世界</a:t>
            </a:r>
            <a:r>
              <a:rPr kumimoji="1" lang="en-US" altLang="ja-JP" sz="2800" dirty="0" err="1" smtClean="0"/>
              <a:t>wj</a:t>
            </a:r>
            <a:r>
              <a:rPr kumimoji="1" lang="ja-JP" altLang="en-US" sz="2800" dirty="0" smtClean="0"/>
              <a:t>におけるパターン</a:t>
            </a:r>
            <a:r>
              <a:rPr kumimoji="1" lang="en-US" altLang="ja-JP" sz="2800" dirty="0" smtClean="0"/>
              <a:t>X</a:t>
            </a:r>
            <a:r>
              <a:rPr kumimoji="1" lang="ja-JP" altLang="en-US" sz="2800" dirty="0" smtClean="0"/>
              <a:t>の支持度</a:t>
            </a:r>
            <a:endParaRPr kumimoji="1" lang="ja-JP" altLang="en-US" sz="2800" dirty="0"/>
          </a:p>
        </p:txBody>
      </p:sp>
      <p:sp>
        <p:nvSpPr>
          <p:cNvPr id="11" name="角丸四角形 10"/>
          <p:cNvSpPr/>
          <p:nvPr/>
        </p:nvSpPr>
        <p:spPr>
          <a:xfrm>
            <a:off x="2728063" y="3501008"/>
            <a:ext cx="3572129" cy="5218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10" idx="0"/>
            <a:endCxn id="11" idx="2"/>
          </p:cNvCxnSpPr>
          <p:nvPr/>
        </p:nvCxnSpPr>
        <p:spPr>
          <a:xfrm flipV="1">
            <a:off x="4115402" y="4022856"/>
            <a:ext cx="398726" cy="68521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9208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評価尺度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8" y="2455653"/>
            <a:ext cx="8135888" cy="144263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611560" y="5157192"/>
            <a:ext cx="73629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ユーザーの定めた閾値</a:t>
            </a:r>
            <a:r>
              <a:rPr kumimoji="1" lang="en-US" altLang="ja-JP" sz="2800" dirty="0" err="1" smtClean="0"/>
              <a:t>ms,mp</a:t>
            </a:r>
            <a:r>
              <a:rPr kumimoji="1" lang="ja-JP" altLang="en-US" sz="2800" dirty="0" smtClean="0"/>
              <a:t>を満たすものを</a:t>
            </a:r>
            <a:endParaRPr kumimoji="1" lang="en-US" altLang="ja-JP" sz="2800" dirty="0" smtClean="0"/>
          </a:p>
          <a:p>
            <a:r>
              <a:rPr lang="ja-JP" altLang="en-US" sz="2800" dirty="0">
                <a:solidFill>
                  <a:srgbClr val="FF0000"/>
                </a:solidFill>
              </a:rPr>
              <a:t>確率的</a:t>
            </a:r>
            <a:r>
              <a:rPr lang="ja-JP" altLang="en-US" sz="2800" dirty="0" smtClean="0">
                <a:solidFill>
                  <a:srgbClr val="FF0000"/>
                </a:solidFill>
              </a:rPr>
              <a:t>頻出パターン</a:t>
            </a:r>
            <a:r>
              <a:rPr lang="ja-JP" altLang="en-US" sz="2800" dirty="0" smtClean="0"/>
              <a:t>と言う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4932040" y="3573016"/>
            <a:ext cx="2682393" cy="15841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932040" y="3898291"/>
            <a:ext cx="4320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19369" y="3356992"/>
            <a:ext cx="3600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V="1">
            <a:off x="4427984" y="3898292"/>
            <a:ext cx="720080" cy="12589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799389" y="3356992"/>
            <a:ext cx="3628595" cy="1800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7254393" y="3573016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8985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ja-JP" altLang="en-US" dirty="0"/>
              <a:t>確率的相関ルール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1933" y="1268760"/>
            <a:ext cx="3680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普通の相関ルールは</a:t>
            </a:r>
            <a:r>
              <a:rPr lang="en-US" altLang="ja-JP" sz="2800" dirty="0" smtClean="0"/>
              <a:t>…</a:t>
            </a:r>
            <a:endParaRPr kumimoji="1" lang="ja-JP" altLang="en-US" sz="2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84983"/>
            <a:ext cx="5274591" cy="2016225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381933" y="2060848"/>
            <a:ext cx="5476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支持度</a:t>
            </a:r>
            <a:r>
              <a:rPr lang="ja-JP" altLang="en-US" sz="2800" dirty="0"/>
              <a:t>同様</a:t>
            </a:r>
            <a:r>
              <a:rPr lang="ja-JP" altLang="en-US" sz="2800" dirty="0" smtClean="0"/>
              <a:t>に確率を考慮すると</a:t>
            </a:r>
            <a:r>
              <a:rPr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3" name="左大かっこ 2"/>
          <p:cNvSpPr/>
          <p:nvPr/>
        </p:nvSpPr>
        <p:spPr>
          <a:xfrm>
            <a:off x="1516757" y="3512516"/>
            <a:ext cx="72008" cy="1584176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大かっこ 3"/>
          <p:cNvSpPr/>
          <p:nvPr/>
        </p:nvSpPr>
        <p:spPr>
          <a:xfrm>
            <a:off x="6732240" y="3512516"/>
            <a:ext cx="72008" cy="1584176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6794" y="3908374"/>
            <a:ext cx="4988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/>
              <a:t>P</a:t>
            </a:r>
            <a:endParaRPr kumimoji="1" lang="ja-JP" altLang="en-US" sz="4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1" y="3400851"/>
            <a:ext cx="8100392" cy="173505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292053" y="5759678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可能世界に展開することで計算可能</a:t>
            </a:r>
            <a:endParaRPr kumimoji="1" lang="ja-JP" altLang="en-US" sz="2800" dirty="0"/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4427984" y="5135902"/>
            <a:ext cx="864096" cy="6237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3635896" y="3284983"/>
            <a:ext cx="4505447" cy="181170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34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3" grpId="0" animBg="1"/>
      <p:bldP spid="4" grpId="0" animBg="1"/>
      <p:bldP spid="6" grpId="0"/>
      <p:bldP spid="11" grpId="0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760619" y="1905553"/>
            <a:ext cx="2023025" cy="1084254"/>
          </a:xfrm>
          <a:prstGeom prst="ellipse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" name="円/楕円 5"/>
          <p:cNvSpPr/>
          <p:nvPr/>
        </p:nvSpPr>
        <p:spPr>
          <a:xfrm>
            <a:off x="5292080" y="1850452"/>
            <a:ext cx="2376264" cy="1235415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7" name="円/楕円 6"/>
          <p:cNvSpPr/>
          <p:nvPr/>
        </p:nvSpPr>
        <p:spPr>
          <a:xfrm>
            <a:off x="611559" y="4581128"/>
            <a:ext cx="2304257" cy="1368152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" name="円/楕円 7"/>
          <p:cNvSpPr/>
          <p:nvPr/>
        </p:nvSpPr>
        <p:spPr>
          <a:xfrm>
            <a:off x="5184068" y="4485862"/>
            <a:ext cx="2592288" cy="1529630"/>
          </a:xfrm>
          <a:prstGeom prst="ellipse">
            <a:avLst/>
          </a:prstGeom>
          <a:solidFill>
            <a:schemeClr val="bg1"/>
          </a:solidFill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0" name="直線矢印コネクタ 9"/>
          <p:cNvCxnSpPr>
            <a:stCxn id="5" idx="4"/>
            <a:endCxn id="7" idx="0"/>
          </p:cNvCxnSpPr>
          <p:nvPr/>
        </p:nvCxnSpPr>
        <p:spPr>
          <a:xfrm flipH="1">
            <a:off x="1763688" y="2989807"/>
            <a:ext cx="8444" cy="15913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6"/>
            <a:endCxn id="6" idx="2"/>
          </p:cNvCxnSpPr>
          <p:nvPr/>
        </p:nvCxnSpPr>
        <p:spPr>
          <a:xfrm>
            <a:off x="2783644" y="2447680"/>
            <a:ext cx="2508436" cy="204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4"/>
            <a:endCxn id="8" idx="0"/>
          </p:cNvCxnSpPr>
          <p:nvPr/>
        </p:nvCxnSpPr>
        <p:spPr>
          <a:xfrm>
            <a:off x="6480212" y="3085867"/>
            <a:ext cx="0" cy="13999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6"/>
            <a:endCxn id="8" idx="2"/>
          </p:cNvCxnSpPr>
          <p:nvPr/>
        </p:nvCxnSpPr>
        <p:spPr>
          <a:xfrm flipV="1">
            <a:off x="2915816" y="5250677"/>
            <a:ext cx="2268252" cy="14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3994" y="1556792"/>
            <a:ext cx="615553" cy="48573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不確実データベースへの対応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40" y="129518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表現の拡張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761" y="2186070"/>
            <a:ext cx="224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33265" y="20140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3777" y="4783153"/>
            <a:ext cx="2122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33265" y="4773624"/>
            <a:ext cx="236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" name="円/楕円 1"/>
          <p:cNvSpPr/>
          <p:nvPr/>
        </p:nvSpPr>
        <p:spPr>
          <a:xfrm>
            <a:off x="5094058" y="4050855"/>
            <a:ext cx="2772308" cy="24286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0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660688"/>
          </a:xfrm>
        </p:spPr>
        <p:txBody>
          <a:bodyPr/>
          <a:lstStyle/>
          <a:p>
            <a:pPr algn="ctr"/>
            <a:r>
              <a:rPr lang="ja-JP" altLang="en-US" dirty="0" smtClean="0"/>
              <a:t>確率的</a:t>
            </a:r>
            <a:r>
              <a:rPr lang="ja-JP" altLang="en-US" dirty="0"/>
              <a:t>負の</a:t>
            </a:r>
            <a:r>
              <a:rPr lang="ja-JP" altLang="en-US" dirty="0" smtClean="0"/>
              <a:t>相関</a:t>
            </a:r>
            <a:r>
              <a:rPr kumimoji="1" lang="ja-JP" altLang="en-US" dirty="0" smtClean="0"/>
              <a:t>ルール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348879"/>
            <a:ext cx="5786305" cy="284201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79512" y="1251799"/>
            <a:ext cx="4398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同様に負の相関ルールは</a:t>
            </a:r>
            <a:r>
              <a:rPr kumimoji="1" lang="en-US" altLang="ja-JP" sz="2800" dirty="0" smtClean="0"/>
              <a:t>…</a:t>
            </a:r>
            <a:endParaRPr kumimoji="1" lang="ja-JP" altLang="en-US" sz="2800" dirty="0"/>
          </a:p>
        </p:txBody>
      </p:sp>
      <p:sp>
        <p:nvSpPr>
          <p:cNvPr id="4" name="左大かっこ 3"/>
          <p:cNvSpPr/>
          <p:nvPr/>
        </p:nvSpPr>
        <p:spPr>
          <a:xfrm>
            <a:off x="1187624" y="2348879"/>
            <a:ext cx="45719" cy="2736305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右大かっこ 9"/>
          <p:cNvSpPr/>
          <p:nvPr/>
        </p:nvSpPr>
        <p:spPr>
          <a:xfrm>
            <a:off x="7212812" y="2348879"/>
            <a:ext cx="45719" cy="2736305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3354385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dirty="0" smtClean="0"/>
              <a:t>P</a:t>
            </a:r>
            <a:endParaRPr kumimoji="1" lang="ja-JP" altLang="en-US" sz="4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0336"/>
            <a:ext cx="8119448" cy="205339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97128" y="5452806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原理的には可能世界に展開することで計算可能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9974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  <p:bldP spid="4" grpId="1" animBg="1"/>
      <p:bldP spid="10" grpId="0" animBg="1"/>
      <p:bldP spid="10" grpId="1" animBg="1"/>
      <p:bldP spid="13" grpId="0"/>
      <p:bldP spid="13" grpId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660688"/>
          </a:xfrm>
        </p:spPr>
        <p:txBody>
          <a:bodyPr/>
          <a:lstStyle/>
          <a:p>
            <a:pPr algn="ctr"/>
            <a:r>
              <a:rPr lang="ja-JP" altLang="en-US" dirty="0" smtClean="0"/>
              <a:t>確率的</a:t>
            </a:r>
            <a:r>
              <a:rPr lang="ja-JP" altLang="en-US" dirty="0"/>
              <a:t>負の</a:t>
            </a:r>
            <a:r>
              <a:rPr lang="ja-JP" altLang="en-US" dirty="0" smtClean="0"/>
              <a:t>相関</a:t>
            </a:r>
            <a:r>
              <a:rPr kumimoji="1" lang="ja-JP" altLang="en-US" dirty="0" smtClean="0"/>
              <a:t>ルール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97" y="2367067"/>
            <a:ext cx="5993281" cy="3136174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" y="1223174"/>
            <a:ext cx="70817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この定義を満たすもの計算するために</a:t>
            </a:r>
            <a:endParaRPr lang="en-US" altLang="ja-JP" sz="2800" dirty="0" smtClean="0"/>
          </a:p>
          <a:p>
            <a:r>
              <a:rPr lang="ja-JP" altLang="en-US" sz="2800" dirty="0" smtClean="0"/>
              <a:t>式変形を行う</a:t>
            </a:r>
            <a:endParaRPr kumimoji="1" lang="ja-JP" altLang="en-US" sz="28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8" y="2837338"/>
            <a:ext cx="8094093" cy="2325542"/>
          </a:xfrm>
          <a:prstGeom prst="rect">
            <a:avLst/>
          </a:prstGeom>
        </p:spPr>
      </p:pic>
      <p:sp>
        <p:nvSpPr>
          <p:cNvPr id="7" name="爆発 1 6"/>
          <p:cNvSpPr/>
          <p:nvPr/>
        </p:nvSpPr>
        <p:spPr>
          <a:xfrm>
            <a:off x="1" y="5162880"/>
            <a:ext cx="8388423" cy="1695120"/>
          </a:xfrm>
          <a:prstGeom prst="irregularSeal1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5837" y="5515312"/>
            <a:ext cx="7863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既存研究を用いて可能世界に展開することなく計算可能！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724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探索の方針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052736"/>
            <a:ext cx="5081456" cy="2659033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1588560" y="2060848"/>
            <a:ext cx="4752528" cy="10801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9795" y="3872253"/>
            <a:ext cx="6420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定義の一部に着目し前件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後件の条件に</a:t>
            </a:r>
            <a:endParaRPr kumimoji="1" lang="ja-JP" altLang="en-US" sz="2800" dirty="0"/>
          </a:p>
        </p:txBody>
      </p:sp>
      <p:cxnSp>
        <p:nvCxnSpPr>
          <p:cNvPr id="10" name="直線矢印コネクタ 9"/>
          <p:cNvCxnSpPr>
            <a:stCxn id="8" idx="0"/>
            <a:endCxn id="7" idx="2"/>
          </p:cNvCxnSpPr>
          <p:nvPr/>
        </p:nvCxnSpPr>
        <p:spPr>
          <a:xfrm flipH="1" flipV="1">
            <a:off x="3964824" y="3140968"/>
            <a:ext cx="185145" cy="73128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552" y="4380798"/>
            <a:ext cx="3238834" cy="1503745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96837" y="5794122"/>
            <a:ext cx="7138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前件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,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後件共に確率的頻出なパターンのみ</a:t>
            </a:r>
            <a:r>
              <a:rPr kumimoji="1" lang="ja-JP" altLang="en-US" sz="2800" dirty="0" smtClean="0"/>
              <a:t>を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対象にする</a:t>
            </a:r>
            <a:r>
              <a:rPr kumimoji="1" lang="en-US" altLang="ja-JP" sz="2800" dirty="0" smtClean="0"/>
              <a:t>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82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7239000" cy="731838"/>
          </a:xfrm>
        </p:spPr>
        <p:txBody>
          <a:bodyPr/>
          <a:lstStyle/>
          <a:p>
            <a:pPr algn="ctr"/>
            <a:r>
              <a:rPr lang="ja-JP" altLang="en-US" dirty="0"/>
              <a:t>木</a:t>
            </a:r>
            <a:r>
              <a:rPr lang="ja-JP" altLang="en-US" dirty="0" smtClean="0"/>
              <a:t>構造の探索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14" y="3325402"/>
            <a:ext cx="4224408" cy="280928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822" y="3582304"/>
            <a:ext cx="3838096" cy="2552381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1531615" y="3325402"/>
            <a:ext cx="504056" cy="505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570030" y="3512895"/>
            <a:ext cx="504056" cy="5050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55774" y="257172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前件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450543" y="267191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後件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1268760"/>
            <a:ext cx="74687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既存手法により</a:t>
            </a:r>
            <a:r>
              <a:rPr lang="ja-JP" altLang="en-US" sz="2800" dirty="0"/>
              <a:t>確率的頻出</a:t>
            </a:r>
            <a:r>
              <a:rPr lang="ja-JP" altLang="en-US" sz="2800" dirty="0" smtClean="0"/>
              <a:t>パターンを抽出</a:t>
            </a:r>
            <a:endParaRPr lang="en-US" altLang="ja-JP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/>
              <a:t>抽出された</a:t>
            </a:r>
            <a:r>
              <a:rPr lang="ja-JP" altLang="en-US" sz="2800" dirty="0" smtClean="0"/>
              <a:t>パターンを木に配置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689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5227E-6 L -0.16146 0.09968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3" y="4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09898E-6 L -0.13854 0.10384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27" y="5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854 0.10384 L 0.0033 0.1038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10384 L 0.0033 0.21924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21924 L 0.14497 0.10384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5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497 0.10384 L 0.11354 0.2192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0" y="5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54 0.21924 L 0.20018 0.21924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18 0.21924 L 0.20018 0.313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146 0.09968 L 0.00399 0.0996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6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42" presetClass="path" presetSubtype="0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018 0.3136 L -0.13854 0.1038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44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実験結果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8987" y="1382343"/>
            <a:ext cx="4245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en-US" altLang="ja-JP" sz="2800" dirty="0" smtClean="0"/>
              <a:t>Java</a:t>
            </a:r>
            <a:r>
              <a:rPr kumimoji="1" lang="ja-JP" altLang="en-US" sz="2800" dirty="0" smtClean="0"/>
              <a:t>言語を用いて実装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470" y="3140968"/>
            <a:ext cx="768659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lang="en-US" altLang="ja-JP" sz="2800" dirty="0"/>
              <a:t>Frequent </a:t>
            </a:r>
            <a:r>
              <a:rPr lang="en-US" altLang="ja-JP" sz="2800" dirty="0" err="1"/>
              <a:t>Itemset</a:t>
            </a:r>
            <a:r>
              <a:rPr lang="en-US" altLang="ja-JP" sz="2800" dirty="0"/>
              <a:t> Mining Dataset </a:t>
            </a:r>
            <a:r>
              <a:rPr lang="en-US" altLang="ja-JP" sz="2800" dirty="0" smtClean="0"/>
              <a:t>Repository</a:t>
            </a:r>
          </a:p>
          <a:p>
            <a:r>
              <a:rPr lang="ja-JP" altLang="en-US" sz="2800" dirty="0" smtClean="0"/>
              <a:t>から</a:t>
            </a:r>
            <a:r>
              <a:rPr lang="ja-JP" altLang="en-US" sz="2800" dirty="0"/>
              <a:t>入手</a:t>
            </a:r>
            <a:r>
              <a:rPr lang="ja-JP" altLang="en-US" sz="2800" dirty="0" smtClean="0"/>
              <a:t>した</a:t>
            </a:r>
            <a:r>
              <a:rPr lang="en-US" altLang="ja-JP" sz="2800" dirty="0" smtClean="0"/>
              <a:t>retail </a:t>
            </a:r>
            <a:r>
              <a:rPr lang="ja-JP" altLang="en-US" sz="2800" dirty="0" smtClean="0"/>
              <a:t>データ</a:t>
            </a:r>
            <a:endParaRPr lang="en-US" altLang="ja-JP" sz="2800" dirty="0" smtClean="0"/>
          </a:p>
          <a:p>
            <a:endParaRPr lang="en-US" altLang="ja-JP" sz="2800" dirty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en-US" altLang="ja-JP" sz="2800" dirty="0" smtClean="0"/>
              <a:t>twitter</a:t>
            </a:r>
            <a:r>
              <a:rPr lang="ja-JP" altLang="en-US" sz="2800" dirty="0" smtClean="0"/>
              <a:t>より</a:t>
            </a:r>
            <a:r>
              <a:rPr lang="ja-JP" altLang="en-US" sz="2800" dirty="0"/>
              <a:t>入手したツイートの</a:t>
            </a:r>
            <a:r>
              <a:rPr lang="ja-JP" altLang="en-US" sz="2800" dirty="0" smtClean="0"/>
              <a:t>データ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pPr marL="457200" indent="-457200">
              <a:buFont typeface="Wingdings" panose="05000000000000000000" pitchFamily="2" charset="2"/>
              <a:buChar char="n"/>
            </a:pPr>
            <a:r>
              <a:rPr lang="en-US" altLang="ja-JP" sz="2800" dirty="0" err="1" smtClean="0"/>
              <a:t>TaFengDataset</a:t>
            </a:r>
            <a:r>
              <a:rPr lang="en-US" altLang="ja-JP" sz="2800" dirty="0" smtClean="0"/>
              <a:t> </a:t>
            </a:r>
            <a:r>
              <a:rPr lang="ja-JP" altLang="en-US" sz="2800" dirty="0"/>
              <a:t>より入手した買い物</a:t>
            </a:r>
            <a:r>
              <a:rPr lang="ja-JP" altLang="en-US" sz="2800" dirty="0" smtClean="0"/>
              <a:t>データ</a:t>
            </a:r>
            <a:endParaRPr lang="en-US" altLang="ja-JP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8987" y="2466474"/>
            <a:ext cx="3159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lang="ja-JP" altLang="en-US" sz="2800" dirty="0"/>
              <a:t>利用したデータ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9490" y="4079496"/>
            <a:ext cx="542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1000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件</a:t>
            </a:r>
            <a:r>
              <a:rPr kumimoji="1" lang="en-US" altLang="ja-JP" dirty="0" smtClean="0">
                <a:solidFill>
                  <a:srgbClr val="FF0000"/>
                </a:solidFill>
              </a:rPr>
              <a:t>(ms:10,mp:0.2,mc:0.2),227</a:t>
            </a:r>
            <a:r>
              <a:rPr kumimoji="1" lang="ja-JP" altLang="en-US" dirty="0" smtClean="0">
                <a:solidFill>
                  <a:srgbClr val="FF0000"/>
                </a:solidFill>
              </a:rPr>
              <a:t>個</a:t>
            </a:r>
            <a:r>
              <a:rPr kumimoji="1" lang="en-US" altLang="ja-JP" dirty="0" smtClean="0">
                <a:solidFill>
                  <a:srgbClr val="FF0000"/>
                </a:solidFill>
              </a:rPr>
              <a:t>,1997</a:t>
            </a:r>
            <a:r>
              <a:rPr kumimoji="1" lang="ja-JP" altLang="en-US" dirty="0" smtClean="0">
                <a:solidFill>
                  <a:srgbClr val="FF0000"/>
                </a:solidFill>
              </a:rPr>
              <a:t>秒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49490" y="4941168"/>
            <a:ext cx="5422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1000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件</a:t>
            </a:r>
            <a:r>
              <a:rPr kumimoji="1" lang="en-US" altLang="ja-JP" dirty="0" smtClean="0">
                <a:solidFill>
                  <a:srgbClr val="FF0000"/>
                </a:solidFill>
              </a:rPr>
              <a:t>(ms:10,mp:0.2,mc:0.2),607</a:t>
            </a:r>
            <a:r>
              <a:rPr kumimoji="1" lang="ja-JP" altLang="en-US" dirty="0" smtClean="0">
                <a:solidFill>
                  <a:srgbClr val="FF0000"/>
                </a:solidFill>
              </a:rPr>
              <a:t>個</a:t>
            </a:r>
            <a:r>
              <a:rPr kumimoji="1" lang="en-US" altLang="ja-JP" dirty="0" smtClean="0">
                <a:solidFill>
                  <a:srgbClr val="FF0000"/>
                </a:solidFill>
              </a:rPr>
              <a:t>,7987</a:t>
            </a:r>
            <a:r>
              <a:rPr kumimoji="1" lang="ja-JP" altLang="en-US" dirty="0" smtClean="0">
                <a:solidFill>
                  <a:srgbClr val="FF0000"/>
                </a:solidFill>
              </a:rPr>
              <a:t>秒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50912" y="5818624"/>
            <a:ext cx="5916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1000</a:t>
            </a:r>
            <a:r>
              <a:rPr kumimoji="1" lang="ja-JP" altLang="en-US" dirty="0" smtClean="0">
                <a:solidFill>
                  <a:srgbClr val="FF0000"/>
                </a:solidFill>
              </a:rPr>
              <a:t>件</a:t>
            </a:r>
            <a:r>
              <a:rPr kumimoji="1" lang="en-US" altLang="ja-JP" dirty="0" smtClean="0">
                <a:solidFill>
                  <a:srgbClr val="FF0000"/>
                </a:solidFill>
              </a:rPr>
              <a:t>(ms:5,mp:0.2,mc:0.2),8632</a:t>
            </a:r>
            <a:r>
              <a:rPr kumimoji="1" lang="ja-JP" altLang="en-US" dirty="0" smtClean="0">
                <a:solidFill>
                  <a:srgbClr val="FF0000"/>
                </a:solidFill>
              </a:rPr>
              <a:t>個</a:t>
            </a:r>
            <a:r>
              <a:rPr kumimoji="1" lang="en-US" altLang="ja-JP" dirty="0" smtClean="0">
                <a:solidFill>
                  <a:srgbClr val="FF0000"/>
                </a:solidFill>
              </a:rPr>
              <a:t>,25382</a:t>
            </a:r>
            <a:r>
              <a:rPr kumimoji="1" lang="ja-JP" altLang="en-US" dirty="0" smtClean="0">
                <a:solidFill>
                  <a:srgbClr val="FF0000"/>
                </a:solidFill>
              </a:rPr>
              <a:t>秒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01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239000" cy="660688"/>
          </a:xfrm>
        </p:spPr>
        <p:txBody>
          <a:bodyPr/>
          <a:lstStyle/>
          <a:p>
            <a:pPr algn="ctr"/>
            <a:r>
              <a:rPr lang="ja-JP" altLang="en-US" dirty="0"/>
              <a:t>既存研究との関係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760619" y="1905553"/>
            <a:ext cx="2023025" cy="1084254"/>
          </a:xfrm>
          <a:prstGeom prst="ellipse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" name="円/楕円 5"/>
          <p:cNvSpPr/>
          <p:nvPr/>
        </p:nvSpPr>
        <p:spPr>
          <a:xfrm>
            <a:off x="5292080" y="1850452"/>
            <a:ext cx="2376264" cy="1235415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7" name="円/楕円 6"/>
          <p:cNvSpPr/>
          <p:nvPr/>
        </p:nvSpPr>
        <p:spPr>
          <a:xfrm>
            <a:off x="611559" y="4581128"/>
            <a:ext cx="2304257" cy="1368152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" name="円/楕円 7"/>
          <p:cNvSpPr/>
          <p:nvPr/>
        </p:nvSpPr>
        <p:spPr>
          <a:xfrm>
            <a:off x="5184068" y="4485862"/>
            <a:ext cx="2592288" cy="1529630"/>
          </a:xfrm>
          <a:prstGeom prst="ellipse">
            <a:avLst/>
          </a:prstGeom>
          <a:solidFill>
            <a:schemeClr val="bg1"/>
          </a:solidFill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0" name="直線矢印コネクタ 9"/>
          <p:cNvCxnSpPr>
            <a:stCxn id="5" idx="4"/>
            <a:endCxn id="7" idx="0"/>
          </p:cNvCxnSpPr>
          <p:nvPr/>
        </p:nvCxnSpPr>
        <p:spPr>
          <a:xfrm flipH="1">
            <a:off x="1763688" y="2989807"/>
            <a:ext cx="8444" cy="15913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6"/>
            <a:endCxn id="6" idx="2"/>
          </p:cNvCxnSpPr>
          <p:nvPr/>
        </p:nvCxnSpPr>
        <p:spPr>
          <a:xfrm>
            <a:off x="2783644" y="2447680"/>
            <a:ext cx="2508436" cy="204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4"/>
            <a:endCxn id="8" idx="0"/>
          </p:cNvCxnSpPr>
          <p:nvPr/>
        </p:nvCxnSpPr>
        <p:spPr>
          <a:xfrm>
            <a:off x="6480212" y="3085867"/>
            <a:ext cx="0" cy="13999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6"/>
            <a:endCxn id="8" idx="2"/>
          </p:cNvCxnSpPr>
          <p:nvPr/>
        </p:nvCxnSpPr>
        <p:spPr>
          <a:xfrm flipV="1">
            <a:off x="2915816" y="5250677"/>
            <a:ext cx="2268252" cy="14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3994" y="1556792"/>
            <a:ext cx="615553" cy="48573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不確実データベースへの対応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40" y="129518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表現の拡張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761" y="2196310"/>
            <a:ext cx="224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33265" y="20140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3777" y="4783153"/>
            <a:ext cx="2122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33265" y="4773624"/>
            <a:ext cx="236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8862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8" grpId="0"/>
      <p:bldP spid="19" grpId="0"/>
      <p:bldP spid="20" grpId="0"/>
      <p:bldP spid="21" grpId="0"/>
      <p:bldP spid="37" grpId="0"/>
      <p:bldP spid="5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実験結果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94957" y="2138481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前件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39229" y="212792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後件</a:t>
            </a:r>
            <a:endParaRPr kumimoji="1" lang="ja-JP" altLang="en-US" sz="2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26" y="1366644"/>
            <a:ext cx="2830069" cy="771837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182183" y="2946121"/>
            <a:ext cx="1728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フォロー 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94956" y="3660976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楽天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49696" y="4336596"/>
            <a:ext cx="1393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楽天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本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90623" y="5095400"/>
            <a:ext cx="2111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相互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初心者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29231" y="5783686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月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年</a:t>
            </a:r>
            <a:endParaRPr kumimoji="1" lang="ja-JP" altLang="en-US" sz="2800" dirty="0"/>
          </a:p>
        </p:txBody>
      </p:sp>
      <p:sp>
        <p:nvSpPr>
          <p:cNvPr id="13" name="右矢印 12"/>
          <p:cNvSpPr/>
          <p:nvPr/>
        </p:nvSpPr>
        <p:spPr>
          <a:xfrm>
            <a:off x="3771554" y="3098521"/>
            <a:ext cx="600932" cy="2616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55361" y="2967716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ます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おはよう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59693" y="3660976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裏ワザ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018765" y="4336596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私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18764" y="50954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♪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55361" y="5783686"/>
            <a:ext cx="2470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おはよう</a:t>
            </a:r>
            <a:r>
              <a:rPr kumimoji="1" lang="en-US" altLang="ja-JP" sz="2800" dirty="0" smtClean="0"/>
              <a:t>,</a:t>
            </a:r>
            <a:r>
              <a:rPr kumimoji="1" lang="ja-JP" altLang="en-US" sz="2800" dirty="0" smtClean="0"/>
              <a:t>ます</a:t>
            </a:r>
            <a:endParaRPr kumimoji="1" lang="ja-JP" altLang="en-US" sz="2800" dirty="0"/>
          </a:p>
        </p:txBody>
      </p:sp>
      <p:sp>
        <p:nvSpPr>
          <p:cNvPr id="19" name="右矢印 18"/>
          <p:cNvSpPr/>
          <p:nvPr/>
        </p:nvSpPr>
        <p:spPr>
          <a:xfrm>
            <a:off x="3771554" y="3791781"/>
            <a:ext cx="600932" cy="2616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3771554" y="4467401"/>
            <a:ext cx="600932" cy="2616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右矢印 20"/>
          <p:cNvSpPr/>
          <p:nvPr/>
        </p:nvSpPr>
        <p:spPr>
          <a:xfrm>
            <a:off x="3771554" y="5226205"/>
            <a:ext cx="600932" cy="2616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右矢印 21"/>
          <p:cNvSpPr/>
          <p:nvPr/>
        </p:nvSpPr>
        <p:spPr>
          <a:xfrm>
            <a:off x="3771554" y="5914491"/>
            <a:ext cx="600932" cy="26161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0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ja-JP" altLang="en-US" dirty="0"/>
              <a:t>まとめ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8978" y="1556792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不確実データベースから確率的負の相関ルールの抽出方法を提案した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978" y="2780928"/>
            <a:ext cx="7959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提案に沿って</a:t>
            </a:r>
            <a:r>
              <a:rPr lang="ja-JP" altLang="en-US" sz="2800" dirty="0" smtClean="0"/>
              <a:t>実装をし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実験を行い結果を得た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213" y="364502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今後</a:t>
            </a:r>
            <a:r>
              <a:rPr lang="ja-JP" altLang="en-US" sz="2800" dirty="0" smtClean="0"/>
              <a:t>の課題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9213" y="4653136"/>
            <a:ext cx="82157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もう１つの形式の不確実データベースに対して</a:t>
            </a:r>
            <a:endParaRPr lang="en-US" altLang="ja-JP" sz="2800" dirty="0" smtClean="0"/>
          </a:p>
          <a:p>
            <a:r>
              <a:rPr lang="ja-JP" altLang="en-US" sz="2800" dirty="0" smtClean="0"/>
              <a:t>同様の計算及び実装や</a:t>
            </a:r>
            <a:r>
              <a:rPr lang="en-US" altLang="ja-JP" sz="2800" dirty="0" smtClean="0"/>
              <a:t>,</a:t>
            </a:r>
            <a:r>
              <a:rPr lang="ja-JP" altLang="en-US" sz="2800" dirty="0" smtClean="0"/>
              <a:t>実装面</a:t>
            </a:r>
            <a:r>
              <a:rPr lang="ja-JP" altLang="en-US" sz="2800" dirty="0"/>
              <a:t>で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並列計算による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高速化が可能であるかを検証が必要</a:t>
            </a:r>
            <a:r>
              <a:rPr kumimoji="1" lang="en-US" altLang="ja-JP" sz="2800" dirty="0" smtClean="0"/>
              <a:t>.</a:t>
            </a:r>
            <a:endParaRPr kumimoji="1" lang="ja-JP" altLang="en-US" sz="2800" dirty="0"/>
          </a:p>
        </p:txBody>
      </p:sp>
      <p:sp>
        <p:nvSpPr>
          <p:cNvPr id="8" name="角丸四角形 7"/>
          <p:cNvSpPr/>
          <p:nvPr/>
        </p:nvSpPr>
        <p:spPr>
          <a:xfrm>
            <a:off x="149213" y="4373525"/>
            <a:ext cx="7948995" cy="1944216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1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 smtClean="0"/>
              <a:t>相関ルール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/>
              <a:t>負の相関</a:t>
            </a:r>
            <a:r>
              <a:rPr lang="ja-JP" altLang="en-US" dirty="0" smtClean="0"/>
              <a:t>ルール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dirty="0" smtClean="0"/>
              <a:t>確率的相関ルール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 smtClean="0"/>
              <a:t>確率的負の相関ルール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 smtClean="0">
                <a:solidFill>
                  <a:schemeClr val="tx1"/>
                </a:solidFill>
              </a:rPr>
              <a:t>定義と計算方法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ja-JP" altLang="en-US" dirty="0">
                <a:solidFill>
                  <a:schemeClr val="tx1"/>
                </a:solidFill>
              </a:rPr>
              <a:t>探索の方針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 smtClean="0"/>
              <a:t>実験と結果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dirty="0"/>
              <a:t>まとめ</a:t>
            </a:r>
            <a:endParaRPr lang="en-US" altLang="ja-JP" dirty="0" smtClean="0"/>
          </a:p>
        </p:txBody>
      </p:sp>
      <p:sp>
        <p:nvSpPr>
          <p:cNvPr id="4" name="右中かっこ 3"/>
          <p:cNvSpPr/>
          <p:nvPr/>
        </p:nvSpPr>
        <p:spPr>
          <a:xfrm>
            <a:off x="3779912" y="1700808"/>
            <a:ext cx="504056" cy="129614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1999" y="208727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既存研究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9166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円/楕円 4"/>
          <p:cNvSpPr/>
          <p:nvPr/>
        </p:nvSpPr>
        <p:spPr>
          <a:xfrm>
            <a:off x="760619" y="1905553"/>
            <a:ext cx="2023025" cy="1084254"/>
          </a:xfrm>
          <a:prstGeom prst="ellipse">
            <a:avLst/>
          </a:prstGeom>
          <a:solidFill>
            <a:schemeClr val="bg1"/>
          </a:solidFill>
          <a:ln w="889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" name="円/楕円 5"/>
          <p:cNvSpPr/>
          <p:nvPr/>
        </p:nvSpPr>
        <p:spPr>
          <a:xfrm>
            <a:off x="5292080" y="1850452"/>
            <a:ext cx="2376264" cy="1235415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7" name="円/楕円 6"/>
          <p:cNvSpPr/>
          <p:nvPr/>
        </p:nvSpPr>
        <p:spPr>
          <a:xfrm>
            <a:off x="611559" y="4581128"/>
            <a:ext cx="2304257" cy="1368152"/>
          </a:xfrm>
          <a:prstGeom prst="ellipse">
            <a:avLst/>
          </a:prstGeom>
          <a:solidFill>
            <a:schemeClr val="bg1"/>
          </a:solidFill>
          <a:ln w="889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8" name="円/楕円 7"/>
          <p:cNvSpPr/>
          <p:nvPr/>
        </p:nvSpPr>
        <p:spPr>
          <a:xfrm>
            <a:off x="5184068" y="4485862"/>
            <a:ext cx="2592288" cy="1529630"/>
          </a:xfrm>
          <a:prstGeom prst="ellipse">
            <a:avLst/>
          </a:prstGeom>
          <a:solidFill>
            <a:schemeClr val="bg1"/>
          </a:solidFill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cxnSp>
        <p:nvCxnSpPr>
          <p:cNvPr id="10" name="直線矢印コネクタ 9"/>
          <p:cNvCxnSpPr>
            <a:stCxn id="5" idx="4"/>
            <a:endCxn id="7" idx="0"/>
          </p:cNvCxnSpPr>
          <p:nvPr/>
        </p:nvCxnSpPr>
        <p:spPr>
          <a:xfrm flipH="1">
            <a:off x="1763688" y="2989807"/>
            <a:ext cx="8444" cy="1591321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5" idx="6"/>
            <a:endCxn id="6" idx="2"/>
          </p:cNvCxnSpPr>
          <p:nvPr/>
        </p:nvCxnSpPr>
        <p:spPr>
          <a:xfrm>
            <a:off x="2783644" y="2447680"/>
            <a:ext cx="2508436" cy="2048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stCxn id="6" idx="4"/>
            <a:endCxn id="8" idx="0"/>
          </p:cNvCxnSpPr>
          <p:nvPr/>
        </p:nvCxnSpPr>
        <p:spPr>
          <a:xfrm>
            <a:off x="6480212" y="3085867"/>
            <a:ext cx="0" cy="139999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7" idx="6"/>
            <a:endCxn id="8" idx="2"/>
          </p:cNvCxnSpPr>
          <p:nvPr/>
        </p:nvCxnSpPr>
        <p:spPr>
          <a:xfrm flipV="1">
            <a:off x="2915816" y="5250677"/>
            <a:ext cx="2268252" cy="14527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-3994" y="1556792"/>
            <a:ext cx="615553" cy="48573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800" dirty="0" smtClean="0"/>
              <a:t>不確実データベースへの対応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31740" y="129518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表現の拡張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0761" y="2186070"/>
            <a:ext cx="224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433265" y="2014055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93777" y="4783153"/>
            <a:ext cx="21220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433265" y="4773624"/>
            <a:ext cx="2369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確率的負の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相関ルール</a:t>
            </a:r>
            <a:endParaRPr kumimoji="1" lang="ja-JP" altLang="en-US" sz="2800" dirty="0"/>
          </a:p>
        </p:txBody>
      </p:sp>
      <p:sp>
        <p:nvSpPr>
          <p:cNvPr id="2" name="円/楕円 1"/>
          <p:cNvSpPr/>
          <p:nvPr/>
        </p:nvSpPr>
        <p:spPr>
          <a:xfrm>
            <a:off x="649207" y="1475572"/>
            <a:ext cx="2237406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93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239000" cy="66068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相関ルール</a:t>
            </a:r>
            <a:endParaRPr kumimoji="1" lang="ja-JP" altLang="en-US" dirty="0"/>
          </a:p>
        </p:txBody>
      </p:sp>
      <p:sp>
        <p:nvSpPr>
          <p:cNvPr id="3" name="右大かっこ 2"/>
          <p:cNvSpPr/>
          <p:nvPr/>
        </p:nvSpPr>
        <p:spPr>
          <a:xfrm rot="5400000">
            <a:off x="1762004" y="1142684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大かっこ 3"/>
          <p:cNvSpPr/>
          <p:nvPr/>
        </p:nvSpPr>
        <p:spPr>
          <a:xfrm rot="5400000">
            <a:off x="5544108" y="1205136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 rot="5400000">
            <a:off x="1767724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大かっこ 5"/>
          <p:cNvSpPr/>
          <p:nvPr/>
        </p:nvSpPr>
        <p:spPr>
          <a:xfrm rot="5400000">
            <a:off x="5544108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598" y="5298571"/>
            <a:ext cx="7140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r>
              <a:rPr kumimoji="1" lang="ja-JP" altLang="en-US" sz="2800" dirty="0" err="1" smtClean="0"/>
              <a:t>つの</a:t>
            </a:r>
            <a:r>
              <a:rPr lang="ja-JP" altLang="en-US" sz="2800" dirty="0" smtClean="0"/>
              <a:t>集合の共起をルールの形で表したもの</a:t>
            </a:r>
            <a:endParaRPr kumimoji="1" lang="ja-JP" altLang="en-US" sz="2800" dirty="0"/>
          </a:p>
        </p:txBody>
      </p:sp>
      <p:sp>
        <p:nvSpPr>
          <p:cNvPr id="8" name="円/楕円 7"/>
          <p:cNvSpPr/>
          <p:nvPr/>
        </p:nvSpPr>
        <p:spPr>
          <a:xfrm>
            <a:off x="1460616" y="117950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460616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471834" y="201522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ひし形 10"/>
          <p:cNvSpPr/>
          <p:nvPr/>
        </p:nvSpPr>
        <p:spPr>
          <a:xfrm>
            <a:off x="2513805" y="2825316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460616" y="2892722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>
            <a:off x="2471834" y="370889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ひし形 14"/>
          <p:cNvSpPr/>
          <p:nvPr/>
        </p:nvSpPr>
        <p:spPr>
          <a:xfrm>
            <a:off x="6270155" y="2892722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220072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220072" y="296012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>
            <a:off x="6228184" y="3689951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867878" y="2524060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>
            <a:off x="4731521" y="2524060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3766814" y="2825316"/>
            <a:ext cx="7937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5220072" y="1214334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12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評価基準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348880"/>
            <a:ext cx="3409524" cy="98095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83568" y="1700808"/>
            <a:ext cx="2961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支持度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同時確率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568" y="3861048"/>
            <a:ext cx="36792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確信度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条件付き確率</a:t>
            </a:r>
            <a:r>
              <a:rPr kumimoji="1" lang="en-US" altLang="ja-JP" sz="2800" dirty="0" smtClean="0"/>
              <a:t>)</a:t>
            </a:r>
            <a:endParaRPr kumimoji="1" lang="ja-JP" altLang="en-US" sz="2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725144"/>
            <a:ext cx="3714286" cy="1000000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>
            <a:off x="4344313" y="5517232"/>
            <a:ext cx="4252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580112" y="5533996"/>
            <a:ext cx="42524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979310" y="3140968"/>
            <a:ext cx="4252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254111" y="3140968"/>
            <a:ext cx="42524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6588223" y="326599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前件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88223" y="414036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後件</a:t>
            </a:r>
            <a:endParaRPr kumimoji="1" lang="ja-JP" altLang="en-US" sz="3200" dirty="0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4191932" y="3265990"/>
            <a:ext cx="2222146" cy="2923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556935" y="3717032"/>
            <a:ext cx="1857143" cy="122413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5466733" y="3265990"/>
            <a:ext cx="947345" cy="106311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5792734" y="4329100"/>
            <a:ext cx="621344" cy="6120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539552" y="1556792"/>
            <a:ext cx="3105083" cy="792088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539552" y="3717032"/>
            <a:ext cx="3823228" cy="91810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4042" y="6282898"/>
            <a:ext cx="4540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＊</a:t>
            </a:r>
            <a:r>
              <a:rPr lang="ja-JP" altLang="en-US" sz="2800" dirty="0" smtClean="0">
                <a:solidFill>
                  <a:srgbClr val="FF0000"/>
                </a:solidFill>
              </a:rPr>
              <a:t>前件</a:t>
            </a:r>
            <a:r>
              <a:rPr lang="en-US" altLang="ja-JP" sz="2800" dirty="0" smtClean="0">
                <a:solidFill>
                  <a:srgbClr val="FF0000"/>
                </a:solidFill>
              </a:rPr>
              <a:t>X</a:t>
            </a:r>
            <a:r>
              <a:rPr lang="ja-JP" altLang="en-US" sz="2800" dirty="0" smtClean="0">
                <a:solidFill>
                  <a:srgbClr val="FF0000"/>
                </a:solidFill>
              </a:rPr>
              <a:t>および後件</a:t>
            </a:r>
            <a:r>
              <a:rPr lang="en-US" altLang="ja-JP" sz="2800" dirty="0" smtClean="0">
                <a:solidFill>
                  <a:srgbClr val="FF0000"/>
                </a:solidFill>
              </a:rPr>
              <a:t>Y</a:t>
            </a:r>
            <a:r>
              <a:rPr lang="ja-JP" altLang="en-US" sz="2800" dirty="0" smtClean="0">
                <a:solidFill>
                  <a:srgbClr val="FF0000"/>
                </a:solidFill>
              </a:rPr>
              <a:t>は集合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4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右大かっこ 2"/>
          <p:cNvSpPr/>
          <p:nvPr/>
        </p:nvSpPr>
        <p:spPr>
          <a:xfrm rot="5400000">
            <a:off x="1762004" y="1142684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大かっこ 3"/>
          <p:cNvSpPr/>
          <p:nvPr/>
        </p:nvSpPr>
        <p:spPr>
          <a:xfrm rot="5400000">
            <a:off x="5544108" y="1205136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 rot="5400000">
            <a:off x="1767724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大かっこ 5"/>
          <p:cNvSpPr/>
          <p:nvPr/>
        </p:nvSpPr>
        <p:spPr>
          <a:xfrm rot="5400000">
            <a:off x="5544108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9395" y="5253354"/>
            <a:ext cx="6647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支持度と</a:t>
            </a:r>
            <a:r>
              <a:rPr lang="ja-JP" altLang="en-US" sz="2800" dirty="0" smtClean="0"/>
              <a:t>はパターンが出現した数である</a:t>
            </a:r>
            <a:endParaRPr lang="en-US" altLang="ja-JP" sz="2800" dirty="0" smtClean="0"/>
          </a:p>
        </p:txBody>
      </p:sp>
      <p:sp>
        <p:nvSpPr>
          <p:cNvPr id="8" name="円/楕円 7"/>
          <p:cNvSpPr/>
          <p:nvPr/>
        </p:nvSpPr>
        <p:spPr>
          <a:xfrm>
            <a:off x="1460616" y="117950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460616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471834" y="201522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ひし形 10"/>
          <p:cNvSpPr/>
          <p:nvPr/>
        </p:nvSpPr>
        <p:spPr>
          <a:xfrm>
            <a:off x="2513805" y="2825316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460616" y="2892722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>
            <a:off x="2471834" y="370889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ひし形 14"/>
          <p:cNvSpPr/>
          <p:nvPr/>
        </p:nvSpPr>
        <p:spPr>
          <a:xfrm>
            <a:off x="6281191" y="2858261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220072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220072" y="296012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>
            <a:off x="6228184" y="3689951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734112" y="2538642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>
            <a:off x="4644008" y="2539227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3672245" y="2825316"/>
            <a:ext cx="7937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5220072" y="1214334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44108" y="2424537"/>
            <a:ext cx="1324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) = 3</a:t>
            </a:r>
            <a:endParaRPr kumimoji="1" lang="ja-JP" altLang="en-US" sz="4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87757" y="2394514"/>
            <a:ext cx="1241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sup(</a:t>
            </a:r>
            <a:endParaRPr kumimoji="1" lang="ja-JP" altLang="en-US" sz="4400" dirty="0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620" y="198556"/>
            <a:ext cx="3409524" cy="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9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  <p:bldP spid="14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右大かっこ 2"/>
          <p:cNvSpPr/>
          <p:nvPr/>
        </p:nvSpPr>
        <p:spPr>
          <a:xfrm rot="5400000">
            <a:off x="1762004" y="1142684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右大かっこ 3"/>
          <p:cNvSpPr/>
          <p:nvPr/>
        </p:nvSpPr>
        <p:spPr>
          <a:xfrm rot="5400000">
            <a:off x="5544108" y="1205136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右大かっこ 4"/>
          <p:cNvSpPr/>
          <p:nvPr/>
        </p:nvSpPr>
        <p:spPr>
          <a:xfrm rot="5400000">
            <a:off x="1767724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大かっこ 5"/>
          <p:cNvSpPr/>
          <p:nvPr/>
        </p:nvSpPr>
        <p:spPr>
          <a:xfrm rot="5400000">
            <a:off x="5544108" y="2734729"/>
            <a:ext cx="1080120" cy="2160240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5253354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確信度</a:t>
            </a:r>
            <a:r>
              <a:rPr lang="ja-JP" altLang="en-US" sz="2800" dirty="0" smtClean="0"/>
              <a:t>とは前件が出現したうち後件が出現する確率である</a:t>
            </a:r>
            <a:endParaRPr lang="en-US" altLang="ja-JP" sz="2800" dirty="0" smtClean="0"/>
          </a:p>
        </p:txBody>
      </p:sp>
      <p:sp>
        <p:nvSpPr>
          <p:cNvPr id="8" name="円/楕円 7"/>
          <p:cNvSpPr/>
          <p:nvPr/>
        </p:nvSpPr>
        <p:spPr>
          <a:xfrm>
            <a:off x="1460616" y="117950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460616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471834" y="201522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ひし形 10"/>
          <p:cNvSpPr/>
          <p:nvPr/>
        </p:nvSpPr>
        <p:spPr>
          <a:xfrm>
            <a:off x="2513805" y="2825316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460616" y="2892722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/>
          <p:cNvSpPr/>
          <p:nvPr/>
        </p:nvSpPr>
        <p:spPr>
          <a:xfrm>
            <a:off x="2471834" y="3708896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ひし形 14"/>
          <p:cNvSpPr/>
          <p:nvPr/>
        </p:nvSpPr>
        <p:spPr>
          <a:xfrm>
            <a:off x="6270155" y="2892722"/>
            <a:ext cx="636138" cy="737324"/>
          </a:xfrm>
          <a:prstGeom prst="diamon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5220072" y="2015226"/>
            <a:ext cx="648072" cy="54006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220072" y="2960128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/>
          <p:cNvSpPr/>
          <p:nvPr/>
        </p:nvSpPr>
        <p:spPr>
          <a:xfrm>
            <a:off x="6228184" y="3689951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2734112" y="2538642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/>
          <p:cNvSpPr/>
          <p:nvPr/>
        </p:nvSpPr>
        <p:spPr>
          <a:xfrm>
            <a:off x="4644008" y="2539227"/>
            <a:ext cx="720080" cy="540060"/>
          </a:xfrm>
          <a:prstGeom prst="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/>
          <p:nvPr/>
        </p:nvCxnSpPr>
        <p:spPr>
          <a:xfrm>
            <a:off x="3672245" y="2825316"/>
            <a:ext cx="79377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5220072" y="1214334"/>
            <a:ext cx="648072" cy="6025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44108" y="2424537"/>
            <a:ext cx="19175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) = 3/4</a:t>
            </a:r>
            <a:endParaRPr kumimoji="1" lang="ja-JP" altLang="en-US" sz="4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87757" y="2394514"/>
            <a:ext cx="14895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400" dirty="0" err="1" smtClean="0"/>
              <a:t>conf</a:t>
            </a:r>
            <a:r>
              <a:rPr kumimoji="1" lang="en-US" altLang="ja-JP" sz="4400" dirty="0" smtClean="0"/>
              <a:t>(</a:t>
            </a:r>
            <a:endParaRPr kumimoji="1" lang="ja-JP" altLang="en-US" sz="440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882" y="214334"/>
            <a:ext cx="3714286" cy="1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1356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5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4" grpId="0" animBg="1"/>
      <p:bldP spid="14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</TotalTime>
  <Words>803</Words>
  <Application>Microsoft Office PowerPoint</Application>
  <PresentationFormat>画面に合わせる (4:3)</PresentationFormat>
  <Paragraphs>175</Paragraphs>
  <Slides>31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キュート</vt:lpstr>
      <vt:lpstr>不確実データベースからの 負の相関ルールの抽出</vt:lpstr>
      <vt:lpstr>PowerPoint プレゼンテーション</vt:lpstr>
      <vt:lpstr>既存研究との関係</vt:lpstr>
      <vt:lpstr>目次</vt:lpstr>
      <vt:lpstr>PowerPoint プレゼンテーション</vt:lpstr>
      <vt:lpstr>相関ルール</vt:lpstr>
      <vt:lpstr>評価基準</vt:lpstr>
      <vt:lpstr>PowerPoint プレゼンテーション</vt:lpstr>
      <vt:lpstr>PowerPoint プレゼンテーション</vt:lpstr>
      <vt:lpstr>有効な相関ルールの定義</vt:lpstr>
      <vt:lpstr>PowerPoint プレゼンテーション</vt:lpstr>
      <vt:lpstr>負の相関ルール</vt:lpstr>
      <vt:lpstr>有効な負の相関ルールの定義</vt:lpstr>
      <vt:lpstr>PowerPoint プレゼンテーション</vt:lpstr>
      <vt:lpstr>確率的相関ルール</vt:lpstr>
      <vt:lpstr>不確実データベースの種類</vt:lpstr>
      <vt:lpstr>可能世界意味論</vt:lpstr>
      <vt:lpstr>PowerPoint プレゼンテーション</vt:lpstr>
      <vt:lpstr>PowerPoint プレゼンテーション</vt:lpstr>
      <vt:lpstr>評価尺度</vt:lpstr>
      <vt:lpstr>評価尺度</vt:lpstr>
      <vt:lpstr>評価尺度</vt:lpstr>
      <vt:lpstr>確率的相関ルール</vt:lpstr>
      <vt:lpstr>PowerPoint プレゼンテーション</vt:lpstr>
      <vt:lpstr>確率的負の相関ルール</vt:lpstr>
      <vt:lpstr>確率的負の相関ルール</vt:lpstr>
      <vt:lpstr>探索の方針</vt:lpstr>
      <vt:lpstr>木構造の探索</vt:lpstr>
      <vt:lpstr>実験結果</vt:lpstr>
      <vt:lpstr>実験結果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不確実データベースからの 負の相関ルールの抽出</dc:title>
  <dc:creator>ftakeyuki</dc:creator>
  <cp:lastModifiedBy>tozaki</cp:lastModifiedBy>
  <cp:revision>65</cp:revision>
  <dcterms:created xsi:type="dcterms:W3CDTF">2014-02-03T04:58:44Z</dcterms:created>
  <dcterms:modified xsi:type="dcterms:W3CDTF">2014-02-11T11:15:44Z</dcterms:modified>
</cp:coreProperties>
</file>